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s/slide4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72" r:id="rId4"/>
    <p:sldId id="259" r:id="rId5"/>
    <p:sldId id="305" r:id="rId6"/>
    <p:sldId id="270" r:id="rId7"/>
    <p:sldId id="273" r:id="rId8"/>
    <p:sldId id="291" r:id="rId9"/>
    <p:sldId id="281" r:id="rId10"/>
    <p:sldId id="275" r:id="rId11"/>
    <p:sldId id="260" r:id="rId12"/>
    <p:sldId id="299" r:id="rId13"/>
    <p:sldId id="290" r:id="rId14"/>
    <p:sldId id="300" r:id="rId15"/>
    <p:sldId id="262" r:id="rId16"/>
    <p:sldId id="293" r:id="rId17"/>
    <p:sldId id="295" r:id="rId18"/>
    <p:sldId id="294" r:id="rId19"/>
    <p:sldId id="296" r:id="rId20"/>
    <p:sldId id="258" r:id="rId21"/>
    <p:sldId id="301" r:id="rId22"/>
    <p:sldId id="302" r:id="rId23"/>
    <p:sldId id="303" r:id="rId24"/>
    <p:sldId id="304" r:id="rId25"/>
    <p:sldId id="276" r:id="rId26"/>
    <p:sldId id="265" r:id="rId27"/>
    <p:sldId id="266" r:id="rId28"/>
    <p:sldId id="277" r:id="rId29"/>
    <p:sldId id="278" r:id="rId30"/>
    <p:sldId id="285" r:id="rId31"/>
    <p:sldId id="286" r:id="rId32"/>
    <p:sldId id="287" r:id="rId33"/>
    <p:sldId id="289" r:id="rId34"/>
    <p:sldId id="288" r:id="rId35"/>
    <p:sldId id="267" r:id="rId36"/>
    <p:sldId id="268" r:id="rId37"/>
    <p:sldId id="284" r:id="rId38"/>
    <p:sldId id="283" r:id="rId39"/>
    <p:sldId id="298" r:id="rId40"/>
    <p:sldId id="269" r:id="rId41"/>
    <p:sldId id="306" r:id="rId42"/>
    <p:sldId id="307" r:id="rId43"/>
    <p:sldId id="30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5"/>
    <p:restoredTop sz="94595"/>
  </p:normalViewPr>
  <p:slideViewPr>
    <p:cSldViewPr snapToGrid="0" snapToObjects="1">
      <p:cViewPr varScale="1">
        <p:scale>
          <a:sx n="62" d="100"/>
          <a:sy n="62" d="100"/>
        </p:scale>
        <p:origin x="616" y="4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B018D9-8F20-AF45-BFA9-3BA76F41A023}" type="datetimeFigureOut">
              <a:rPr lang="en-US" smtClean="0"/>
              <a:t>22-Mar-18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65FA43-4618-F041-B8CC-802EC5BB4CBE}" type="slidenum">
              <a:rPr lang="en-US" smtClean="0"/>
              <a:t>‹#›</a:t>
            </a:fld>
            <a:endParaRPr lang="en-US"/>
          </a:p>
        </p:txBody>
      </p:sp>
    </p:spTree>
    <p:extLst>
      <p:ext uri="{BB962C8B-B14F-4D97-AF65-F5344CB8AC3E}">
        <p14:creationId xmlns:p14="http://schemas.microsoft.com/office/powerpoint/2010/main" val="86277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A88AA-A31F-AC4E-86AF-1D77DB204351}" type="datetimeFigureOut">
              <a:rPr lang="en-US" smtClean="0"/>
              <a:t>22-Mar-18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6B665-B758-DA40-82BC-88E02CAFC79B}" type="slidenum">
              <a:rPr lang="en-US" smtClean="0"/>
              <a:t>‹#›</a:t>
            </a:fld>
            <a:endParaRPr lang="en-US"/>
          </a:p>
        </p:txBody>
      </p:sp>
    </p:spTree>
    <p:extLst>
      <p:ext uri="{BB962C8B-B14F-4D97-AF65-F5344CB8AC3E}">
        <p14:creationId xmlns:p14="http://schemas.microsoft.com/office/powerpoint/2010/main" val="175307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22-Mar-18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22-Mar-18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22-Mar-18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22-Mar-18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22-Mar-18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22-Mar-18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22-Mar-18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22-Mar-18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22-Mar-18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22-Mar-18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22-Mar-18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22-Mar-18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22-Mar-18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22-Mar-18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22-Mar-18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22-Mar-18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22-Mar-18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22-Mar-18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theguardian.com/books/2016/apr/15/neoliberalism_" TargetMode="External"/><Relationship Id="rId2" Type="http://schemas.openxmlformats.org/officeDocument/2006/relationships/hyperlink" Target="https://th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 y="2733709"/>
            <a:ext cx="8230096" cy="1373070"/>
          </a:xfrm>
        </p:spPr>
        <p:txBody>
          <a:bodyPr/>
          <a:lstStyle/>
          <a:p>
            <a:r>
              <a:rPr lang="en-GB" sz="2800" b="1" i="1" dirty="0"/>
              <a:t>Rethinking academic leadership in a </a:t>
            </a:r>
            <a:r>
              <a:rPr lang="en-GB" sz="2800" b="1" i="1" dirty="0" err="1"/>
              <a:t>managerialist</a:t>
            </a:r>
            <a:r>
              <a:rPr lang="en-GB" sz="2800" b="1" i="1" dirty="0"/>
              <a:t> context: the collegium, the collective, and an ethic of care</a:t>
            </a:r>
            <a:r>
              <a:rPr lang="en-GB" sz="2800" dirty="0"/>
              <a:t> </a:t>
            </a:r>
            <a:endParaRPr lang="en-US" sz="2800" dirty="0"/>
          </a:p>
        </p:txBody>
      </p:sp>
      <p:sp>
        <p:nvSpPr>
          <p:cNvPr id="3" name="Subtitle 2"/>
          <p:cNvSpPr>
            <a:spLocks noGrp="1"/>
          </p:cNvSpPr>
          <p:nvPr>
            <p:ph type="subTitle" idx="1"/>
          </p:nvPr>
        </p:nvSpPr>
        <p:spPr/>
        <p:txBody>
          <a:bodyPr>
            <a:normAutofit lnSpcReduction="10000"/>
          </a:bodyPr>
          <a:lstStyle/>
          <a:p>
            <a:r>
              <a:rPr lang="en-US" dirty="0"/>
              <a:t>Magda Fourie-Malherbe</a:t>
            </a:r>
          </a:p>
          <a:p>
            <a:r>
              <a:rPr lang="en-US" dirty="0"/>
              <a:t>Learning and Teaching Seminar</a:t>
            </a:r>
          </a:p>
          <a:p>
            <a:r>
              <a:rPr lang="en-US" dirty="0"/>
              <a:t>14 March 2018</a:t>
            </a:r>
          </a:p>
        </p:txBody>
      </p:sp>
    </p:spTree>
    <p:extLst>
      <p:ext uri="{BB962C8B-B14F-4D97-AF65-F5344CB8AC3E}">
        <p14:creationId xmlns:p14="http://schemas.microsoft.com/office/powerpoint/2010/main" val="148952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D3620-4787-6F4B-9241-EEC0D7D9FF0F}"/>
              </a:ext>
            </a:extLst>
          </p:cNvPr>
          <p:cNvPicPr>
            <a:picLocks noChangeAspect="1"/>
          </p:cNvPicPr>
          <p:nvPr/>
        </p:nvPicPr>
        <p:blipFill>
          <a:blip r:embed="rId2"/>
          <a:stretch>
            <a:fillRect/>
          </a:stretch>
        </p:blipFill>
        <p:spPr>
          <a:xfrm>
            <a:off x="135466" y="3133333"/>
            <a:ext cx="11879619" cy="2471599"/>
          </a:xfrm>
          <a:prstGeom prst="rect">
            <a:avLst/>
          </a:prstGeom>
        </p:spPr>
      </p:pic>
      <p:pic>
        <p:nvPicPr>
          <p:cNvPr id="5" name="Picture 4">
            <a:extLst>
              <a:ext uri="{FF2B5EF4-FFF2-40B4-BE49-F238E27FC236}">
                <a16:creationId xmlns:a16="http://schemas.microsoft.com/office/drawing/2014/main" id="{3698468A-1D92-EA40-9E35-7ECFA6FB06DE}"/>
              </a:ext>
            </a:extLst>
          </p:cNvPr>
          <p:cNvPicPr>
            <a:picLocks noChangeAspect="1"/>
          </p:cNvPicPr>
          <p:nvPr/>
        </p:nvPicPr>
        <p:blipFill>
          <a:blip r:embed="rId3"/>
          <a:stretch>
            <a:fillRect/>
          </a:stretch>
        </p:blipFill>
        <p:spPr>
          <a:xfrm>
            <a:off x="2743200" y="840315"/>
            <a:ext cx="6548393" cy="1287427"/>
          </a:xfrm>
          <a:prstGeom prst="rect">
            <a:avLst/>
          </a:prstGeom>
        </p:spPr>
      </p:pic>
      <p:sp>
        <p:nvSpPr>
          <p:cNvPr id="4" name="Triangle 3">
            <a:hlinkClick r:id="rId4" action="ppaction://hlinksldjump"/>
            <a:extLst>
              <a:ext uri="{FF2B5EF4-FFF2-40B4-BE49-F238E27FC236}">
                <a16:creationId xmlns:a16="http://schemas.microsoft.com/office/drawing/2014/main" id="{9676765D-ABA7-354D-AED4-B4E8FC81B68B}"/>
              </a:ext>
            </a:extLst>
          </p:cNvPr>
          <p:cNvSpPr/>
          <p:nvPr/>
        </p:nvSpPr>
        <p:spPr>
          <a:xfrm rot="5400000">
            <a:off x="11197771" y="5994400"/>
            <a:ext cx="537029" cy="5007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52420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neoliberalism for academic work</a:t>
            </a:r>
          </a:p>
        </p:txBody>
      </p:sp>
      <p:sp>
        <p:nvSpPr>
          <p:cNvPr id="3" name="Content Placeholder 2"/>
          <p:cNvSpPr>
            <a:spLocks noGrp="1"/>
          </p:cNvSpPr>
          <p:nvPr>
            <p:ph idx="1"/>
          </p:nvPr>
        </p:nvSpPr>
        <p:spPr>
          <a:xfrm>
            <a:off x="680321" y="2150533"/>
            <a:ext cx="11020612" cy="4263520"/>
          </a:xfrm>
        </p:spPr>
        <p:txBody>
          <a:bodyPr>
            <a:normAutofit fontScale="92500" lnSpcReduction="10000"/>
          </a:bodyPr>
          <a:lstStyle/>
          <a:p>
            <a:r>
              <a:rPr lang="en-US" dirty="0"/>
              <a:t>The effect of de-professionalization: “Neoliberalism systematically deconstructs the space in terms of which professional autonomy is exercised” (</a:t>
            </a:r>
            <a:r>
              <a:rPr lang="en-US" dirty="0" err="1"/>
              <a:t>Olssen</a:t>
            </a:r>
            <a:r>
              <a:rPr lang="en-US" dirty="0"/>
              <a:t> &amp; Peters 2005)</a:t>
            </a:r>
          </a:p>
          <a:p>
            <a:r>
              <a:rPr lang="en-US" dirty="0"/>
              <a:t>A shift from collegial or democratic governance in flat structures, to hierarchical models based on dictated management specifications of job performance </a:t>
            </a:r>
          </a:p>
          <a:p>
            <a:r>
              <a:rPr lang="en-US" dirty="0"/>
              <a:t>The implementation of academic restructuring initiatives in response to market and state </a:t>
            </a:r>
          </a:p>
          <a:p>
            <a:r>
              <a:rPr lang="en-US" dirty="0"/>
              <a:t>Increasing specifications by management over workloads, </a:t>
            </a:r>
            <a:r>
              <a:rPr lang="en-US" dirty="0" err="1"/>
              <a:t>programmes</a:t>
            </a:r>
            <a:r>
              <a:rPr lang="en-US" dirty="0"/>
              <a:t>, academic structures</a:t>
            </a:r>
          </a:p>
          <a:p>
            <a:r>
              <a:rPr lang="en-US" dirty="0"/>
              <a:t>Erosion of traditional conceptions of professional autonomy over work in relation to both teaching and research(</a:t>
            </a:r>
            <a:r>
              <a:rPr lang="en-US" dirty="0" err="1"/>
              <a:t>Olssen</a:t>
            </a:r>
            <a:r>
              <a:rPr lang="en-US" dirty="0"/>
              <a:t> &amp; Peters, 2005)</a:t>
            </a:r>
          </a:p>
          <a:p>
            <a:r>
              <a:rPr lang="en-US" dirty="0"/>
              <a:t>Serving the needs of society by supplying suitably trained graduates but not necessarily valuing the role of the university to critique the external forces driving these changes (Kenny, 2009)</a:t>
            </a:r>
          </a:p>
          <a:p>
            <a:endParaRPr lang="en-US" dirty="0"/>
          </a:p>
          <a:p>
            <a:endParaRPr lang="en-US" dirty="0"/>
          </a:p>
        </p:txBody>
      </p:sp>
    </p:spTree>
    <p:extLst>
      <p:ext uri="{BB962C8B-B14F-4D97-AF65-F5344CB8AC3E}">
        <p14:creationId xmlns:p14="http://schemas.microsoft.com/office/powerpoint/2010/main" val="574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BCBCB"/>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BCBCB"/>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BCBCB"/>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BCBCB"/>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BCBCB"/>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BCBC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C46EC-FC7C-FF4E-8A7F-73CFA48972FD}"/>
              </a:ext>
            </a:extLst>
          </p:cNvPr>
          <p:cNvPicPr>
            <a:picLocks noChangeAspect="1"/>
          </p:cNvPicPr>
          <p:nvPr/>
        </p:nvPicPr>
        <p:blipFill>
          <a:blip r:embed="rId2"/>
          <a:stretch>
            <a:fillRect/>
          </a:stretch>
        </p:blipFill>
        <p:spPr>
          <a:xfrm>
            <a:off x="1200703" y="696015"/>
            <a:ext cx="9207500" cy="1993900"/>
          </a:xfrm>
          <a:prstGeom prst="rect">
            <a:avLst/>
          </a:prstGeom>
        </p:spPr>
      </p:pic>
      <p:sp>
        <p:nvSpPr>
          <p:cNvPr id="4" name="TextBox 3">
            <a:extLst>
              <a:ext uri="{FF2B5EF4-FFF2-40B4-BE49-F238E27FC236}">
                <a16:creationId xmlns:a16="http://schemas.microsoft.com/office/drawing/2014/main" id="{744FE1E7-C600-BD4C-B0C5-C2A9C8B606BF}"/>
              </a:ext>
            </a:extLst>
          </p:cNvPr>
          <p:cNvSpPr txBox="1"/>
          <p:nvPr/>
        </p:nvSpPr>
        <p:spPr>
          <a:xfrm>
            <a:off x="1298713" y="3339548"/>
            <a:ext cx="9342783" cy="2246769"/>
          </a:xfrm>
          <a:prstGeom prst="rect">
            <a:avLst/>
          </a:prstGeom>
          <a:noFill/>
        </p:spPr>
        <p:txBody>
          <a:bodyPr wrap="square" rtlCol="0">
            <a:spAutoFit/>
          </a:bodyPr>
          <a:lstStyle/>
          <a:p>
            <a:pPr marL="342900" indent="-342900">
              <a:buFont typeface="+mj-lt"/>
              <a:buAutoNum type="arabicPeriod"/>
            </a:pPr>
            <a:r>
              <a:rPr lang="en-US" sz="2800" dirty="0"/>
              <a:t>New executive positions (and salaries)</a:t>
            </a:r>
          </a:p>
          <a:p>
            <a:pPr marL="342900" indent="-342900">
              <a:buFont typeface="+mj-lt"/>
              <a:buAutoNum type="arabicPeriod"/>
            </a:pPr>
            <a:r>
              <a:rPr lang="en-US" sz="2800" dirty="0"/>
              <a:t>Appointments, not elections</a:t>
            </a:r>
          </a:p>
          <a:p>
            <a:pPr marL="342900" indent="-342900">
              <a:buFont typeface="+mj-lt"/>
              <a:buAutoNum type="arabicPeriod"/>
            </a:pPr>
            <a:r>
              <a:rPr lang="en-US" sz="2800" dirty="0"/>
              <a:t>Decisions and policies</a:t>
            </a:r>
          </a:p>
          <a:p>
            <a:pPr marL="342900" indent="-342900">
              <a:buFont typeface="+mj-lt"/>
              <a:buAutoNum type="arabicPeriod"/>
            </a:pPr>
            <a:r>
              <a:rPr lang="en-US" sz="2800" dirty="0"/>
              <a:t>Regulatory frameworks</a:t>
            </a:r>
          </a:p>
          <a:p>
            <a:pPr marL="342900" indent="-342900">
              <a:buFont typeface="+mj-lt"/>
              <a:buAutoNum type="arabicPeriod"/>
            </a:pPr>
            <a:r>
              <a:rPr lang="en-US" sz="2800" dirty="0"/>
              <a:t>Quick fixes (McKenna, </a:t>
            </a:r>
            <a:r>
              <a:rPr lang="en-US" sz="2800" i="1" dirty="0"/>
              <a:t>The Conversation</a:t>
            </a:r>
            <a:r>
              <a:rPr lang="en-US" sz="2800" dirty="0"/>
              <a:t>)</a:t>
            </a:r>
          </a:p>
        </p:txBody>
      </p:sp>
    </p:spTree>
    <p:extLst>
      <p:ext uri="{BB962C8B-B14F-4D97-AF65-F5344CB8AC3E}">
        <p14:creationId xmlns:p14="http://schemas.microsoft.com/office/powerpoint/2010/main" val="141103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FAC8AB-5248-EC49-BFD6-2607A4078045}"/>
              </a:ext>
            </a:extLst>
          </p:cNvPr>
          <p:cNvPicPr>
            <a:picLocks noChangeAspect="1"/>
          </p:cNvPicPr>
          <p:nvPr/>
        </p:nvPicPr>
        <p:blipFill>
          <a:blip r:embed="rId2"/>
          <a:stretch>
            <a:fillRect/>
          </a:stretch>
        </p:blipFill>
        <p:spPr>
          <a:xfrm>
            <a:off x="0" y="0"/>
            <a:ext cx="8648700" cy="6362700"/>
          </a:xfrm>
          <a:prstGeom prst="rect">
            <a:avLst/>
          </a:prstGeom>
        </p:spPr>
      </p:pic>
      <p:pic>
        <p:nvPicPr>
          <p:cNvPr id="9" name="Picture 8">
            <a:extLst>
              <a:ext uri="{FF2B5EF4-FFF2-40B4-BE49-F238E27FC236}">
                <a16:creationId xmlns:a16="http://schemas.microsoft.com/office/drawing/2014/main" id="{DA9DB6F1-03FF-B047-B29B-1F8F6E5482F5}"/>
              </a:ext>
            </a:extLst>
          </p:cNvPr>
          <p:cNvPicPr>
            <a:picLocks noChangeAspect="1"/>
          </p:cNvPicPr>
          <p:nvPr/>
        </p:nvPicPr>
        <p:blipFill>
          <a:blip r:embed="rId3"/>
          <a:stretch>
            <a:fillRect/>
          </a:stretch>
        </p:blipFill>
        <p:spPr>
          <a:xfrm>
            <a:off x="3581400" y="5664200"/>
            <a:ext cx="8610600" cy="1193800"/>
          </a:xfrm>
          <a:prstGeom prst="rect">
            <a:avLst/>
          </a:prstGeom>
        </p:spPr>
      </p:pic>
    </p:spTree>
    <p:extLst>
      <p:ext uri="{BB962C8B-B14F-4D97-AF65-F5344CB8AC3E}">
        <p14:creationId xmlns:p14="http://schemas.microsoft.com/office/powerpoint/2010/main" val="15167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898D6A-0543-EA4B-AAF7-E02C153CCB40}"/>
              </a:ext>
            </a:extLst>
          </p:cNvPr>
          <p:cNvPicPr>
            <a:picLocks noChangeAspect="1"/>
          </p:cNvPicPr>
          <p:nvPr/>
        </p:nvPicPr>
        <p:blipFill>
          <a:blip r:embed="rId2"/>
          <a:stretch>
            <a:fillRect/>
          </a:stretch>
        </p:blipFill>
        <p:spPr>
          <a:xfrm>
            <a:off x="3233254" y="50800"/>
            <a:ext cx="8826500" cy="6807200"/>
          </a:xfrm>
          <a:prstGeom prst="rect">
            <a:avLst/>
          </a:prstGeom>
        </p:spPr>
      </p:pic>
      <p:sp>
        <p:nvSpPr>
          <p:cNvPr id="5" name="Rectangle 4">
            <a:extLst>
              <a:ext uri="{FF2B5EF4-FFF2-40B4-BE49-F238E27FC236}">
                <a16:creationId xmlns:a16="http://schemas.microsoft.com/office/drawing/2014/main" id="{7F169C2B-8EEB-E945-861B-CFBB14D53E13}"/>
              </a:ext>
            </a:extLst>
          </p:cNvPr>
          <p:cNvSpPr/>
          <p:nvPr/>
        </p:nvSpPr>
        <p:spPr>
          <a:xfrm>
            <a:off x="172278" y="278297"/>
            <a:ext cx="2729948" cy="2677656"/>
          </a:xfrm>
          <a:prstGeom prst="rect">
            <a:avLst/>
          </a:prstGeom>
        </p:spPr>
        <p:txBody>
          <a:bodyPr wrap="square">
            <a:spAutoFit/>
          </a:bodyPr>
          <a:lstStyle/>
          <a:p>
            <a:r>
              <a:rPr lang="en-US" sz="2800" b="1" dirty="0"/>
              <a:t>Managerialism as an </a:t>
            </a:r>
            <a:r>
              <a:rPr lang="en-US" sz="2800" b="1" dirty="0" err="1"/>
              <a:t>organisational</a:t>
            </a:r>
            <a:r>
              <a:rPr lang="en-US" sz="2800" b="1" dirty="0"/>
              <a:t>  manifestation of neoliberal ideology (1)</a:t>
            </a:r>
          </a:p>
        </p:txBody>
      </p:sp>
      <p:sp>
        <p:nvSpPr>
          <p:cNvPr id="2" name="TextBox 1">
            <a:extLst>
              <a:ext uri="{FF2B5EF4-FFF2-40B4-BE49-F238E27FC236}">
                <a16:creationId xmlns:a16="http://schemas.microsoft.com/office/drawing/2014/main" id="{C7844E66-79DD-D144-8199-1C697FFC65C2}"/>
              </a:ext>
            </a:extLst>
          </p:cNvPr>
          <p:cNvSpPr txBox="1"/>
          <p:nvPr/>
        </p:nvSpPr>
        <p:spPr>
          <a:xfrm>
            <a:off x="5592418" y="6426681"/>
            <a:ext cx="2981739" cy="338554"/>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 cited by </a:t>
            </a:r>
            <a:r>
              <a:rPr lang="en-US" sz="1600" dirty="0" err="1">
                <a:solidFill>
                  <a:schemeClr val="bg1"/>
                </a:solidFill>
                <a:latin typeface="Times New Roman" panose="02020603050405020304" pitchFamily="18" charset="0"/>
                <a:cs typeface="Times New Roman" panose="02020603050405020304" pitchFamily="18" charset="0"/>
              </a:rPr>
              <a:t>Kolsaker</a:t>
            </a:r>
            <a:r>
              <a:rPr lang="en-US" sz="1600" dirty="0">
                <a:solidFill>
                  <a:schemeClr val="bg1"/>
                </a:solidFill>
                <a:latin typeface="Times New Roman" panose="02020603050405020304" pitchFamily="18" charset="0"/>
                <a:cs typeface="Times New Roman" panose="02020603050405020304" pitchFamily="18" charset="0"/>
              </a:rPr>
              <a:t> 2008: 514)</a:t>
            </a:r>
          </a:p>
        </p:txBody>
      </p:sp>
    </p:spTree>
    <p:extLst>
      <p:ext uri="{BB962C8B-B14F-4D97-AF65-F5344CB8AC3E}">
        <p14:creationId xmlns:p14="http://schemas.microsoft.com/office/powerpoint/2010/main" val="42727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Managerialism as an </a:t>
            </a:r>
            <a:r>
              <a:rPr lang="en-US" dirty="0" err="1"/>
              <a:t>organisational</a:t>
            </a:r>
            <a:r>
              <a:rPr lang="en-US" dirty="0"/>
              <a:t>  manifestation of neoliberal ideology (2)</a:t>
            </a:r>
          </a:p>
        </p:txBody>
      </p:sp>
      <p:sp>
        <p:nvSpPr>
          <p:cNvPr id="3" name="Content Placeholder 2"/>
          <p:cNvSpPr>
            <a:spLocks noGrp="1"/>
          </p:cNvSpPr>
          <p:nvPr>
            <p:ph idx="1"/>
          </p:nvPr>
        </p:nvSpPr>
        <p:spPr>
          <a:xfrm>
            <a:off x="680321" y="2336872"/>
            <a:ext cx="11167122" cy="3918153"/>
          </a:xfrm>
        </p:spPr>
        <p:txBody>
          <a:bodyPr>
            <a:normAutofit fontScale="92500" lnSpcReduction="20000"/>
          </a:bodyPr>
          <a:lstStyle/>
          <a:p>
            <a:r>
              <a:rPr lang="en-US" dirty="0"/>
              <a:t>The adoption of a more business-like approach and private sector practices -  establishment of a management culture (e.g. </a:t>
            </a:r>
            <a:r>
              <a:rPr lang="en-US" dirty="0">
                <a:hlinkClick r:id="rId2" action="ppaction://hlinksldjump"/>
              </a:rPr>
              <a:t>strategic planning</a:t>
            </a:r>
            <a:r>
              <a:rPr lang="en-US" dirty="0"/>
              <a:t> and objective setting)</a:t>
            </a:r>
          </a:p>
          <a:p>
            <a:r>
              <a:rPr lang="en-US" dirty="0"/>
              <a:t>A greater separation of academic work and management activity with increased control and regulation of academic work by managers (e.g. performance management)</a:t>
            </a:r>
          </a:p>
          <a:p>
            <a:r>
              <a:rPr lang="en-US" dirty="0"/>
              <a:t> A perceived shift in authority from academics to managers and consequent weakening of the professional status of academics</a:t>
            </a:r>
          </a:p>
          <a:p>
            <a:r>
              <a:rPr lang="en-US" dirty="0"/>
              <a:t>An ethos of </a:t>
            </a:r>
            <a:r>
              <a:rPr lang="en-US" dirty="0">
                <a:hlinkClick r:id="rId3" action="ppaction://hlinksldjump"/>
              </a:rPr>
              <a:t>enterprise</a:t>
            </a:r>
            <a:r>
              <a:rPr lang="en-US" dirty="0"/>
              <a:t> and emphasis on </a:t>
            </a:r>
            <a:r>
              <a:rPr lang="en-US" dirty="0">
                <a:hlinkClick r:id="rId4" action="ppaction://hlinksldjump"/>
              </a:rPr>
              <a:t>income generation</a:t>
            </a:r>
            <a:r>
              <a:rPr lang="en-US" dirty="0"/>
              <a:t> – shift from inputs and processes to outcomes and outputs</a:t>
            </a:r>
          </a:p>
          <a:p>
            <a:r>
              <a:rPr lang="en-US" dirty="0"/>
              <a:t>More measurement and </a:t>
            </a:r>
            <a:r>
              <a:rPr lang="en-US" dirty="0">
                <a:hlinkClick r:id="rId5" action="ppaction://hlinksldjump"/>
              </a:rPr>
              <a:t>quantification of outputs </a:t>
            </a:r>
            <a:r>
              <a:rPr lang="en-US" dirty="0"/>
              <a:t>(e.g. performance indicators)</a:t>
            </a:r>
          </a:p>
          <a:p>
            <a:r>
              <a:rPr lang="en-US" dirty="0"/>
              <a:t>Stronger market orientation, with increased competition for resources (Shepherd, 2017)</a:t>
            </a:r>
          </a:p>
        </p:txBody>
      </p:sp>
    </p:spTree>
    <p:extLst>
      <p:ext uri="{BB962C8B-B14F-4D97-AF65-F5344CB8AC3E}">
        <p14:creationId xmlns:p14="http://schemas.microsoft.com/office/powerpoint/2010/main" val="640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D38ACD-0D0A-0640-BDB1-289CB4BB8C0C}"/>
              </a:ext>
            </a:extLst>
          </p:cNvPr>
          <p:cNvPicPr>
            <a:picLocks noChangeAspect="1"/>
          </p:cNvPicPr>
          <p:nvPr/>
        </p:nvPicPr>
        <p:blipFill>
          <a:blip r:embed="rId2"/>
          <a:stretch>
            <a:fillRect/>
          </a:stretch>
        </p:blipFill>
        <p:spPr>
          <a:xfrm>
            <a:off x="361692" y="0"/>
            <a:ext cx="11468615" cy="6858000"/>
          </a:xfrm>
          <a:prstGeom prst="rect">
            <a:avLst/>
          </a:prstGeom>
        </p:spPr>
      </p:pic>
      <p:sp>
        <p:nvSpPr>
          <p:cNvPr id="4" name="Triangle 3">
            <a:hlinkClick r:id="" action="ppaction://hlinkshowjump?jump=previousslide"/>
            <a:extLst>
              <a:ext uri="{FF2B5EF4-FFF2-40B4-BE49-F238E27FC236}">
                <a16:creationId xmlns:a16="http://schemas.microsoft.com/office/drawing/2014/main" id="{526DB890-45EC-854E-B300-18681FCD01F1}"/>
              </a:ext>
            </a:extLst>
          </p:cNvPr>
          <p:cNvSpPr/>
          <p:nvPr/>
        </p:nvSpPr>
        <p:spPr>
          <a:xfrm rot="5400000">
            <a:off x="11198086" y="5844210"/>
            <a:ext cx="876631" cy="6228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09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95AB4-B491-A047-A9F5-9C00DAA8DF54}"/>
              </a:ext>
            </a:extLst>
          </p:cNvPr>
          <p:cNvPicPr>
            <a:picLocks noChangeAspect="1"/>
          </p:cNvPicPr>
          <p:nvPr/>
        </p:nvPicPr>
        <p:blipFill>
          <a:blip r:embed="rId2"/>
          <a:stretch>
            <a:fillRect/>
          </a:stretch>
        </p:blipFill>
        <p:spPr>
          <a:xfrm>
            <a:off x="341573" y="0"/>
            <a:ext cx="11294828" cy="6858000"/>
          </a:xfrm>
          <a:prstGeom prst="rect">
            <a:avLst/>
          </a:prstGeom>
        </p:spPr>
      </p:pic>
      <p:sp>
        <p:nvSpPr>
          <p:cNvPr id="6" name="Triangle 5">
            <a:hlinkClick r:id="rId3" action="ppaction://hlinksldjump"/>
            <a:extLst>
              <a:ext uri="{FF2B5EF4-FFF2-40B4-BE49-F238E27FC236}">
                <a16:creationId xmlns:a16="http://schemas.microsoft.com/office/drawing/2014/main" id="{BCB322CF-7D35-E245-8266-4579294CED64}"/>
              </a:ext>
            </a:extLst>
          </p:cNvPr>
          <p:cNvSpPr/>
          <p:nvPr/>
        </p:nvSpPr>
        <p:spPr>
          <a:xfrm rot="5400000">
            <a:off x="11198086" y="5844210"/>
            <a:ext cx="876631" cy="6228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4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FACE4E-5F46-C140-9BBA-A567583DF2D3}"/>
              </a:ext>
            </a:extLst>
          </p:cNvPr>
          <p:cNvPicPr>
            <a:picLocks noChangeAspect="1"/>
          </p:cNvPicPr>
          <p:nvPr/>
        </p:nvPicPr>
        <p:blipFill>
          <a:blip r:embed="rId2"/>
          <a:stretch>
            <a:fillRect/>
          </a:stretch>
        </p:blipFill>
        <p:spPr>
          <a:xfrm>
            <a:off x="0" y="1813874"/>
            <a:ext cx="12192000" cy="3230252"/>
          </a:xfrm>
          <a:prstGeom prst="rect">
            <a:avLst/>
          </a:prstGeom>
        </p:spPr>
      </p:pic>
      <p:sp>
        <p:nvSpPr>
          <p:cNvPr id="5" name="Triangle 4">
            <a:hlinkClick r:id="rId3" action="ppaction://hlinksldjump"/>
            <a:extLst>
              <a:ext uri="{FF2B5EF4-FFF2-40B4-BE49-F238E27FC236}">
                <a16:creationId xmlns:a16="http://schemas.microsoft.com/office/drawing/2014/main" id="{3897F999-19D1-1F4B-A1C7-AA1BA3558611}"/>
              </a:ext>
            </a:extLst>
          </p:cNvPr>
          <p:cNvSpPr/>
          <p:nvPr/>
        </p:nvSpPr>
        <p:spPr>
          <a:xfrm rot="5400000">
            <a:off x="11198086" y="5844210"/>
            <a:ext cx="876631" cy="6228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14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8BDA6-92B4-484B-9842-2BB705A58B86}"/>
              </a:ext>
            </a:extLst>
          </p:cNvPr>
          <p:cNvPicPr>
            <a:picLocks noChangeAspect="1"/>
          </p:cNvPicPr>
          <p:nvPr/>
        </p:nvPicPr>
        <p:blipFill>
          <a:blip r:embed="rId2"/>
          <a:stretch>
            <a:fillRect/>
          </a:stretch>
        </p:blipFill>
        <p:spPr>
          <a:xfrm>
            <a:off x="241078" y="0"/>
            <a:ext cx="11709844" cy="6858000"/>
          </a:xfrm>
          <a:prstGeom prst="rect">
            <a:avLst/>
          </a:prstGeom>
        </p:spPr>
      </p:pic>
    </p:spTree>
    <p:extLst>
      <p:ext uri="{BB962C8B-B14F-4D97-AF65-F5344CB8AC3E}">
        <p14:creationId xmlns:p14="http://schemas.microsoft.com/office/powerpoint/2010/main" val="374488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err="1"/>
              <a:t>Globalisation</a:t>
            </a:r>
            <a:r>
              <a:rPr lang="en-US" dirty="0"/>
              <a:t>, neoliberalism &amp; New Public Management </a:t>
            </a:r>
          </a:p>
          <a:p>
            <a:r>
              <a:rPr lang="en-US" dirty="0"/>
              <a:t>Implications for higher education systems</a:t>
            </a:r>
          </a:p>
          <a:p>
            <a:r>
              <a:rPr lang="en-US" dirty="0" err="1"/>
              <a:t>Organisational</a:t>
            </a:r>
            <a:r>
              <a:rPr lang="en-US" dirty="0"/>
              <a:t> managerialism and implications for academic work</a:t>
            </a:r>
          </a:p>
          <a:p>
            <a:r>
              <a:rPr lang="en-US" dirty="0"/>
              <a:t>Academics’ responses to managerialism</a:t>
            </a:r>
          </a:p>
          <a:p>
            <a:r>
              <a:rPr lang="en-US" dirty="0"/>
              <a:t>The role of the academic leader in a </a:t>
            </a:r>
            <a:r>
              <a:rPr lang="en-US" dirty="0" err="1"/>
              <a:t>managerialist</a:t>
            </a:r>
            <a:r>
              <a:rPr lang="en-US" dirty="0"/>
              <a:t> context</a:t>
            </a:r>
          </a:p>
          <a:p>
            <a:pPr lvl="1"/>
            <a:r>
              <a:rPr lang="en-US" dirty="0"/>
              <a:t>Preserving the collegium</a:t>
            </a:r>
          </a:p>
          <a:p>
            <a:pPr lvl="1"/>
            <a:r>
              <a:rPr lang="en-US" dirty="0"/>
              <a:t>Promoting inclusivity through distributing leadership</a:t>
            </a:r>
          </a:p>
          <a:p>
            <a:pPr lvl="1"/>
            <a:r>
              <a:rPr lang="en-US" dirty="0"/>
              <a:t>Practicing an ethic of care</a:t>
            </a:r>
          </a:p>
          <a:p>
            <a:r>
              <a:rPr lang="en-US" dirty="0"/>
              <a:t>Towards soulful academic leadership?</a:t>
            </a:r>
          </a:p>
          <a:p>
            <a:endParaRPr lang="en-US" dirty="0"/>
          </a:p>
          <a:p>
            <a:endParaRPr lang="en-US" dirty="0"/>
          </a:p>
        </p:txBody>
      </p:sp>
    </p:spTree>
    <p:extLst>
      <p:ext uri="{BB962C8B-B14F-4D97-AF65-F5344CB8AC3E}">
        <p14:creationId xmlns:p14="http://schemas.microsoft.com/office/powerpoint/2010/main" val="114598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BCBCB"/>
                                      </p:to>
                                    </p:animClr>
                                  </p:sub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BCBCB"/>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BCBCB"/>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BCBCB"/>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BCBCB"/>
                                      </p:to>
                                    </p:animClr>
                                  </p:sub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BCBCB"/>
                                      </p:to>
                                    </p:animClr>
                                  </p:sub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BCBCB"/>
                                      </p:to>
                                    </p:animClr>
                                  </p:sub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CBCBCB"/>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CBCBC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0" y="53759"/>
            <a:ext cx="7132421" cy="6804241"/>
          </a:xfrm>
          <a:prstGeom prst="rect">
            <a:avLst/>
          </a:prstGeom>
        </p:spPr>
      </p:pic>
      <p:pic>
        <p:nvPicPr>
          <p:cNvPr id="3" name="Picture 2">
            <a:extLst>
              <a:ext uri="{FF2B5EF4-FFF2-40B4-BE49-F238E27FC236}">
                <a16:creationId xmlns:a16="http://schemas.microsoft.com/office/drawing/2014/main" id="{4A905B4C-58E6-8E44-AC4C-7865881FAA99}"/>
              </a:ext>
            </a:extLst>
          </p:cNvPr>
          <p:cNvPicPr>
            <a:picLocks noChangeAspect="1"/>
          </p:cNvPicPr>
          <p:nvPr/>
        </p:nvPicPr>
        <p:blipFill>
          <a:blip r:embed="rId3"/>
          <a:stretch>
            <a:fillRect/>
          </a:stretch>
        </p:blipFill>
        <p:spPr>
          <a:xfrm>
            <a:off x="7940044" y="369801"/>
            <a:ext cx="3034459" cy="2928729"/>
          </a:xfrm>
          <a:prstGeom prst="rect">
            <a:avLst/>
          </a:prstGeom>
        </p:spPr>
      </p:pic>
    </p:spTree>
    <p:extLst>
      <p:ext uri="{BB962C8B-B14F-4D97-AF65-F5344CB8AC3E}">
        <p14:creationId xmlns:p14="http://schemas.microsoft.com/office/powerpoint/2010/main" val="194347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251F-4D16-F944-AF1A-9970ECF5B674}"/>
              </a:ext>
            </a:extLst>
          </p:cNvPr>
          <p:cNvSpPr>
            <a:spLocks noGrp="1"/>
          </p:cNvSpPr>
          <p:nvPr>
            <p:ph type="title"/>
          </p:nvPr>
        </p:nvSpPr>
        <p:spPr/>
        <p:txBody>
          <a:bodyPr/>
          <a:lstStyle/>
          <a:p>
            <a:r>
              <a:rPr lang="en-US" dirty="0"/>
              <a:t>How do academics respond to a </a:t>
            </a:r>
            <a:r>
              <a:rPr lang="en-US" dirty="0" err="1"/>
              <a:t>managerialist</a:t>
            </a:r>
            <a:r>
              <a:rPr lang="en-US" dirty="0"/>
              <a:t> context? (1)</a:t>
            </a:r>
          </a:p>
        </p:txBody>
      </p:sp>
      <p:sp>
        <p:nvSpPr>
          <p:cNvPr id="3" name="Content Placeholder 2">
            <a:extLst>
              <a:ext uri="{FF2B5EF4-FFF2-40B4-BE49-F238E27FC236}">
                <a16:creationId xmlns:a16="http://schemas.microsoft.com/office/drawing/2014/main" id="{8F34ADFF-E3F2-CA40-BE0E-B35CAA71AECB}"/>
              </a:ext>
            </a:extLst>
          </p:cNvPr>
          <p:cNvSpPr>
            <a:spLocks noGrp="1"/>
          </p:cNvSpPr>
          <p:nvPr>
            <p:ph idx="1"/>
          </p:nvPr>
        </p:nvSpPr>
        <p:spPr/>
        <p:txBody>
          <a:bodyPr>
            <a:normAutofit/>
          </a:bodyPr>
          <a:lstStyle/>
          <a:p>
            <a:pPr marL="0" indent="0">
              <a:buNone/>
            </a:pPr>
            <a:r>
              <a:rPr lang="en-US" dirty="0" err="1"/>
              <a:t>Kolsaker’s</a:t>
            </a:r>
            <a:r>
              <a:rPr lang="en-US" dirty="0"/>
              <a:t> research in English universities shows that </a:t>
            </a:r>
            <a:r>
              <a:rPr lang="en-ZA" dirty="0"/>
              <a:t>“academics are reasonably comfortable working within </a:t>
            </a:r>
            <a:r>
              <a:rPr lang="en-ZA" dirty="0" err="1"/>
              <a:t>managerialist</a:t>
            </a:r>
            <a:r>
              <a:rPr lang="en-ZA" dirty="0"/>
              <a:t> regimes, and that they are instrumental in sustaining them. Far from becoming disenchanted by the impact of managerialism upon their daily life, they appear, on the whole, to be making sense of and adapting to the changing environment whilst retaining a strong sense of professional identity” (2008: 522-523).</a:t>
            </a:r>
          </a:p>
          <a:p>
            <a:endParaRPr lang="en-ZA" dirty="0"/>
          </a:p>
          <a:p>
            <a:endParaRPr lang="en-US" dirty="0"/>
          </a:p>
        </p:txBody>
      </p:sp>
    </p:spTree>
    <p:extLst>
      <p:ext uri="{BB962C8B-B14F-4D97-AF65-F5344CB8AC3E}">
        <p14:creationId xmlns:p14="http://schemas.microsoft.com/office/powerpoint/2010/main" val="261629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EF5E-25C0-484F-8362-22457101FEF3}"/>
              </a:ext>
            </a:extLst>
          </p:cNvPr>
          <p:cNvSpPr>
            <a:spLocks noGrp="1"/>
          </p:cNvSpPr>
          <p:nvPr>
            <p:ph type="title"/>
          </p:nvPr>
        </p:nvSpPr>
        <p:spPr/>
        <p:txBody>
          <a:bodyPr/>
          <a:lstStyle/>
          <a:p>
            <a:r>
              <a:rPr lang="en-US" dirty="0"/>
              <a:t>How do academics respond to a </a:t>
            </a:r>
            <a:r>
              <a:rPr lang="en-US" dirty="0" err="1"/>
              <a:t>managerialist</a:t>
            </a:r>
            <a:r>
              <a:rPr lang="en-US" dirty="0"/>
              <a:t> context? (2)</a:t>
            </a:r>
          </a:p>
        </p:txBody>
      </p:sp>
      <p:sp>
        <p:nvSpPr>
          <p:cNvPr id="3" name="Content Placeholder 2">
            <a:extLst>
              <a:ext uri="{FF2B5EF4-FFF2-40B4-BE49-F238E27FC236}">
                <a16:creationId xmlns:a16="http://schemas.microsoft.com/office/drawing/2014/main" id="{5F274484-2986-AD42-8B3F-1DCD7851F2D8}"/>
              </a:ext>
            </a:extLst>
          </p:cNvPr>
          <p:cNvSpPr>
            <a:spLocks noGrp="1"/>
          </p:cNvSpPr>
          <p:nvPr>
            <p:ph idx="1"/>
          </p:nvPr>
        </p:nvSpPr>
        <p:spPr>
          <a:xfrm>
            <a:off x="680321" y="2336873"/>
            <a:ext cx="11008096" cy="4143440"/>
          </a:xfrm>
        </p:spPr>
        <p:txBody>
          <a:bodyPr>
            <a:normAutofit lnSpcReduction="10000"/>
          </a:bodyPr>
          <a:lstStyle/>
          <a:p>
            <a:pPr marL="0" indent="0">
              <a:buNone/>
            </a:pPr>
            <a:r>
              <a:rPr lang="en-ZA" dirty="0"/>
              <a:t>Research done in nine universities in the Netherlands, Sweden and the UK:</a:t>
            </a:r>
          </a:p>
          <a:p>
            <a:pPr marL="0" indent="0">
              <a:buNone/>
            </a:pPr>
            <a:r>
              <a:rPr lang="en-ZA" dirty="0"/>
              <a:t> “Respondents in the three countries showed a clear dislike of the growing administration, the increasing competition for research funding, the obligation to fill in time-consuming grant applications and the heavier workload. Examples of frustration and stress are omnipresent. However, while this may have affected their commitment to the organisation, their involvement with the content of their work is still clearly visible. Most academics work very long hours. Particularly interesting was the way some respondents managed to cope with the obligations imposed upon them. They found ways to work around these stressful obligations and survived by maintaining their autonomy and academic freedom through demonstrating </a:t>
            </a:r>
            <a:r>
              <a:rPr lang="en-ZA" u="sng" dirty="0"/>
              <a:t>symbolic compliant </a:t>
            </a:r>
            <a:r>
              <a:rPr lang="en-ZA" dirty="0"/>
              <a:t>or </a:t>
            </a:r>
            <a:r>
              <a:rPr lang="en-ZA" u="sng" dirty="0"/>
              <a:t>pragmatic behaviour” </a:t>
            </a:r>
            <a:r>
              <a:rPr lang="en-ZA" dirty="0"/>
              <a:t>(my emphasis) (</a:t>
            </a:r>
            <a:r>
              <a:rPr lang="en-ZA" dirty="0" err="1"/>
              <a:t>Teelken</a:t>
            </a:r>
            <a:r>
              <a:rPr lang="en-ZA" dirty="0"/>
              <a:t>, 2012: 287)</a:t>
            </a:r>
          </a:p>
          <a:p>
            <a:endParaRPr lang="en-US" dirty="0"/>
          </a:p>
        </p:txBody>
      </p:sp>
    </p:spTree>
    <p:extLst>
      <p:ext uri="{BB962C8B-B14F-4D97-AF65-F5344CB8AC3E}">
        <p14:creationId xmlns:p14="http://schemas.microsoft.com/office/powerpoint/2010/main" val="10469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3BE3-A282-1C40-B357-0E0D288A9A43}"/>
              </a:ext>
            </a:extLst>
          </p:cNvPr>
          <p:cNvSpPr>
            <a:spLocks noGrp="1"/>
          </p:cNvSpPr>
          <p:nvPr>
            <p:ph type="title"/>
          </p:nvPr>
        </p:nvSpPr>
        <p:spPr/>
        <p:txBody>
          <a:bodyPr/>
          <a:lstStyle/>
          <a:p>
            <a:r>
              <a:rPr lang="en-US" dirty="0"/>
              <a:t>How do academics respond to a </a:t>
            </a:r>
            <a:r>
              <a:rPr lang="en-US" dirty="0" err="1"/>
              <a:t>managerialist</a:t>
            </a:r>
            <a:r>
              <a:rPr lang="en-US" dirty="0"/>
              <a:t> context? (3)</a:t>
            </a:r>
          </a:p>
        </p:txBody>
      </p:sp>
      <p:sp>
        <p:nvSpPr>
          <p:cNvPr id="3" name="Content Placeholder 2">
            <a:extLst>
              <a:ext uri="{FF2B5EF4-FFF2-40B4-BE49-F238E27FC236}">
                <a16:creationId xmlns:a16="http://schemas.microsoft.com/office/drawing/2014/main" id="{9408061C-878A-6643-820C-3CB1575AED85}"/>
              </a:ext>
            </a:extLst>
          </p:cNvPr>
          <p:cNvSpPr>
            <a:spLocks noGrp="1"/>
          </p:cNvSpPr>
          <p:nvPr>
            <p:ph idx="1"/>
          </p:nvPr>
        </p:nvSpPr>
        <p:spPr>
          <a:xfrm>
            <a:off x="680321" y="2336873"/>
            <a:ext cx="10332236" cy="3957910"/>
          </a:xfrm>
        </p:spPr>
        <p:txBody>
          <a:bodyPr>
            <a:normAutofit lnSpcReduction="10000"/>
          </a:bodyPr>
          <a:lstStyle/>
          <a:p>
            <a:pPr marL="0" indent="0">
              <a:buNone/>
            </a:pPr>
            <a:r>
              <a:rPr lang="en-ZA" dirty="0"/>
              <a:t>A South African study by Webster and </a:t>
            </a:r>
            <a:r>
              <a:rPr lang="en-ZA" dirty="0" err="1"/>
              <a:t>Mosoetsa</a:t>
            </a:r>
            <a:r>
              <a:rPr lang="en-ZA" dirty="0"/>
              <a:t> (2001) differentiated the following responses from academics:</a:t>
            </a:r>
          </a:p>
          <a:p>
            <a:pPr marL="457200" indent="-457200">
              <a:buFont typeface="+mj-lt"/>
              <a:buAutoNum type="arabicPeriod"/>
            </a:pPr>
            <a:r>
              <a:rPr lang="en-ZA" dirty="0"/>
              <a:t>Reconfigured relationship with management – employees rather than colleagues</a:t>
            </a:r>
          </a:p>
          <a:p>
            <a:pPr marL="457200" indent="-457200">
              <a:buFont typeface="+mj-lt"/>
              <a:buAutoNum type="arabicPeriod"/>
            </a:pPr>
            <a:r>
              <a:rPr lang="en-ZA" dirty="0"/>
              <a:t>Increase in the intensity of work – change in the nature of work due to changing student populations, pressure to publish, and devolution of administrative functions</a:t>
            </a:r>
          </a:p>
          <a:p>
            <a:pPr marL="457200" indent="-457200">
              <a:buFont typeface="+mj-lt"/>
              <a:buAutoNum type="arabicPeriod"/>
            </a:pPr>
            <a:r>
              <a:rPr lang="en-ZA" dirty="0"/>
              <a:t>Loss of shared identity and sense of community</a:t>
            </a:r>
          </a:p>
          <a:p>
            <a:pPr marL="457200" indent="-457200">
              <a:buFont typeface="+mj-lt"/>
              <a:buAutoNum type="arabicPeriod"/>
            </a:pPr>
            <a:r>
              <a:rPr lang="en-ZA" dirty="0"/>
              <a:t>Feelings of powerlessness in the face of change</a:t>
            </a:r>
          </a:p>
          <a:p>
            <a:pPr marL="457200" indent="-457200">
              <a:buFont typeface="+mj-lt"/>
              <a:buAutoNum type="arabicPeriod"/>
            </a:pPr>
            <a:r>
              <a:rPr lang="en-ZA" dirty="0"/>
              <a:t>Increase in emotional labour (surface acting and deep acting)</a:t>
            </a:r>
          </a:p>
          <a:p>
            <a:endParaRPr lang="en-US" dirty="0"/>
          </a:p>
        </p:txBody>
      </p:sp>
    </p:spTree>
    <p:extLst>
      <p:ext uri="{BB962C8B-B14F-4D97-AF65-F5344CB8AC3E}">
        <p14:creationId xmlns:p14="http://schemas.microsoft.com/office/powerpoint/2010/main" val="250383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704E-1C65-6C4B-B476-2EBAFF30E1A0}"/>
              </a:ext>
            </a:extLst>
          </p:cNvPr>
          <p:cNvSpPr>
            <a:spLocks noGrp="1"/>
          </p:cNvSpPr>
          <p:nvPr>
            <p:ph type="title"/>
          </p:nvPr>
        </p:nvSpPr>
        <p:spPr/>
        <p:txBody>
          <a:bodyPr/>
          <a:lstStyle/>
          <a:p>
            <a:r>
              <a:rPr lang="en-US" dirty="0"/>
              <a:t>How do academics respond to a </a:t>
            </a:r>
            <a:r>
              <a:rPr lang="en-US" dirty="0" err="1"/>
              <a:t>managerialist</a:t>
            </a:r>
            <a:r>
              <a:rPr lang="en-US" dirty="0"/>
              <a:t> context? (4)</a:t>
            </a:r>
          </a:p>
        </p:txBody>
      </p:sp>
      <p:sp>
        <p:nvSpPr>
          <p:cNvPr id="3" name="Content Placeholder 2">
            <a:extLst>
              <a:ext uri="{FF2B5EF4-FFF2-40B4-BE49-F238E27FC236}">
                <a16:creationId xmlns:a16="http://schemas.microsoft.com/office/drawing/2014/main" id="{7C39C1EB-3711-7543-BF12-F9A9DAAE7C74}"/>
              </a:ext>
            </a:extLst>
          </p:cNvPr>
          <p:cNvSpPr>
            <a:spLocks noGrp="1"/>
          </p:cNvSpPr>
          <p:nvPr>
            <p:ph idx="1"/>
          </p:nvPr>
        </p:nvSpPr>
        <p:spPr>
          <a:xfrm>
            <a:off x="516835" y="2336872"/>
            <a:ext cx="10654748" cy="4077179"/>
          </a:xfrm>
        </p:spPr>
        <p:txBody>
          <a:bodyPr>
            <a:normAutofit lnSpcReduction="10000"/>
          </a:bodyPr>
          <a:lstStyle/>
          <a:p>
            <a:pPr marL="0" indent="0">
              <a:buNone/>
            </a:pPr>
            <a:r>
              <a:rPr lang="en-ZA" dirty="0"/>
              <a:t>Webster and </a:t>
            </a:r>
            <a:r>
              <a:rPr lang="en-ZA" dirty="0" err="1"/>
              <a:t>Mosoetsa</a:t>
            </a:r>
            <a:r>
              <a:rPr lang="en-ZA" dirty="0"/>
              <a:t> (2001) conclude as follows:</a:t>
            </a:r>
          </a:p>
          <a:p>
            <a:pPr marL="0" indent="0">
              <a:buNone/>
            </a:pPr>
            <a:r>
              <a:rPr lang="en-ZA" dirty="0"/>
              <a:t>“We have suggested that academics face a demand overload. Faced by these demands many have become deeply pessimistic about their future in the academic workplace. Some are attempting to exit, either by leaving the university for the private or public sector, or by moving into managerial jobs in the university or fulltime research posts. This is an avoidance mechanism and not a solution to the demands facing academics at the chalk face. However we have also identified a small group who have responded to these demands in innovative ways. The difficulty is ensuring that these activities strengthen what Clark refers to as “the academic heartland.” The challenge, in the words of Colin Bundy, is to “fuse managerial imperatives with academic priorities” (Bundy, 1999:11).</a:t>
            </a:r>
          </a:p>
          <a:p>
            <a:endParaRPr lang="en-US" dirty="0"/>
          </a:p>
        </p:txBody>
      </p:sp>
    </p:spTree>
    <p:extLst>
      <p:ext uri="{BB962C8B-B14F-4D97-AF65-F5344CB8AC3E}">
        <p14:creationId xmlns:p14="http://schemas.microsoft.com/office/powerpoint/2010/main" val="366971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0970B6-B611-B94D-A218-00C0AF7FC149}"/>
              </a:ext>
            </a:extLst>
          </p:cNvPr>
          <p:cNvPicPr>
            <a:picLocks noChangeAspect="1"/>
          </p:cNvPicPr>
          <p:nvPr/>
        </p:nvPicPr>
        <p:blipFill>
          <a:blip r:embed="rId2"/>
          <a:stretch>
            <a:fillRect/>
          </a:stretch>
        </p:blipFill>
        <p:spPr>
          <a:xfrm>
            <a:off x="2472267" y="881779"/>
            <a:ext cx="6891865" cy="5371600"/>
          </a:xfrm>
          <a:prstGeom prst="rect">
            <a:avLst/>
          </a:prstGeom>
        </p:spPr>
      </p:pic>
    </p:spTree>
    <p:extLst>
      <p:ext uri="{BB962C8B-B14F-4D97-AF65-F5344CB8AC3E}">
        <p14:creationId xmlns:p14="http://schemas.microsoft.com/office/powerpoint/2010/main" val="238120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academic leader in a </a:t>
            </a:r>
            <a:r>
              <a:rPr lang="en-US" dirty="0" err="1"/>
              <a:t>managerialist</a:t>
            </a:r>
            <a:r>
              <a:rPr lang="en-US" dirty="0"/>
              <a:t> context</a:t>
            </a:r>
          </a:p>
        </p:txBody>
      </p:sp>
      <p:sp>
        <p:nvSpPr>
          <p:cNvPr id="3" name="Content Placeholder 2"/>
          <p:cNvSpPr>
            <a:spLocks noGrp="1"/>
          </p:cNvSpPr>
          <p:nvPr>
            <p:ph idx="1"/>
          </p:nvPr>
        </p:nvSpPr>
        <p:spPr/>
        <p:txBody>
          <a:bodyPr>
            <a:normAutofit/>
          </a:bodyPr>
          <a:lstStyle/>
          <a:p>
            <a:pPr marL="0" indent="0" algn="ctr">
              <a:buNone/>
            </a:pPr>
            <a:r>
              <a:rPr lang="en-US" sz="3200" dirty="0"/>
              <a:t>“’Academic leaders’ are needed at all levels to restore some balance to the power structures in higher education and to facilitate the contribution of academics to effective policy and strategy”. (Kenny, 2009)</a:t>
            </a:r>
          </a:p>
        </p:txBody>
      </p:sp>
    </p:spTree>
    <p:extLst>
      <p:ext uri="{BB962C8B-B14F-4D97-AF65-F5344CB8AC3E}">
        <p14:creationId xmlns:p14="http://schemas.microsoft.com/office/powerpoint/2010/main" val="1964882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Preserving the collegium</a:t>
            </a:r>
          </a:p>
        </p:txBody>
      </p:sp>
      <p:sp>
        <p:nvSpPr>
          <p:cNvPr id="3" name="Content Placeholder 2"/>
          <p:cNvSpPr>
            <a:spLocks noGrp="1"/>
          </p:cNvSpPr>
          <p:nvPr>
            <p:ph idx="1"/>
          </p:nvPr>
        </p:nvSpPr>
        <p:spPr/>
        <p:txBody>
          <a:bodyPr>
            <a:normAutofit lnSpcReduction="10000"/>
          </a:bodyPr>
          <a:lstStyle/>
          <a:p>
            <a:r>
              <a:rPr lang="en-US" dirty="0"/>
              <a:t>Protection of the integrity of academic work against the excesses of efficiency driven reforms.  </a:t>
            </a:r>
          </a:p>
          <a:p>
            <a:r>
              <a:rPr lang="en-US" dirty="0"/>
              <a:t>This extended role for academics could be conceptualized within a ‘fifth scholarship’ that explicitly focuses on professional academic leadership” This conception of academia goes beyond previous ideas of ‘service’ or collegiality.  </a:t>
            </a:r>
          </a:p>
          <a:p>
            <a:r>
              <a:rPr lang="en-US" dirty="0"/>
              <a:t>It involves an active role for academic leadership ensuring the decision-making process within their organizations also accounts for the issues of concern to all academics, because they cut across institutional and disciplinary boundaries (Kenny 2009)</a:t>
            </a:r>
          </a:p>
        </p:txBody>
      </p:sp>
    </p:spTree>
    <p:extLst>
      <p:ext uri="{BB962C8B-B14F-4D97-AF65-F5344CB8AC3E}">
        <p14:creationId xmlns:p14="http://schemas.microsoft.com/office/powerpoint/2010/main" val="197139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244A-3889-9E4C-8734-6A0E17592192}"/>
              </a:ext>
            </a:extLst>
          </p:cNvPr>
          <p:cNvSpPr>
            <a:spLocks noGrp="1"/>
          </p:cNvSpPr>
          <p:nvPr>
            <p:ph type="title"/>
          </p:nvPr>
        </p:nvSpPr>
        <p:spPr/>
        <p:txBody>
          <a:bodyPr/>
          <a:lstStyle/>
          <a:p>
            <a:r>
              <a:rPr lang="en-US" dirty="0"/>
              <a:t>Preserving the collegium (2)</a:t>
            </a:r>
          </a:p>
        </p:txBody>
      </p:sp>
      <p:sp>
        <p:nvSpPr>
          <p:cNvPr id="3" name="Content Placeholder 2">
            <a:extLst>
              <a:ext uri="{FF2B5EF4-FFF2-40B4-BE49-F238E27FC236}">
                <a16:creationId xmlns:a16="http://schemas.microsoft.com/office/drawing/2014/main" id="{AC410C17-137C-F54F-B320-36C4D220D50F}"/>
              </a:ext>
            </a:extLst>
          </p:cNvPr>
          <p:cNvSpPr>
            <a:spLocks noGrp="1"/>
          </p:cNvSpPr>
          <p:nvPr>
            <p:ph idx="1"/>
          </p:nvPr>
        </p:nvSpPr>
        <p:spPr/>
        <p:txBody>
          <a:bodyPr/>
          <a:lstStyle/>
          <a:p>
            <a:r>
              <a:rPr lang="en-US" dirty="0"/>
              <a:t>The collegium is NOT about creating constraining commonalities or emphasizing lowest common denominators</a:t>
            </a:r>
          </a:p>
          <a:p>
            <a:r>
              <a:rPr lang="en-US" dirty="0"/>
              <a:t>“ …creating the collegium is individual commitment to a shared community of purpose and rough agreement on standards of excellence in teaching, research, and service”</a:t>
            </a:r>
          </a:p>
          <a:p>
            <a:r>
              <a:rPr lang="en-US" dirty="0"/>
              <a:t>“…the commitment and agreement to work together in and through disagreements, to engage one another…” (Bennett, 1998:30)</a:t>
            </a:r>
          </a:p>
        </p:txBody>
      </p:sp>
    </p:spTree>
    <p:extLst>
      <p:ext uri="{BB962C8B-B14F-4D97-AF65-F5344CB8AC3E}">
        <p14:creationId xmlns:p14="http://schemas.microsoft.com/office/powerpoint/2010/main" val="232512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BCBCB"/>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BCBCB"/>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BCBC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EBED-69E3-FD41-8635-B08A74960A8D}"/>
              </a:ext>
            </a:extLst>
          </p:cNvPr>
          <p:cNvSpPr>
            <a:spLocks noGrp="1"/>
          </p:cNvSpPr>
          <p:nvPr>
            <p:ph type="title"/>
          </p:nvPr>
        </p:nvSpPr>
        <p:spPr/>
        <p:txBody>
          <a:bodyPr/>
          <a:lstStyle/>
          <a:p>
            <a:r>
              <a:rPr lang="en-US" dirty="0"/>
              <a:t>Preserving the collegium (3)</a:t>
            </a:r>
          </a:p>
        </p:txBody>
      </p:sp>
      <p:sp>
        <p:nvSpPr>
          <p:cNvPr id="3" name="Content Placeholder 2">
            <a:extLst>
              <a:ext uri="{FF2B5EF4-FFF2-40B4-BE49-F238E27FC236}">
                <a16:creationId xmlns:a16="http://schemas.microsoft.com/office/drawing/2014/main" id="{E4191CD3-C7EE-D54B-B5CF-5E4F81EBC15D}"/>
              </a:ext>
            </a:extLst>
          </p:cNvPr>
          <p:cNvSpPr>
            <a:spLocks noGrp="1"/>
          </p:cNvSpPr>
          <p:nvPr>
            <p:ph idx="1"/>
          </p:nvPr>
        </p:nvSpPr>
        <p:spPr>
          <a:xfrm>
            <a:off x="680321" y="2336873"/>
            <a:ext cx="10309412" cy="3979260"/>
          </a:xfrm>
        </p:spPr>
        <p:txBody>
          <a:bodyPr/>
          <a:lstStyle/>
          <a:p>
            <a:pPr marL="0" indent="0">
              <a:lnSpc>
                <a:spcPct val="100000"/>
              </a:lnSpc>
              <a:buNone/>
            </a:pPr>
            <a:r>
              <a:rPr lang="en-US" dirty="0"/>
              <a:t>“Collegiality does mean </a:t>
            </a:r>
            <a:r>
              <a:rPr lang="en-US" i="1" dirty="0"/>
              <a:t>recognizing serious academic obligations </a:t>
            </a:r>
            <a:r>
              <a:rPr lang="en-US" dirty="0"/>
              <a:t>to each other and participation in the academic life of the institution. It means working with colleagues to develop appropriate expectations: expectations that each person attend to the work of others (their teaching, scholarship, and service) and judge that work by criteria used for one’s own work and vice versa. Collegiality requires </a:t>
            </a:r>
            <a:r>
              <a:rPr lang="en-US" i="1" dirty="0"/>
              <a:t>intellectual reciprocity</a:t>
            </a:r>
            <a:r>
              <a:rPr lang="en-US" dirty="0"/>
              <a:t> with colleagues” (Bennet 1998: 125) (my emphasis)</a:t>
            </a:r>
          </a:p>
        </p:txBody>
      </p:sp>
    </p:spTree>
    <p:extLst>
      <p:ext uri="{BB962C8B-B14F-4D97-AF65-F5344CB8AC3E}">
        <p14:creationId xmlns:p14="http://schemas.microsoft.com/office/powerpoint/2010/main" val="161052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8168-0F7C-3D4E-B11D-0700684BFD46}"/>
              </a:ext>
            </a:extLst>
          </p:cNvPr>
          <p:cNvSpPr>
            <a:spLocks noGrp="1"/>
          </p:cNvSpPr>
          <p:nvPr>
            <p:ph type="title"/>
          </p:nvPr>
        </p:nvSpPr>
        <p:spPr/>
        <p:txBody>
          <a:bodyPr/>
          <a:lstStyle/>
          <a:p>
            <a:r>
              <a:rPr lang="en-US" dirty="0" err="1"/>
              <a:t>Globalisation</a:t>
            </a:r>
            <a:endParaRPr lang="en-US" dirty="0"/>
          </a:p>
        </p:txBody>
      </p:sp>
      <p:sp>
        <p:nvSpPr>
          <p:cNvPr id="3" name="Content Placeholder 2">
            <a:extLst>
              <a:ext uri="{FF2B5EF4-FFF2-40B4-BE49-F238E27FC236}">
                <a16:creationId xmlns:a16="http://schemas.microsoft.com/office/drawing/2014/main" id="{6FDC64A2-42CC-534D-85E1-62E1BA23D859}"/>
              </a:ext>
            </a:extLst>
          </p:cNvPr>
          <p:cNvSpPr>
            <a:spLocks noGrp="1"/>
          </p:cNvSpPr>
          <p:nvPr>
            <p:ph sz="half" idx="1"/>
          </p:nvPr>
        </p:nvSpPr>
        <p:spPr/>
        <p:txBody>
          <a:bodyPr>
            <a:normAutofit fontScale="92500" lnSpcReduction="10000"/>
          </a:bodyPr>
          <a:lstStyle/>
          <a:p>
            <a:pPr marL="0" indent="0">
              <a:buNone/>
            </a:pPr>
            <a:r>
              <a:rPr lang="en-ZA" cap="all" dirty="0"/>
              <a:t>"T</a:t>
            </a:r>
            <a:r>
              <a:rPr lang="en-ZA" dirty="0"/>
              <a:t>he age of globalisation began on the day the Berlin Wall came down.  From that moment in 1989, the trends evident in the late 1970s and throughout the 1980s accelerated: the free movement of capital, people and goods; trickle-down economics; a much diminished role for nation states; and a belief that market forces, now unleashed, were unstoppable” (Larry Elliott, </a:t>
            </a:r>
            <a:r>
              <a:rPr lang="en-ZA" i="1" dirty="0"/>
              <a:t>The Guardian</a:t>
            </a:r>
            <a:r>
              <a:rPr lang="en-ZA" dirty="0"/>
              <a:t>, 26 June 2016).</a:t>
            </a:r>
          </a:p>
          <a:p>
            <a:endParaRPr lang="en-US" dirty="0"/>
          </a:p>
        </p:txBody>
      </p:sp>
      <p:pic>
        <p:nvPicPr>
          <p:cNvPr id="5" name="Content Placeholder 3">
            <a:extLst>
              <a:ext uri="{FF2B5EF4-FFF2-40B4-BE49-F238E27FC236}">
                <a16:creationId xmlns:a16="http://schemas.microsoft.com/office/drawing/2014/main" id="{675277C6-6782-694E-919D-16AC35D9FCC8}"/>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378678" y="2226366"/>
            <a:ext cx="4004952" cy="2388503"/>
          </a:xfrm>
          <a:prstGeom prst="rect">
            <a:avLst/>
          </a:prstGeom>
        </p:spPr>
      </p:pic>
      <p:sp>
        <p:nvSpPr>
          <p:cNvPr id="4" name="TextBox 3">
            <a:extLst>
              <a:ext uri="{FF2B5EF4-FFF2-40B4-BE49-F238E27FC236}">
                <a16:creationId xmlns:a16="http://schemas.microsoft.com/office/drawing/2014/main" id="{E4385E86-AC1D-CB49-830A-8DE3E364F61F}"/>
              </a:ext>
            </a:extLst>
          </p:cNvPr>
          <p:cNvSpPr txBox="1"/>
          <p:nvPr/>
        </p:nvSpPr>
        <p:spPr>
          <a:xfrm>
            <a:off x="9687339" y="2336874"/>
            <a:ext cx="2332383" cy="3139321"/>
          </a:xfrm>
          <a:prstGeom prst="rect">
            <a:avLst/>
          </a:prstGeom>
          <a:noFill/>
        </p:spPr>
        <p:txBody>
          <a:bodyPr wrap="square" rtlCol="0">
            <a:spAutoFit/>
          </a:bodyPr>
          <a:lstStyle/>
          <a:p>
            <a:r>
              <a:rPr lang="en-ZA" dirty="0"/>
              <a:t>a process by which national and regional economies, societies, and cultures have become integrated through the global network of trade, communication, immigration and transportation</a:t>
            </a:r>
            <a:endParaRPr lang="en-US" dirty="0"/>
          </a:p>
        </p:txBody>
      </p:sp>
      <p:sp>
        <p:nvSpPr>
          <p:cNvPr id="6" name="TextBox 5">
            <a:extLst>
              <a:ext uri="{FF2B5EF4-FFF2-40B4-BE49-F238E27FC236}">
                <a16:creationId xmlns:a16="http://schemas.microsoft.com/office/drawing/2014/main" id="{EAE5DD55-2485-F74B-AB29-9C5C7263311D}"/>
              </a:ext>
            </a:extLst>
          </p:cNvPr>
          <p:cNvSpPr txBox="1"/>
          <p:nvPr/>
        </p:nvSpPr>
        <p:spPr>
          <a:xfrm>
            <a:off x="5673022" y="4728773"/>
            <a:ext cx="3710608" cy="2031325"/>
          </a:xfrm>
          <a:prstGeom prst="rect">
            <a:avLst/>
          </a:prstGeom>
          <a:noFill/>
        </p:spPr>
        <p:txBody>
          <a:bodyPr wrap="square" rtlCol="0">
            <a:spAutoFit/>
          </a:bodyPr>
          <a:lstStyle/>
          <a:p>
            <a:r>
              <a:rPr lang="en-ZA" dirty="0"/>
              <a:t>more recently the term has been expanded to include a broader range of areas and activities such as culture, media, technology, socio-cultural, political, and even biological factors, e.g. climate change.</a:t>
            </a:r>
            <a:endParaRPr lang="en-US" dirty="0"/>
          </a:p>
        </p:txBody>
      </p:sp>
    </p:spTree>
    <p:extLst>
      <p:ext uri="{BB962C8B-B14F-4D97-AF65-F5344CB8AC3E}">
        <p14:creationId xmlns:p14="http://schemas.microsoft.com/office/powerpoint/2010/main" val="1643180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leadership</a:t>
            </a:r>
          </a:p>
        </p:txBody>
      </p:sp>
      <p:sp>
        <p:nvSpPr>
          <p:cNvPr id="3" name="Content Placeholder 2"/>
          <p:cNvSpPr>
            <a:spLocks noGrp="1"/>
          </p:cNvSpPr>
          <p:nvPr>
            <p:ph idx="1"/>
          </p:nvPr>
        </p:nvSpPr>
        <p:spPr>
          <a:xfrm>
            <a:off x="846668" y="2084294"/>
            <a:ext cx="10786532" cy="4149588"/>
          </a:xfrm>
        </p:spPr>
        <p:txBody>
          <a:bodyPr>
            <a:normAutofit/>
          </a:bodyPr>
          <a:lstStyle/>
          <a:p>
            <a:pPr>
              <a:buFont typeface="Wingdings" charset="2"/>
              <a:buChar char="§"/>
            </a:pPr>
            <a:r>
              <a:rPr lang="en-US" dirty="0"/>
              <a:t>Distributed leadership c</a:t>
            </a:r>
            <a:r>
              <a:rPr lang="en-US" sz="2400" dirty="0"/>
              <a:t>omprises a view of leadership as less the property of individuals, and more as the </a:t>
            </a:r>
            <a:r>
              <a:rPr lang="en-US" sz="2400" dirty="0" err="1"/>
              <a:t>contextualised</a:t>
            </a:r>
            <a:r>
              <a:rPr lang="en-US" sz="2400" dirty="0"/>
              <a:t> outcome of interactive, rather than unidirectional, causal process (</a:t>
            </a:r>
            <a:r>
              <a:rPr lang="en-US" sz="2400" dirty="0" err="1"/>
              <a:t>Gronn</a:t>
            </a:r>
            <a:r>
              <a:rPr lang="en-US" sz="2400" dirty="0"/>
              <a:t> 2002)</a:t>
            </a:r>
          </a:p>
          <a:p>
            <a:pPr>
              <a:buFont typeface="Wingdings" charset="2"/>
              <a:buChar char="§"/>
            </a:pPr>
            <a:r>
              <a:rPr lang="en-US" sz="2400" dirty="0"/>
              <a:t>Activity is distributed or ‘stretched over’ multiple people and leadership is spread throughout the </a:t>
            </a:r>
            <a:r>
              <a:rPr lang="en-US" sz="2400" dirty="0" err="1"/>
              <a:t>organisation</a:t>
            </a:r>
            <a:r>
              <a:rPr lang="en-US" sz="2400" dirty="0"/>
              <a:t> – systems perspective</a:t>
            </a:r>
          </a:p>
          <a:p>
            <a:pPr>
              <a:buFont typeface="Wingdings" charset="2"/>
              <a:buChar char="§"/>
            </a:pPr>
            <a:r>
              <a:rPr lang="en-US" dirty="0"/>
              <a:t>It is not about the agency and power of individuals but structurally conjoint agency, the </a:t>
            </a:r>
            <a:r>
              <a:rPr lang="en-US" dirty="0" err="1"/>
              <a:t>concertive</a:t>
            </a:r>
            <a:r>
              <a:rPr lang="en-US" dirty="0"/>
              <a:t> actions performed by pluralities of interdependent </a:t>
            </a:r>
            <a:r>
              <a:rPr lang="en-US" dirty="0" err="1"/>
              <a:t>organisation</a:t>
            </a:r>
            <a:r>
              <a:rPr lang="en-US" dirty="0"/>
              <a:t> members.  </a:t>
            </a:r>
          </a:p>
          <a:p>
            <a:pPr marL="0" indent="0">
              <a:buNone/>
            </a:pPr>
            <a:endParaRPr lang="en-US" sz="2400" dirty="0"/>
          </a:p>
          <a:p>
            <a:endParaRPr lang="en-US" dirty="0"/>
          </a:p>
        </p:txBody>
      </p:sp>
    </p:spTree>
    <p:extLst>
      <p:ext uri="{BB962C8B-B14F-4D97-AF65-F5344CB8AC3E}">
        <p14:creationId xmlns:p14="http://schemas.microsoft.com/office/powerpoint/2010/main" val="2718757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leadership (2)</a:t>
            </a:r>
          </a:p>
        </p:txBody>
      </p:sp>
      <p:sp>
        <p:nvSpPr>
          <p:cNvPr id="3" name="Content Placeholder 2"/>
          <p:cNvSpPr>
            <a:spLocks noGrp="1"/>
          </p:cNvSpPr>
          <p:nvPr>
            <p:ph idx="1"/>
          </p:nvPr>
        </p:nvSpPr>
        <p:spPr>
          <a:xfrm>
            <a:off x="576584" y="2528220"/>
            <a:ext cx="9821333" cy="3156963"/>
          </a:xfrm>
        </p:spPr>
        <p:txBody>
          <a:bodyPr>
            <a:normAutofit/>
          </a:bodyPr>
          <a:lstStyle/>
          <a:p>
            <a:r>
              <a:rPr lang="en-US" sz="2400" dirty="0" err="1"/>
              <a:t>Concertive</a:t>
            </a:r>
            <a:r>
              <a:rPr lang="en-US" sz="2400" dirty="0"/>
              <a:t> action is more than numerical or additive action which represents the aggregated effect of a number of individuals contributing their initiative and expertise in different ways.  </a:t>
            </a:r>
          </a:p>
          <a:p>
            <a:r>
              <a:rPr lang="en-US" sz="2400" dirty="0" err="1"/>
              <a:t>Concertive</a:t>
            </a:r>
            <a:r>
              <a:rPr lang="en-US" sz="2400" dirty="0"/>
              <a:t> action is about the additional dynamic which is the product of conjoint activity – the outcome is a product that is greater than the sum of their individual actions </a:t>
            </a:r>
          </a:p>
        </p:txBody>
      </p:sp>
    </p:spTree>
    <p:extLst>
      <p:ext uri="{BB962C8B-B14F-4D97-AF65-F5344CB8AC3E}">
        <p14:creationId xmlns:p14="http://schemas.microsoft.com/office/powerpoint/2010/main" val="2849712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leadership (3)</a:t>
            </a:r>
          </a:p>
        </p:txBody>
      </p:sp>
      <p:sp>
        <p:nvSpPr>
          <p:cNvPr id="3" name="Content Placeholder 2"/>
          <p:cNvSpPr>
            <a:spLocks noGrp="1"/>
          </p:cNvSpPr>
          <p:nvPr>
            <p:ph idx="1"/>
          </p:nvPr>
        </p:nvSpPr>
        <p:spPr>
          <a:xfrm>
            <a:off x="265043" y="2089721"/>
            <a:ext cx="11680319" cy="4768279"/>
          </a:xfrm>
        </p:spPr>
        <p:txBody>
          <a:bodyPr>
            <a:noAutofit/>
          </a:bodyPr>
          <a:lstStyle/>
          <a:p>
            <a:r>
              <a:rPr lang="en-US" sz="2400" dirty="0"/>
              <a:t>Three patterns of </a:t>
            </a:r>
            <a:r>
              <a:rPr lang="en-US" sz="2400" dirty="0" err="1"/>
              <a:t>concertive</a:t>
            </a:r>
            <a:r>
              <a:rPr lang="en-US" sz="2400" dirty="0"/>
              <a:t> action:</a:t>
            </a:r>
          </a:p>
          <a:p>
            <a:r>
              <a:rPr lang="en-US" sz="2400" u="sng" dirty="0"/>
              <a:t>spontaneous collaboration</a:t>
            </a:r>
            <a:r>
              <a:rPr lang="en-US" sz="2400" dirty="0"/>
              <a:t>: leadership practice arises in response to particular problems and requirements - people with different skills and attributes interact in productive relationships to bring about a solution or complete a task of common interest </a:t>
            </a:r>
          </a:p>
          <a:p>
            <a:r>
              <a:rPr lang="en-US" sz="2400" u="sng" dirty="0"/>
              <a:t>role sharing</a:t>
            </a:r>
            <a:r>
              <a:rPr lang="en-US" sz="2400" dirty="0"/>
              <a:t>: intuitive working relations -  two or more people work constructively within implicit frameworks of understanding – leadership changes as collaborators utilize each other’s skills and attributes to complete different aspects of a task – interdependency and reliance on each other - mutual trust is the key factor</a:t>
            </a:r>
          </a:p>
          <a:p>
            <a:r>
              <a:rPr lang="en-US" sz="2400" dirty="0"/>
              <a:t>-</a:t>
            </a:r>
            <a:r>
              <a:rPr lang="en-US" sz="2400" u="sng" dirty="0"/>
              <a:t>formal relationships</a:t>
            </a:r>
            <a:r>
              <a:rPr lang="en-US" sz="2400" dirty="0"/>
              <a:t>: working together in agreed structures, enabling leadership roles to be officially recognized – </a:t>
            </a:r>
            <a:r>
              <a:rPr lang="en-US" sz="2400" dirty="0" err="1"/>
              <a:t>institutionalised</a:t>
            </a:r>
            <a:r>
              <a:rPr lang="en-US" sz="2400" dirty="0"/>
              <a:t> practice</a:t>
            </a:r>
          </a:p>
          <a:p>
            <a:endParaRPr lang="en-US" sz="2400" dirty="0"/>
          </a:p>
        </p:txBody>
      </p:sp>
    </p:spTree>
    <p:extLst>
      <p:ext uri="{BB962C8B-B14F-4D97-AF65-F5344CB8AC3E}">
        <p14:creationId xmlns:p14="http://schemas.microsoft.com/office/powerpoint/2010/main" val="3912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leadership (4)</a:t>
            </a:r>
          </a:p>
        </p:txBody>
      </p:sp>
      <p:sp>
        <p:nvSpPr>
          <p:cNvPr id="3" name="Content Placeholder 2"/>
          <p:cNvSpPr>
            <a:spLocks noGrp="1"/>
          </p:cNvSpPr>
          <p:nvPr>
            <p:ph idx="1"/>
          </p:nvPr>
        </p:nvSpPr>
        <p:spPr>
          <a:xfrm>
            <a:off x="1066800" y="2084293"/>
            <a:ext cx="10668000" cy="4079439"/>
          </a:xfrm>
        </p:spPr>
        <p:txBody>
          <a:bodyPr>
            <a:normAutofit/>
          </a:bodyPr>
          <a:lstStyle/>
          <a:p>
            <a:r>
              <a:rPr lang="en-US" sz="2400" dirty="0"/>
              <a:t>It may be top-down when senior leaders distribute leadership functions or when leaders share power and responsibilities among members of the institutional community</a:t>
            </a:r>
          </a:p>
          <a:p>
            <a:r>
              <a:rPr lang="en-US" sz="2400" dirty="0"/>
              <a:t>It may be bottom-up and spontaneous when collaborating teams of professionals work together to build networks within their institutions and with their communities</a:t>
            </a:r>
          </a:p>
          <a:p>
            <a:r>
              <a:rPr lang="en-US" sz="2400" dirty="0"/>
              <a:t>It leads to a division of </a:t>
            </a:r>
            <a:r>
              <a:rPr lang="en-US" sz="2400" dirty="0" err="1"/>
              <a:t>labour</a:t>
            </a:r>
            <a:r>
              <a:rPr lang="en-US" sz="2400" dirty="0"/>
              <a:t> that takes account of the skills and attributes of community members and the requirements for leadership on specific aspects of a task</a:t>
            </a:r>
          </a:p>
        </p:txBody>
      </p:sp>
    </p:spTree>
    <p:extLst>
      <p:ext uri="{BB962C8B-B14F-4D97-AF65-F5344CB8AC3E}">
        <p14:creationId xmlns:p14="http://schemas.microsoft.com/office/powerpoint/2010/main" val="34827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leadership (5)</a:t>
            </a:r>
          </a:p>
        </p:txBody>
      </p:sp>
      <p:sp>
        <p:nvSpPr>
          <p:cNvPr id="3" name="Content Placeholder 2"/>
          <p:cNvSpPr>
            <a:spLocks noGrp="1"/>
          </p:cNvSpPr>
          <p:nvPr>
            <p:ph idx="1"/>
          </p:nvPr>
        </p:nvSpPr>
        <p:spPr>
          <a:xfrm>
            <a:off x="225287" y="2172620"/>
            <a:ext cx="11380672" cy="4824937"/>
          </a:xfrm>
        </p:spPr>
        <p:txBody>
          <a:bodyPr>
            <a:normAutofit/>
          </a:bodyPr>
          <a:lstStyle/>
          <a:p>
            <a:pPr marL="0" indent="0">
              <a:buNone/>
            </a:pPr>
            <a:r>
              <a:rPr lang="en-US" sz="2400" dirty="0"/>
              <a:t>Three distinctive elements of distributed leadership:</a:t>
            </a:r>
          </a:p>
          <a:p>
            <a:r>
              <a:rPr lang="en-US" sz="2400" u="sng" dirty="0"/>
              <a:t>Emergent property: </a:t>
            </a:r>
            <a:r>
              <a:rPr lang="en-US" sz="2400" dirty="0"/>
              <a:t>leadership is an emergent property of a group or network of interacting individuals – this contrasts with leadership as a phenomenon which arises from the individual. </a:t>
            </a:r>
          </a:p>
          <a:p>
            <a:r>
              <a:rPr lang="en-US" sz="2400" u="sng" dirty="0"/>
              <a:t>Openness of boundaries</a:t>
            </a:r>
            <a:r>
              <a:rPr lang="en-US" sz="2400" dirty="0"/>
              <a:t>: it is predisposed to widen the conventional net of leaders – which groups or individuals are to be seen as contributors to leadership? </a:t>
            </a:r>
          </a:p>
          <a:p>
            <a:r>
              <a:rPr lang="en-US" sz="2400" u="sng" dirty="0"/>
              <a:t>Leadership according to expertise</a:t>
            </a:r>
            <a:r>
              <a:rPr lang="en-US" sz="2400" dirty="0"/>
              <a:t>: varieties of expertise are distributed across the many, not the few – numerous, distinct, germane perspectives and capabilities can be found in individuals spread throughout the </a:t>
            </a:r>
            <a:r>
              <a:rPr lang="en-US" sz="2400" dirty="0" err="1"/>
              <a:t>organisation</a:t>
            </a:r>
            <a:r>
              <a:rPr lang="en-US" sz="2400" dirty="0"/>
              <a:t> – if these are brought together, it is possible to forge a </a:t>
            </a:r>
            <a:r>
              <a:rPr lang="en-US" sz="2400" dirty="0" err="1"/>
              <a:t>concertive</a:t>
            </a:r>
            <a:r>
              <a:rPr lang="en-US" sz="2400" dirty="0"/>
              <a:t> dynamic which represents more than the sum of the individual contributions</a:t>
            </a:r>
          </a:p>
        </p:txBody>
      </p:sp>
    </p:spTree>
    <p:extLst>
      <p:ext uri="{BB962C8B-B14F-4D97-AF65-F5344CB8AC3E}">
        <p14:creationId xmlns:p14="http://schemas.microsoft.com/office/powerpoint/2010/main" val="13504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leadership (6)</a:t>
            </a:r>
          </a:p>
        </p:txBody>
      </p:sp>
      <p:sp>
        <p:nvSpPr>
          <p:cNvPr id="3" name="Content Placeholder 2"/>
          <p:cNvSpPr>
            <a:spLocks noGrp="1"/>
          </p:cNvSpPr>
          <p:nvPr>
            <p:ph idx="1"/>
          </p:nvPr>
        </p:nvSpPr>
        <p:spPr>
          <a:xfrm>
            <a:off x="400050" y="2133600"/>
            <a:ext cx="11521017" cy="4324349"/>
          </a:xfrm>
        </p:spPr>
        <p:txBody>
          <a:bodyPr>
            <a:normAutofit/>
          </a:bodyPr>
          <a:lstStyle/>
          <a:p>
            <a:pPr marL="0" indent="0">
              <a:lnSpc>
                <a:spcPct val="110000"/>
              </a:lnSpc>
              <a:buNone/>
            </a:pPr>
            <a:r>
              <a:rPr lang="en-US" dirty="0"/>
              <a:t>“…leadership is about learning together and constructing meaning and knowledge collectively and collaboratively. It involves opportunities to surface and mediate perceptions, values, beliefs, information and assumptions through continuing conversations. It means generating ideas together; seeking to reflect upon and make sense of work in the light of shared beliefs and new information; and creating actions that grow out of these new understandings.</a:t>
            </a:r>
            <a:r>
              <a:rPr lang="en-US" b="1" dirty="0"/>
              <a:t> </a:t>
            </a:r>
            <a:r>
              <a:rPr lang="en-US" dirty="0"/>
              <a:t>It implies that </a:t>
            </a:r>
            <a:r>
              <a:rPr lang="en-US" i="1" dirty="0"/>
              <a:t>leadership is socially constructed and culturally sensitive</a:t>
            </a:r>
            <a:r>
              <a:rPr lang="en-US" dirty="0"/>
              <a:t>. It does not imply a leader/follower divide, neither does it point towards the leadership potential of just one person.” (Harris 2003, cited by Bolden 2007). </a:t>
            </a:r>
          </a:p>
        </p:txBody>
      </p:sp>
    </p:spTree>
    <p:extLst>
      <p:ext uri="{BB962C8B-B14F-4D97-AF65-F5344CB8AC3E}">
        <p14:creationId xmlns:p14="http://schemas.microsoft.com/office/powerpoint/2010/main" val="683744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an ethic of care</a:t>
            </a:r>
          </a:p>
        </p:txBody>
      </p:sp>
      <p:sp>
        <p:nvSpPr>
          <p:cNvPr id="3" name="Content Placeholder 2"/>
          <p:cNvSpPr>
            <a:spLocks noGrp="1"/>
          </p:cNvSpPr>
          <p:nvPr>
            <p:ph idx="1"/>
          </p:nvPr>
        </p:nvSpPr>
        <p:spPr/>
        <p:txBody>
          <a:bodyPr>
            <a:normAutofit fontScale="92500" lnSpcReduction="10000"/>
          </a:bodyPr>
          <a:lstStyle/>
          <a:p>
            <a:r>
              <a:rPr lang="en-US" dirty="0"/>
              <a:t>An ethic of care is defined as “moral reasoning that derives from a concern for others and a desire to maintain thoughtful mutual relationships with those affected by one’s actions” (Derry 2005: 65).</a:t>
            </a:r>
            <a:endParaRPr lang="en-GB" dirty="0"/>
          </a:p>
          <a:p>
            <a:r>
              <a:rPr lang="en-US" dirty="0"/>
              <a:t>“The concern of this approach is the responsibility of the individual to respond to another in the other’s terms, acting out of care for the other person.” (Gilligan, 1982: 65)</a:t>
            </a:r>
          </a:p>
          <a:p>
            <a:r>
              <a:rPr lang="en-US" dirty="0"/>
              <a:t>“This is distinct from conceptions of morality as justice in that it does not attempt to follow impartial rules or ensure equitable treatment.  It focuses on responsiveness to another’s needs.  It also includes caring for oneself in a nurturing rather than a self-</a:t>
            </a:r>
            <a:r>
              <a:rPr lang="en-US" dirty="0" err="1"/>
              <a:t>maximising</a:t>
            </a:r>
            <a:r>
              <a:rPr lang="en-US" dirty="0"/>
              <a:t> way” (Gilligan, 1982: 65). </a:t>
            </a:r>
            <a:endParaRPr lang="en-GB" dirty="0"/>
          </a:p>
          <a:p>
            <a:endParaRPr lang="en-US" dirty="0"/>
          </a:p>
        </p:txBody>
      </p:sp>
    </p:spTree>
    <p:extLst>
      <p:ext uri="{BB962C8B-B14F-4D97-AF65-F5344CB8AC3E}">
        <p14:creationId xmlns:p14="http://schemas.microsoft.com/office/powerpoint/2010/main" val="193192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BCBCB"/>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BCBCB"/>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BCBC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AD12-6736-B04E-95D3-72C4E222374D}"/>
              </a:ext>
            </a:extLst>
          </p:cNvPr>
          <p:cNvSpPr>
            <a:spLocks noGrp="1"/>
          </p:cNvSpPr>
          <p:nvPr>
            <p:ph type="title"/>
          </p:nvPr>
        </p:nvSpPr>
        <p:spPr/>
        <p:txBody>
          <a:bodyPr/>
          <a:lstStyle/>
          <a:p>
            <a:r>
              <a:rPr lang="en-US" dirty="0"/>
              <a:t>Practicing an ethic of care (2)</a:t>
            </a:r>
          </a:p>
        </p:txBody>
      </p:sp>
      <p:sp>
        <p:nvSpPr>
          <p:cNvPr id="3" name="Content Placeholder 2">
            <a:extLst>
              <a:ext uri="{FF2B5EF4-FFF2-40B4-BE49-F238E27FC236}">
                <a16:creationId xmlns:a16="http://schemas.microsoft.com/office/drawing/2014/main" id="{AEB1F41F-C404-3C48-81FD-77CC13FBF696}"/>
              </a:ext>
            </a:extLst>
          </p:cNvPr>
          <p:cNvSpPr>
            <a:spLocks noGrp="1"/>
          </p:cNvSpPr>
          <p:nvPr>
            <p:ph idx="1"/>
          </p:nvPr>
        </p:nvSpPr>
        <p:spPr>
          <a:xfrm>
            <a:off x="680321" y="2336873"/>
            <a:ext cx="10131114" cy="3777056"/>
          </a:xfrm>
        </p:spPr>
        <p:txBody>
          <a:bodyPr/>
          <a:lstStyle/>
          <a:p>
            <a:pPr marL="0" indent="0">
              <a:buNone/>
            </a:pPr>
            <a:endParaRPr lang="en-US" dirty="0"/>
          </a:p>
          <a:p>
            <a:r>
              <a:rPr lang="en-US" dirty="0"/>
              <a:t>“Thus, the essence of caring becomes a focus on acceptance of the other, both in his or her current state, </a:t>
            </a:r>
            <a:r>
              <a:rPr lang="en-US" i="1" dirty="0"/>
              <a:t>and </a:t>
            </a:r>
            <a:r>
              <a:rPr lang="en-US" dirty="0"/>
              <a:t>as one capable of growth.  Nurturing the development of the one cared-for becomes the critical activity in caring relationships” (</a:t>
            </a:r>
            <a:r>
              <a:rPr lang="en-US" dirty="0" err="1"/>
              <a:t>Liedtka</a:t>
            </a:r>
            <a:r>
              <a:rPr lang="en-US" dirty="0"/>
              <a:t> 2005: 69)</a:t>
            </a:r>
          </a:p>
          <a:p>
            <a:r>
              <a:rPr lang="en-US" dirty="0"/>
              <a:t>Care is “more than simply good intentions, it is deep and thoughtful knowledge” of situations </a:t>
            </a:r>
            <a:r>
              <a:rPr lang="en-US" i="1" dirty="0"/>
              <a:t>in combination with activities and attitudes</a:t>
            </a:r>
            <a:r>
              <a:rPr lang="en-US" dirty="0"/>
              <a:t> (my emphasis) (</a:t>
            </a:r>
            <a:r>
              <a:rPr lang="en-US" dirty="0" err="1"/>
              <a:t>Gastmans</a:t>
            </a:r>
            <a:r>
              <a:rPr lang="en-US" dirty="0"/>
              <a:t> 2006, cited by Herman, 2015)</a:t>
            </a:r>
          </a:p>
          <a:p>
            <a:endParaRPr lang="en-US" dirty="0"/>
          </a:p>
        </p:txBody>
      </p:sp>
    </p:spTree>
    <p:extLst>
      <p:ext uri="{BB962C8B-B14F-4D97-AF65-F5344CB8AC3E}">
        <p14:creationId xmlns:p14="http://schemas.microsoft.com/office/powerpoint/2010/main" val="313844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4A4B4FD-7D5E-AA48-9C59-235F76FC94FB}"/>
              </a:ext>
            </a:extLst>
          </p:cNvPr>
          <p:cNvSpPr/>
          <p:nvPr/>
        </p:nvSpPr>
        <p:spPr>
          <a:xfrm>
            <a:off x="2230151" y="792209"/>
            <a:ext cx="4069047" cy="367716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C72EDD8-4413-CA4F-91EB-E0046234B538}"/>
              </a:ext>
            </a:extLst>
          </p:cNvPr>
          <p:cNvSpPr/>
          <p:nvPr/>
        </p:nvSpPr>
        <p:spPr>
          <a:xfrm>
            <a:off x="4465353" y="662610"/>
            <a:ext cx="4069047" cy="367716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E581228-42FF-3743-9F20-7BD59F581D3D}"/>
              </a:ext>
            </a:extLst>
          </p:cNvPr>
          <p:cNvSpPr/>
          <p:nvPr/>
        </p:nvSpPr>
        <p:spPr>
          <a:xfrm>
            <a:off x="3529178" y="2299569"/>
            <a:ext cx="4069047" cy="367716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3DA23B-8082-BB49-9336-3B297F7AFA5F}"/>
              </a:ext>
            </a:extLst>
          </p:cNvPr>
          <p:cNvSpPr txBox="1"/>
          <p:nvPr/>
        </p:nvSpPr>
        <p:spPr>
          <a:xfrm>
            <a:off x="2698239" y="2037895"/>
            <a:ext cx="1549699" cy="923330"/>
          </a:xfrm>
          <a:prstGeom prst="rect">
            <a:avLst/>
          </a:prstGeom>
          <a:noFill/>
        </p:spPr>
        <p:txBody>
          <a:bodyPr wrap="square" rtlCol="0">
            <a:spAutoFit/>
          </a:bodyPr>
          <a:lstStyle/>
          <a:p>
            <a:r>
              <a:rPr lang="en-US" dirty="0"/>
              <a:t>Preserving the collegium</a:t>
            </a:r>
          </a:p>
        </p:txBody>
      </p:sp>
      <p:sp>
        <p:nvSpPr>
          <p:cNvPr id="6" name="TextBox 5">
            <a:extLst>
              <a:ext uri="{FF2B5EF4-FFF2-40B4-BE49-F238E27FC236}">
                <a16:creationId xmlns:a16="http://schemas.microsoft.com/office/drawing/2014/main" id="{644ED8EB-740A-874D-9942-FCB3DA78B18C}"/>
              </a:ext>
            </a:extLst>
          </p:cNvPr>
          <p:cNvSpPr txBox="1"/>
          <p:nvPr/>
        </p:nvSpPr>
        <p:spPr>
          <a:xfrm>
            <a:off x="6578299" y="1601779"/>
            <a:ext cx="2374424" cy="646331"/>
          </a:xfrm>
          <a:prstGeom prst="rect">
            <a:avLst/>
          </a:prstGeom>
          <a:noFill/>
        </p:spPr>
        <p:txBody>
          <a:bodyPr wrap="square" rtlCol="0">
            <a:spAutoFit/>
          </a:bodyPr>
          <a:lstStyle/>
          <a:p>
            <a:r>
              <a:rPr lang="en-US" dirty="0"/>
              <a:t>Distributing leadership</a:t>
            </a:r>
          </a:p>
        </p:txBody>
      </p:sp>
      <p:sp>
        <p:nvSpPr>
          <p:cNvPr id="7" name="TextBox 6">
            <a:extLst>
              <a:ext uri="{FF2B5EF4-FFF2-40B4-BE49-F238E27FC236}">
                <a16:creationId xmlns:a16="http://schemas.microsoft.com/office/drawing/2014/main" id="{E7600090-2515-AD4C-A5F7-062FC25ED136}"/>
              </a:ext>
            </a:extLst>
          </p:cNvPr>
          <p:cNvSpPr txBox="1"/>
          <p:nvPr/>
        </p:nvSpPr>
        <p:spPr>
          <a:xfrm>
            <a:off x="4465353" y="4572289"/>
            <a:ext cx="2260748" cy="646331"/>
          </a:xfrm>
          <a:prstGeom prst="rect">
            <a:avLst/>
          </a:prstGeom>
          <a:noFill/>
        </p:spPr>
        <p:txBody>
          <a:bodyPr wrap="square" rtlCol="0">
            <a:spAutoFit/>
          </a:bodyPr>
          <a:lstStyle/>
          <a:p>
            <a:r>
              <a:rPr lang="en-US" dirty="0"/>
              <a:t>Practicing an ethic of care</a:t>
            </a:r>
          </a:p>
        </p:txBody>
      </p:sp>
      <p:sp>
        <p:nvSpPr>
          <p:cNvPr id="8" name="TextBox 7">
            <a:extLst>
              <a:ext uri="{FF2B5EF4-FFF2-40B4-BE49-F238E27FC236}">
                <a16:creationId xmlns:a16="http://schemas.microsoft.com/office/drawing/2014/main" id="{DDA4F55F-4C89-2B42-9E1F-7ABD8F3AA37E}"/>
              </a:ext>
            </a:extLst>
          </p:cNvPr>
          <p:cNvSpPr txBox="1"/>
          <p:nvPr/>
        </p:nvSpPr>
        <p:spPr>
          <a:xfrm>
            <a:off x="4058952" y="2561583"/>
            <a:ext cx="2519347" cy="707886"/>
          </a:xfrm>
          <a:prstGeom prst="rect">
            <a:avLst/>
          </a:prstGeom>
          <a:noFill/>
        </p:spPr>
        <p:txBody>
          <a:bodyPr wrap="square" rtlCol="0">
            <a:spAutoFit/>
          </a:bodyPr>
          <a:lstStyle/>
          <a:p>
            <a:pPr algn="ctr"/>
            <a:r>
              <a:rPr lang="en-US" sz="2000" b="1" dirty="0"/>
              <a:t>Soulful academic</a:t>
            </a:r>
          </a:p>
          <a:p>
            <a:pPr algn="ctr"/>
            <a:r>
              <a:rPr lang="en-US" sz="2000" b="1" dirty="0"/>
              <a:t>leadership</a:t>
            </a:r>
          </a:p>
        </p:txBody>
      </p:sp>
    </p:spTree>
    <p:extLst>
      <p:ext uri="{BB962C8B-B14F-4D97-AF65-F5344CB8AC3E}">
        <p14:creationId xmlns:p14="http://schemas.microsoft.com/office/powerpoint/2010/main" val="1154120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9EF3-7614-B848-A9EF-8612AA210169}"/>
              </a:ext>
            </a:extLst>
          </p:cNvPr>
          <p:cNvSpPr>
            <a:spLocks noGrp="1"/>
          </p:cNvSpPr>
          <p:nvPr>
            <p:ph type="title"/>
          </p:nvPr>
        </p:nvSpPr>
        <p:spPr/>
        <p:txBody>
          <a:bodyPr/>
          <a:lstStyle/>
          <a:p>
            <a:r>
              <a:rPr lang="en-US" dirty="0"/>
              <a:t>Soulful leadership</a:t>
            </a:r>
          </a:p>
        </p:txBody>
      </p:sp>
      <p:pic>
        <p:nvPicPr>
          <p:cNvPr id="7" name="Content Placeholder 6">
            <a:extLst>
              <a:ext uri="{FF2B5EF4-FFF2-40B4-BE49-F238E27FC236}">
                <a16:creationId xmlns:a16="http://schemas.microsoft.com/office/drawing/2014/main" id="{B153CC32-58F3-5B4B-BF1B-A43AAD73B0C7}"/>
              </a:ext>
            </a:extLst>
          </p:cNvPr>
          <p:cNvPicPr>
            <a:picLocks noGrp="1" noChangeAspect="1"/>
          </p:cNvPicPr>
          <p:nvPr>
            <p:ph idx="1"/>
          </p:nvPr>
        </p:nvPicPr>
        <p:blipFill>
          <a:blip r:embed="rId2"/>
          <a:stretch>
            <a:fillRect/>
          </a:stretch>
        </p:blipFill>
        <p:spPr>
          <a:xfrm>
            <a:off x="437321" y="2058175"/>
            <a:ext cx="6268279" cy="4433661"/>
          </a:xfrm>
        </p:spPr>
      </p:pic>
      <p:sp>
        <p:nvSpPr>
          <p:cNvPr id="8" name="TextBox 7">
            <a:extLst>
              <a:ext uri="{FF2B5EF4-FFF2-40B4-BE49-F238E27FC236}">
                <a16:creationId xmlns:a16="http://schemas.microsoft.com/office/drawing/2014/main" id="{5C287505-F67F-D247-A33E-3BDBB42DD7BD}"/>
              </a:ext>
            </a:extLst>
          </p:cNvPr>
          <p:cNvSpPr txBox="1"/>
          <p:nvPr/>
        </p:nvSpPr>
        <p:spPr>
          <a:xfrm>
            <a:off x="4028662" y="6488668"/>
            <a:ext cx="3087756" cy="369332"/>
          </a:xfrm>
          <a:prstGeom prst="rect">
            <a:avLst/>
          </a:prstGeom>
          <a:noFill/>
        </p:spPr>
        <p:txBody>
          <a:bodyPr wrap="square" rtlCol="0">
            <a:spAutoFit/>
          </a:bodyPr>
          <a:lstStyle/>
          <a:p>
            <a:r>
              <a:rPr lang="en-US" dirty="0"/>
              <a:t>Source: </a:t>
            </a:r>
            <a:r>
              <a:rPr lang="en-US" dirty="0" err="1"/>
              <a:t>Forbes.com</a:t>
            </a:r>
            <a:endParaRPr lang="en-US" dirty="0"/>
          </a:p>
        </p:txBody>
      </p:sp>
      <p:pic>
        <p:nvPicPr>
          <p:cNvPr id="10" name="Picture 9">
            <a:extLst>
              <a:ext uri="{FF2B5EF4-FFF2-40B4-BE49-F238E27FC236}">
                <a16:creationId xmlns:a16="http://schemas.microsoft.com/office/drawing/2014/main" id="{E50C2A4E-F042-464D-853C-9A4F221EBDAD}"/>
              </a:ext>
            </a:extLst>
          </p:cNvPr>
          <p:cNvPicPr>
            <a:picLocks noChangeAspect="1"/>
          </p:cNvPicPr>
          <p:nvPr/>
        </p:nvPicPr>
        <p:blipFill>
          <a:blip r:embed="rId3"/>
          <a:stretch>
            <a:fillRect/>
          </a:stretch>
        </p:blipFill>
        <p:spPr>
          <a:xfrm>
            <a:off x="8038271" y="1391478"/>
            <a:ext cx="3922257" cy="5471791"/>
          </a:xfrm>
          <a:prstGeom prst="rect">
            <a:avLst/>
          </a:prstGeom>
        </p:spPr>
      </p:pic>
    </p:spTree>
    <p:extLst>
      <p:ext uri="{BB962C8B-B14F-4D97-AF65-F5344CB8AC3E}">
        <p14:creationId xmlns:p14="http://schemas.microsoft.com/office/powerpoint/2010/main" val="102098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Neoliberalism</a:t>
            </a:r>
          </a:p>
        </p:txBody>
      </p:sp>
      <p:sp>
        <p:nvSpPr>
          <p:cNvPr id="3" name="Content Placeholder 2"/>
          <p:cNvSpPr>
            <a:spLocks noGrp="1"/>
          </p:cNvSpPr>
          <p:nvPr>
            <p:ph idx="1"/>
          </p:nvPr>
        </p:nvSpPr>
        <p:spPr>
          <a:xfrm>
            <a:off x="680321" y="2336873"/>
            <a:ext cx="10146705" cy="3865144"/>
          </a:xfrm>
        </p:spPr>
        <p:txBody>
          <a:bodyPr>
            <a:normAutofit lnSpcReduction="10000"/>
          </a:bodyPr>
          <a:lstStyle/>
          <a:p>
            <a:r>
              <a:rPr lang="en-US" dirty="0"/>
              <a:t>Neoliberalism is a particular element of </a:t>
            </a:r>
            <a:r>
              <a:rPr lang="en-US" dirty="0" err="1"/>
              <a:t>globalisation</a:t>
            </a:r>
            <a:r>
              <a:rPr lang="en-US" dirty="0"/>
              <a:t> constituting the form through which domestic and global economic relations are structured (</a:t>
            </a:r>
            <a:r>
              <a:rPr lang="en-US" dirty="0" err="1"/>
              <a:t>Olssen</a:t>
            </a:r>
            <a:r>
              <a:rPr lang="en-US" dirty="0"/>
              <a:t> &amp; Peters 2005)</a:t>
            </a:r>
          </a:p>
          <a:p>
            <a:r>
              <a:rPr lang="en-US" dirty="0"/>
              <a:t>Neoliberalism has become the ‘new common sense’</a:t>
            </a:r>
          </a:p>
          <a:p>
            <a:r>
              <a:rPr lang="en-US" dirty="0"/>
              <a:t>It replaces the logic of exchange with that of competition (Ball &amp; </a:t>
            </a:r>
            <a:r>
              <a:rPr lang="en-US" dirty="0" err="1"/>
              <a:t>Olmedo</a:t>
            </a:r>
            <a:r>
              <a:rPr lang="en-US" dirty="0"/>
              <a:t> 2013) and…</a:t>
            </a:r>
          </a:p>
          <a:p>
            <a:r>
              <a:rPr lang="en-US" dirty="0"/>
              <a:t>… advances a new anthropology: </a:t>
            </a:r>
            <a:r>
              <a:rPr lang="en-US" i="1" dirty="0"/>
              <a:t>homo </a:t>
            </a:r>
            <a:r>
              <a:rPr lang="en-US" i="1" dirty="0" err="1"/>
              <a:t>economicus</a:t>
            </a:r>
            <a:r>
              <a:rPr lang="en-US" dirty="0"/>
              <a:t> – the individual as an enterprising and competitive entrepreneur</a:t>
            </a:r>
          </a:p>
          <a:p>
            <a:r>
              <a:rPr lang="en-US" dirty="0"/>
              <a:t>“Inequality is recast as virtuous: a reward for utility and a generator of wealth…Efforts to create a more equal society are both counterproductive and morally corrosive” (Monbiot 2016)</a:t>
            </a:r>
          </a:p>
          <a:p>
            <a:endParaRPr lang="en-US" dirty="0"/>
          </a:p>
        </p:txBody>
      </p:sp>
    </p:spTree>
    <p:extLst>
      <p:ext uri="{BB962C8B-B14F-4D97-AF65-F5344CB8AC3E}">
        <p14:creationId xmlns:p14="http://schemas.microsoft.com/office/powerpoint/2010/main" val="19033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BCBCB"/>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BCBCB"/>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BCBCB"/>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BCBCB"/>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BCBC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p:txBody>
          <a:bodyPr>
            <a:normAutofit/>
          </a:bodyPr>
          <a:lstStyle/>
          <a:p>
            <a:r>
              <a:rPr lang="en-GB" dirty="0"/>
              <a:t>If we are serious about the future of the university can we afford NOT to preserve the collegium?</a:t>
            </a:r>
          </a:p>
          <a:p>
            <a:r>
              <a:rPr lang="en-GB" dirty="0"/>
              <a:t>If we are serious about inclusivity can we afford NOT to practice distributed leadership?</a:t>
            </a:r>
          </a:p>
          <a:p>
            <a:r>
              <a:rPr lang="en-GB" dirty="0"/>
              <a:t>If we are serious and honest about promoting social justice can we afford NOT to adopt an ethic of care?</a:t>
            </a:r>
          </a:p>
          <a:p>
            <a:r>
              <a:rPr lang="en-GB" dirty="0"/>
              <a:t>Is it possible to be soulful academic leaders?</a:t>
            </a:r>
          </a:p>
          <a:p>
            <a:endParaRPr lang="en-US" dirty="0"/>
          </a:p>
        </p:txBody>
      </p:sp>
    </p:spTree>
    <p:extLst>
      <p:ext uri="{BB962C8B-B14F-4D97-AF65-F5344CB8AC3E}">
        <p14:creationId xmlns:p14="http://schemas.microsoft.com/office/powerpoint/2010/main" val="11537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BCBCB"/>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BCBCB"/>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BCBCB"/>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BCBC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96D3-27DE-304A-AC47-0478FD81FB36}"/>
              </a:ext>
            </a:extLst>
          </p:cNvPr>
          <p:cNvSpPr>
            <a:spLocks noGrp="1"/>
          </p:cNvSpPr>
          <p:nvPr>
            <p:ph type="title"/>
          </p:nvPr>
        </p:nvSpPr>
        <p:spPr/>
        <p:txBody>
          <a:bodyPr/>
          <a:lstStyle/>
          <a:p>
            <a:r>
              <a:rPr lang="en-US" dirty="0"/>
              <a:t>Thank you for your kind attention!</a:t>
            </a:r>
          </a:p>
        </p:txBody>
      </p:sp>
      <p:sp>
        <p:nvSpPr>
          <p:cNvPr id="3" name="Text Placeholder 2">
            <a:extLst>
              <a:ext uri="{FF2B5EF4-FFF2-40B4-BE49-F238E27FC236}">
                <a16:creationId xmlns:a16="http://schemas.microsoft.com/office/drawing/2014/main" id="{18A59DA2-3C6E-6340-ABC0-885F7E6A2A21}"/>
              </a:ext>
            </a:extLst>
          </p:cNvPr>
          <p:cNvSpPr>
            <a:spLocks noGrp="1"/>
          </p:cNvSpPr>
          <p:nvPr>
            <p:ph type="body" idx="1"/>
          </p:nvPr>
        </p:nvSpPr>
        <p:spPr/>
        <p:txBody>
          <a:bodyPr/>
          <a:lstStyle/>
          <a:p>
            <a:r>
              <a:rPr lang="en-US" sz="3200" b="1" dirty="0"/>
              <a:t>Questions? </a:t>
            </a:r>
          </a:p>
          <a:p>
            <a:r>
              <a:rPr lang="en-US" sz="3200" b="1" dirty="0"/>
              <a:t>Discussion?</a:t>
            </a:r>
            <a:r>
              <a:rPr lang="en-US" dirty="0"/>
              <a:t> </a:t>
            </a:r>
          </a:p>
        </p:txBody>
      </p:sp>
    </p:spTree>
    <p:extLst>
      <p:ext uri="{BB962C8B-B14F-4D97-AF65-F5344CB8AC3E}">
        <p14:creationId xmlns:p14="http://schemas.microsoft.com/office/powerpoint/2010/main" val="4216242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99E4-6A02-D04A-A837-728BBC3EB856}"/>
              </a:ext>
            </a:extLst>
          </p:cNvPr>
          <p:cNvSpPr>
            <a:spLocks noGrp="1"/>
          </p:cNvSpPr>
          <p:nvPr>
            <p:ph type="title"/>
          </p:nvPr>
        </p:nvSpPr>
        <p:spPr/>
        <p:txBody>
          <a:bodyPr/>
          <a:lstStyle/>
          <a:p>
            <a:r>
              <a:rPr lang="en-US" dirty="0"/>
              <a:t>List of sources</a:t>
            </a:r>
          </a:p>
        </p:txBody>
      </p:sp>
      <p:sp>
        <p:nvSpPr>
          <p:cNvPr id="3" name="Content Placeholder 2">
            <a:extLst>
              <a:ext uri="{FF2B5EF4-FFF2-40B4-BE49-F238E27FC236}">
                <a16:creationId xmlns:a16="http://schemas.microsoft.com/office/drawing/2014/main" id="{D1371C62-53A3-9046-B552-23D226C587FF}"/>
              </a:ext>
            </a:extLst>
          </p:cNvPr>
          <p:cNvSpPr>
            <a:spLocks noGrp="1"/>
          </p:cNvSpPr>
          <p:nvPr>
            <p:ph idx="1"/>
          </p:nvPr>
        </p:nvSpPr>
        <p:spPr>
          <a:xfrm>
            <a:off x="291548" y="2266122"/>
            <a:ext cx="11304103" cy="4147930"/>
          </a:xfrm>
        </p:spPr>
        <p:txBody>
          <a:bodyPr>
            <a:normAutofit fontScale="92500" lnSpcReduction="20000"/>
          </a:bodyPr>
          <a:lstStyle/>
          <a:p>
            <a:pPr marL="457200" indent="-457200">
              <a:buFont typeface="+mj-lt"/>
              <a:buAutoNum type="arabicPeriod"/>
            </a:pPr>
            <a:r>
              <a:rPr lang="en-US" sz="1600" dirty="0"/>
              <a:t>Ball, Stephen J  &amp; Antonio </a:t>
            </a:r>
            <a:r>
              <a:rPr lang="en-US" sz="1600" dirty="0" err="1"/>
              <a:t>Olmedo</a:t>
            </a:r>
            <a:r>
              <a:rPr lang="en-US" sz="1600" dirty="0"/>
              <a:t> (2013) Care of the self, resistance and subjectivity under neoliberal governmentalities, </a:t>
            </a:r>
            <a:r>
              <a:rPr lang="en-US" sz="1600" i="1" dirty="0"/>
              <a:t>Critical Studies in Education, </a:t>
            </a:r>
            <a:r>
              <a:rPr lang="en-US" sz="1600" dirty="0"/>
              <a:t>54:1, 85-96, DOI: 10.1080/17508487.2013.740678</a:t>
            </a:r>
          </a:p>
          <a:p>
            <a:pPr marL="457200" indent="-457200">
              <a:buFont typeface="+mj-lt"/>
              <a:buAutoNum type="arabicPeriod"/>
            </a:pPr>
            <a:r>
              <a:rPr lang="en-US" sz="1600" dirty="0"/>
              <a:t>Bennett, John B (1998) </a:t>
            </a:r>
            <a:r>
              <a:rPr lang="en-US" sz="1600" i="1" dirty="0"/>
              <a:t>Collegial professionalism. The academy, individualism, and the common good. </a:t>
            </a:r>
            <a:r>
              <a:rPr lang="en-US" sz="1600" dirty="0"/>
              <a:t>Phoenix, AR: American Council on Education and The Oryx Press.</a:t>
            </a:r>
          </a:p>
          <a:p>
            <a:pPr marL="457200" indent="-457200">
              <a:buFont typeface="+mj-lt"/>
              <a:buAutoNum type="arabicPeriod"/>
            </a:pPr>
            <a:r>
              <a:rPr lang="en-US" sz="1600" dirty="0"/>
              <a:t>Bolden, R (2007) Distributive leadership. University of Exeter. (https://business-school. </a:t>
            </a:r>
            <a:r>
              <a:rPr lang="en-US" sz="1600" dirty="0" err="1"/>
              <a:t>exeter.ac.uk</a:t>
            </a:r>
            <a:r>
              <a:rPr lang="en-US" sz="1600" dirty="0"/>
              <a:t>/documents/papers/management/2007/0702.pdf)</a:t>
            </a:r>
          </a:p>
          <a:p>
            <a:pPr marL="457200" indent="-457200">
              <a:buFont typeface="+mj-lt"/>
              <a:buAutoNum type="arabicPeriod"/>
            </a:pPr>
            <a:r>
              <a:rPr lang="en-US" sz="1600" dirty="0"/>
              <a:t>Derry, Robbin (2005) Care, ethics of. In: </a:t>
            </a:r>
            <a:r>
              <a:rPr lang="en-US" sz="1600" b="1" dirty="0"/>
              <a:t>The Blackwell Encyclopedia of Management. Volume II Business Ethics</a:t>
            </a:r>
            <a:r>
              <a:rPr lang="en-US" sz="1600" dirty="0"/>
              <a:t> (second edition), edited by Patricia H. </a:t>
            </a:r>
            <a:r>
              <a:rPr lang="en-US" sz="1600" dirty="0" err="1"/>
              <a:t>Wehane</a:t>
            </a:r>
            <a:r>
              <a:rPr lang="en-US" sz="1600" dirty="0"/>
              <a:t> &amp; R. Edward Freeman, 65-68. Oxford: Blackwell.</a:t>
            </a:r>
          </a:p>
          <a:p>
            <a:pPr marL="457200" indent="-457200">
              <a:buFont typeface="+mj-lt"/>
              <a:buAutoNum type="arabicPeriod"/>
            </a:pPr>
            <a:r>
              <a:rPr lang="en-US" sz="1600" dirty="0"/>
              <a:t>Gilligan, Carol (1993) </a:t>
            </a:r>
            <a:r>
              <a:rPr lang="en-US" sz="1600" i="1" dirty="0"/>
              <a:t>In a different voice. Psychological theory and women’s development. </a:t>
            </a:r>
            <a:r>
              <a:rPr lang="en-US" sz="1600" dirty="0"/>
              <a:t>Cambridge, MA: Harvard University Press.</a:t>
            </a:r>
          </a:p>
          <a:p>
            <a:pPr marL="457200" indent="-457200">
              <a:buFont typeface="+mj-lt"/>
              <a:buAutoNum type="arabicPeriod"/>
            </a:pPr>
            <a:r>
              <a:rPr lang="en-US" sz="1600" dirty="0" err="1"/>
              <a:t>Gronn</a:t>
            </a:r>
            <a:r>
              <a:rPr lang="en-US" sz="1600" dirty="0"/>
              <a:t>, Peter (2002) Distributed leadership as a unit of analysis, </a:t>
            </a:r>
            <a:r>
              <a:rPr lang="en-US" sz="1600" i="1" dirty="0"/>
              <a:t>The Leadership Quarterly, </a:t>
            </a:r>
            <a:r>
              <a:rPr lang="en-US" sz="1600" dirty="0"/>
              <a:t>13, 423-451</a:t>
            </a:r>
            <a:r>
              <a:rPr lang="en-US" sz="1600" i="1" dirty="0"/>
              <a:t>.</a:t>
            </a:r>
          </a:p>
          <a:p>
            <a:pPr marL="457200" indent="-457200">
              <a:buFont typeface="+mj-lt"/>
              <a:buAutoNum type="arabicPeriod"/>
            </a:pPr>
            <a:r>
              <a:rPr lang="en-US" sz="1600" dirty="0"/>
              <a:t>Herman, </a:t>
            </a:r>
            <a:r>
              <a:rPr lang="en-US" sz="1600" dirty="0" err="1"/>
              <a:t>Nicoline</a:t>
            </a:r>
            <a:r>
              <a:rPr lang="en-US" sz="1600" dirty="0"/>
              <a:t> (2015) The role of context in decision making about professional learning by lecturers at a research-intensive university. (Unpublished PhD dissertation) Stellenbosch: Stellenbosch University.</a:t>
            </a:r>
          </a:p>
          <a:p>
            <a:pPr marL="457200" indent="-457200">
              <a:buFont typeface="+mj-lt"/>
              <a:buAutoNum type="arabicPeriod"/>
            </a:pPr>
            <a:r>
              <a:rPr lang="en-US" sz="1600" dirty="0"/>
              <a:t>Kenny, John Daniel (2009) Managing a modern university: is it time for a rethink? </a:t>
            </a:r>
            <a:r>
              <a:rPr lang="en-US" sz="1600" i="1" dirty="0"/>
              <a:t>Higher Education Research &amp; Development, </a:t>
            </a:r>
            <a:r>
              <a:rPr lang="en-US" sz="1600" dirty="0"/>
              <a:t>28:6, 629-642.</a:t>
            </a:r>
          </a:p>
          <a:p>
            <a:pPr marL="457200" indent="-457200">
              <a:buFont typeface="+mj-lt"/>
              <a:buAutoNum type="arabicPeriod"/>
            </a:pPr>
            <a:r>
              <a:rPr lang="en-US" sz="1600" dirty="0" err="1"/>
              <a:t>Kolsaker</a:t>
            </a:r>
            <a:r>
              <a:rPr lang="en-US" sz="1600" dirty="0"/>
              <a:t>, Ailsa (2008) Academic professionalism in the </a:t>
            </a:r>
            <a:r>
              <a:rPr lang="en-US" sz="1600" dirty="0" err="1"/>
              <a:t>managerialist</a:t>
            </a:r>
            <a:r>
              <a:rPr lang="en-US" sz="1600" dirty="0"/>
              <a:t> era: a study of English universities, </a:t>
            </a:r>
            <a:r>
              <a:rPr lang="en-US" sz="1600" i="1" dirty="0"/>
              <a:t>Studies in Higher Education, </a:t>
            </a:r>
            <a:r>
              <a:rPr lang="en-US" sz="1600" dirty="0"/>
              <a:t>33:5, 513-525, DOI: </a:t>
            </a:r>
            <a:r>
              <a:rPr lang="en-ZA" sz="1600" dirty="0"/>
              <a:t>10.1080/03075070802372885</a:t>
            </a:r>
          </a:p>
          <a:p>
            <a:pPr marL="457200" indent="-457200">
              <a:buFont typeface="+mj-lt"/>
              <a:buAutoNum type="arabicPeriod"/>
            </a:pPr>
            <a:endParaRPr lang="en-US" sz="1600" dirty="0"/>
          </a:p>
          <a:p>
            <a:pPr marL="457200" indent="-457200">
              <a:buFont typeface="+mj-lt"/>
              <a:buAutoNum type="arabicPeriod"/>
            </a:pPr>
            <a:endParaRPr lang="en-US" sz="1600" dirty="0"/>
          </a:p>
        </p:txBody>
      </p:sp>
    </p:spTree>
    <p:extLst>
      <p:ext uri="{BB962C8B-B14F-4D97-AF65-F5344CB8AC3E}">
        <p14:creationId xmlns:p14="http://schemas.microsoft.com/office/powerpoint/2010/main" val="279290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514D-1BB5-C240-908D-335BBC47536A}"/>
              </a:ext>
            </a:extLst>
          </p:cNvPr>
          <p:cNvSpPr>
            <a:spLocks noGrp="1"/>
          </p:cNvSpPr>
          <p:nvPr>
            <p:ph type="title"/>
          </p:nvPr>
        </p:nvSpPr>
        <p:spPr/>
        <p:txBody>
          <a:bodyPr/>
          <a:lstStyle/>
          <a:p>
            <a:r>
              <a:rPr lang="en-US"/>
              <a:t>List of sources (2)</a:t>
            </a:r>
          </a:p>
        </p:txBody>
      </p:sp>
      <p:sp>
        <p:nvSpPr>
          <p:cNvPr id="3" name="Content Placeholder 2">
            <a:extLst>
              <a:ext uri="{FF2B5EF4-FFF2-40B4-BE49-F238E27FC236}">
                <a16:creationId xmlns:a16="http://schemas.microsoft.com/office/drawing/2014/main" id="{4F936C0B-4C41-C145-AD4C-64FD2F709224}"/>
              </a:ext>
            </a:extLst>
          </p:cNvPr>
          <p:cNvSpPr>
            <a:spLocks noGrp="1"/>
          </p:cNvSpPr>
          <p:nvPr>
            <p:ph idx="1"/>
          </p:nvPr>
        </p:nvSpPr>
        <p:spPr>
          <a:xfrm>
            <a:off x="402026" y="2438399"/>
            <a:ext cx="11246635" cy="4028661"/>
          </a:xfrm>
        </p:spPr>
        <p:txBody>
          <a:bodyPr>
            <a:normAutofit fontScale="62500" lnSpcReduction="20000"/>
          </a:bodyPr>
          <a:lstStyle/>
          <a:p>
            <a:pPr marL="457200" indent="-457200">
              <a:buFont typeface="+mj-lt"/>
              <a:buAutoNum type="arabicPeriod" startAt="10"/>
            </a:pPr>
            <a:r>
              <a:rPr lang="en-US" dirty="0" err="1"/>
              <a:t>Liedtka</a:t>
            </a:r>
            <a:r>
              <a:rPr lang="en-US" dirty="0"/>
              <a:t>, Jeanne M. 2005. Caring organizations. In: </a:t>
            </a:r>
            <a:r>
              <a:rPr lang="en-US" i="1" dirty="0"/>
              <a:t>The Blackwell Encyclopedia of Management. Volume II Business Ethics </a:t>
            </a:r>
            <a:r>
              <a:rPr lang="en-US" dirty="0"/>
              <a:t>(second edition), edited by Patricia H. </a:t>
            </a:r>
            <a:r>
              <a:rPr lang="en-US" dirty="0" err="1"/>
              <a:t>Wehane</a:t>
            </a:r>
            <a:r>
              <a:rPr lang="en-US" dirty="0"/>
              <a:t> &amp; R. Edward Freeman, 68-70. Oxford: Blackwell.</a:t>
            </a:r>
          </a:p>
          <a:p>
            <a:pPr marL="457200" indent="-457200">
              <a:buFont typeface="+mj-lt"/>
              <a:buAutoNum type="arabicPeriod" startAt="10"/>
            </a:pPr>
            <a:r>
              <a:rPr lang="en-US" dirty="0"/>
              <a:t>McKenna, Sioux (2018) Here are five signs that universities are turning into corporations, </a:t>
            </a:r>
            <a:r>
              <a:rPr lang="en-US" i="1" dirty="0"/>
              <a:t>The Conversation, </a:t>
            </a:r>
            <a:r>
              <a:rPr lang="en-US" dirty="0"/>
              <a:t>14 March 2018 (h</a:t>
            </a:r>
            <a:r>
              <a:rPr lang="en-US" dirty="0">
                <a:hlinkClick r:id="rId2"/>
              </a:rPr>
              <a:t>ttps://</a:t>
            </a:r>
            <a:r>
              <a:rPr lang="en-US" dirty="0" err="1">
                <a:hlinkClick r:id="rId2"/>
              </a:rPr>
              <a:t>the</a:t>
            </a:r>
            <a:r>
              <a:rPr lang="en-US" dirty="0" err="1"/>
              <a:t>conversation.com</a:t>
            </a:r>
            <a:r>
              <a:rPr lang="en-US" dirty="0"/>
              <a:t>/here-are-five-signs-that-universities-)</a:t>
            </a:r>
          </a:p>
          <a:p>
            <a:pPr marL="457200" indent="-457200">
              <a:buFont typeface="+mj-lt"/>
              <a:buAutoNum type="arabicPeriod" startAt="10"/>
            </a:pPr>
            <a:r>
              <a:rPr lang="en-US" dirty="0"/>
              <a:t>Monbiot, George (2016) Neoliberalism – the ideology at the root of all our problems, </a:t>
            </a:r>
            <a:r>
              <a:rPr lang="en-US" i="1" dirty="0"/>
              <a:t>The Guardian</a:t>
            </a:r>
            <a:r>
              <a:rPr lang="en-US" dirty="0"/>
              <a:t>, Friday 15 April (</a:t>
            </a:r>
            <a:r>
              <a:rPr lang="en-US" dirty="0">
                <a:hlinkClick r:id="rId3"/>
              </a:rPr>
              <a:t>https://www.theguardian.com/books/2016/apr/15/neoliberalism_</a:t>
            </a:r>
            <a:r>
              <a:rPr lang="en-US" dirty="0"/>
              <a:t>)</a:t>
            </a:r>
          </a:p>
          <a:p>
            <a:pPr marL="457200" indent="-457200">
              <a:buFont typeface="+mj-lt"/>
              <a:buAutoNum type="arabicPeriod" startAt="10"/>
            </a:pPr>
            <a:r>
              <a:rPr lang="en-US" dirty="0"/>
              <a:t>NP-PSET (2018) Draft National Plan for Post-school Education and Training. Pretoria: Department of Higher Education and Training.</a:t>
            </a:r>
          </a:p>
          <a:p>
            <a:pPr marL="457200" indent="-457200">
              <a:buFont typeface="+mj-lt"/>
              <a:buAutoNum type="arabicPeriod" startAt="10"/>
            </a:pPr>
            <a:r>
              <a:rPr lang="en-US" dirty="0"/>
              <a:t>Mark </a:t>
            </a:r>
            <a:r>
              <a:rPr lang="en-US" dirty="0" err="1"/>
              <a:t>Olssen</a:t>
            </a:r>
            <a:r>
              <a:rPr lang="en-US" dirty="0"/>
              <a:t> &amp; Michael A. Peters (2005) Neoliberalism, higher education and the knowledge economy: from the free market to knowledge capitalism, Journal of Education Policy, 20:3, 313-345, DOI: 10.1080/02680930500108718</a:t>
            </a:r>
          </a:p>
          <a:p>
            <a:pPr marL="457200" indent="-457200">
              <a:buFont typeface="+mj-lt"/>
              <a:buAutoNum type="arabicPeriod" startAt="10"/>
            </a:pPr>
            <a:r>
              <a:rPr lang="en-US" dirty="0"/>
              <a:t>Shepherd, Sue (2017) Managerialism: an ideal type, </a:t>
            </a:r>
            <a:r>
              <a:rPr lang="en-US" i="1" dirty="0"/>
              <a:t>Studies in Higher Education, </a:t>
            </a:r>
            <a:r>
              <a:rPr lang="en-US" dirty="0"/>
              <a:t>DOI: 10.1080/03075079.2017.1281239</a:t>
            </a:r>
          </a:p>
          <a:p>
            <a:pPr marL="457200" indent="-457200">
              <a:buFont typeface="+mj-lt"/>
              <a:buAutoNum type="arabicPeriod" startAt="10"/>
            </a:pPr>
            <a:r>
              <a:rPr lang="en-US" dirty="0" err="1"/>
              <a:t>Teelken</a:t>
            </a:r>
            <a:r>
              <a:rPr lang="en-US" dirty="0"/>
              <a:t>, Christine </a:t>
            </a:r>
            <a:r>
              <a:rPr lang="en-ZA" dirty="0"/>
              <a:t>(2012) Compliance or pragmatism: how do academics deal with managerialism in higher education? A comparative study in three countries, </a:t>
            </a:r>
            <a:r>
              <a:rPr lang="en-ZA" i="1" dirty="0"/>
              <a:t>Studies in Higher Education</a:t>
            </a:r>
            <a:r>
              <a:rPr lang="en-ZA" dirty="0"/>
              <a:t>, 37:3, 271-290, DOI: 10.1080/03075079.2010.511171</a:t>
            </a:r>
          </a:p>
          <a:p>
            <a:pPr marL="457200" indent="-457200">
              <a:buFont typeface="+mj-lt"/>
              <a:buAutoNum type="arabicPeriod" startAt="10"/>
            </a:pPr>
            <a:r>
              <a:rPr lang="en-US" dirty="0"/>
              <a:t>Webster, Edward &amp; Sarah </a:t>
            </a:r>
            <a:r>
              <a:rPr lang="en-US" dirty="0" err="1"/>
              <a:t>Mosoetsa</a:t>
            </a:r>
            <a:r>
              <a:rPr lang="en-US" dirty="0"/>
              <a:t> (2001) At the chalk face: managerialism and the changing academic workplace 1995-2001, (CHET commissioned paper)</a:t>
            </a:r>
          </a:p>
        </p:txBody>
      </p:sp>
    </p:spTree>
    <p:extLst>
      <p:ext uri="{BB962C8B-B14F-4D97-AF65-F5344CB8AC3E}">
        <p14:creationId xmlns:p14="http://schemas.microsoft.com/office/powerpoint/2010/main" val="148888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8524-836D-CE47-BF05-9BC75940050D}"/>
              </a:ext>
            </a:extLst>
          </p:cNvPr>
          <p:cNvSpPr>
            <a:spLocks noGrp="1"/>
          </p:cNvSpPr>
          <p:nvPr>
            <p:ph type="title"/>
          </p:nvPr>
        </p:nvSpPr>
        <p:spPr/>
        <p:txBody>
          <a:bodyPr/>
          <a:lstStyle/>
          <a:p>
            <a:r>
              <a:rPr lang="en-US" dirty="0"/>
              <a:t>Neoliberalism (2)</a:t>
            </a:r>
          </a:p>
        </p:txBody>
      </p:sp>
      <p:sp>
        <p:nvSpPr>
          <p:cNvPr id="3" name="Content Placeholder 2">
            <a:extLst>
              <a:ext uri="{FF2B5EF4-FFF2-40B4-BE49-F238E27FC236}">
                <a16:creationId xmlns:a16="http://schemas.microsoft.com/office/drawing/2014/main" id="{8F2B7571-A206-834D-9F2D-88EDA3076A83}"/>
              </a:ext>
            </a:extLst>
          </p:cNvPr>
          <p:cNvSpPr>
            <a:spLocks noGrp="1"/>
          </p:cNvSpPr>
          <p:nvPr>
            <p:ph idx="1"/>
          </p:nvPr>
        </p:nvSpPr>
        <p:spPr/>
        <p:txBody>
          <a:bodyPr>
            <a:normAutofit lnSpcReduction="10000"/>
          </a:bodyPr>
          <a:lstStyle/>
          <a:p>
            <a:r>
              <a:rPr lang="en-US" dirty="0"/>
              <a:t>The term was coined as early as 1938 at a meeting in Paris</a:t>
            </a:r>
          </a:p>
          <a:p>
            <a:r>
              <a:rPr lang="en-US" dirty="0"/>
              <a:t>Neoliberal ideas began to enter the mainstream in the 1970s, particularly after Reagan and Thatcher took power: “massive tax cuts for the rich, the crushing of trade unions, deregulation, privatization, outsourcing and competition in public services. Through the IMF, the World Bank, the Maastricht treaty and the World Trade </a:t>
            </a:r>
            <a:r>
              <a:rPr lang="en-US" dirty="0" err="1"/>
              <a:t>Organisation</a:t>
            </a:r>
            <a:r>
              <a:rPr lang="en-US" dirty="0"/>
              <a:t>, neoliberal policies were imposed … on much of the world” (Monbiot 2016).</a:t>
            </a:r>
          </a:p>
          <a:p>
            <a:r>
              <a:rPr lang="en-US" dirty="0"/>
              <a:t>The ideology of neoliberalism is manifested in systems as New Public Management (NPM)</a:t>
            </a:r>
          </a:p>
          <a:p>
            <a:endParaRPr lang="en-US" dirty="0"/>
          </a:p>
        </p:txBody>
      </p:sp>
    </p:spTree>
    <p:extLst>
      <p:ext uri="{BB962C8B-B14F-4D97-AF65-F5344CB8AC3E}">
        <p14:creationId xmlns:p14="http://schemas.microsoft.com/office/powerpoint/2010/main" val="165289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manifestations of neoliberalism (NPM) and its effects on </a:t>
            </a:r>
            <a:r>
              <a:rPr lang="en-US" i="1" dirty="0"/>
              <a:t>higher education</a:t>
            </a:r>
          </a:p>
        </p:txBody>
      </p:sp>
      <p:sp>
        <p:nvSpPr>
          <p:cNvPr id="3" name="Content Placeholder 2"/>
          <p:cNvSpPr>
            <a:spLocks noGrp="1"/>
          </p:cNvSpPr>
          <p:nvPr>
            <p:ph idx="1"/>
          </p:nvPr>
        </p:nvSpPr>
        <p:spPr>
          <a:xfrm>
            <a:off x="185530" y="2054088"/>
            <a:ext cx="11648661" cy="4664764"/>
          </a:xfrm>
        </p:spPr>
        <p:txBody>
          <a:bodyPr>
            <a:normAutofit fontScale="92500"/>
          </a:bodyPr>
          <a:lstStyle/>
          <a:p>
            <a:r>
              <a:rPr lang="en-US" dirty="0"/>
              <a:t>Introduction of market-type mechanisms and competition /</a:t>
            </a:r>
            <a:r>
              <a:rPr lang="en-US" i="1" dirty="0"/>
              <a:t>increasing importance of international </a:t>
            </a:r>
            <a:r>
              <a:rPr lang="en-US" i="1" dirty="0">
                <a:hlinkClick r:id="rId2" action="ppaction://hlinksldjump"/>
              </a:rPr>
              <a:t>rankings</a:t>
            </a:r>
            <a:endParaRPr lang="en-US" dirty="0"/>
          </a:p>
          <a:p>
            <a:r>
              <a:rPr lang="en-US" dirty="0"/>
              <a:t>Commodification of services/ </a:t>
            </a:r>
            <a:r>
              <a:rPr lang="en-US" i="1" dirty="0"/>
              <a:t>higher education as a ‘</a:t>
            </a:r>
            <a:r>
              <a:rPr lang="en-US" i="1" dirty="0">
                <a:hlinkClick r:id="rId3" action="ppaction://hlinksldjump"/>
              </a:rPr>
              <a:t>commodity’</a:t>
            </a:r>
            <a:endParaRPr lang="en-US" i="1" dirty="0"/>
          </a:p>
          <a:p>
            <a:r>
              <a:rPr lang="en-US" dirty="0"/>
              <a:t>Focus on value for money and doing more with less (efficiency)/ </a:t>
            </a:r>
            <a:r>
              <a:rPr lang="en-US" i="1" dirty="0"/>
              <a:t>decline in </a:t>
            </a:r>
            <a:r>
              <a:rPr lang="en-US" i="1" dirty="0">
                <a:hlinkClick r:id="rId4" action="ppaction://hlinksldjump"/>
              </a:rPr>
              <a:t>public funding </a:t>
            </a:r>
            <a:r>
              <a:rPr lang="en-US" i="1" dirty="0"/>
              <a:t>for higher education</a:t>
            </a:r>
          </a:p>
          <a:p>
            <a:r>
              <a:rPr lang="en-US" dirty="0"/>
              <a:t>Adoption of an entrepreneurial culture/</a:t>
            </a:r>
            <a:r>
              <a:rPr lang="en-US" i="1" dirty="0"/>
              <a:t>growth in third, fourth and fifth stream income</a:t>
            </a:r>
            <a:endParaRPr lang="en-US" dirty="0"/>
          </a:p>
          <a:p>
            <a:r>
              <a:rPr lang="en-US" dirty="0"/>
              <a:t>Central regulation and control/</a:t>
            </a:r>
            <a:r>
              <a:rPr lang="en-US" i="1" dirty="0"/>
              <a:t>increasing </a:t>
            </a:r>
            <a:r>
              <a:rPr lang="en-US" i="1" dirty="0">
                <a:hlinkClick r:id="rId5" action="ppaction://hlinksldjump"/>
              </a:rPr>
              <a:t>accountability</a:t>
            </a:r>
            <a:r>
              <a:rPr lang="en-US" i="1" dirty="0"/>
              <a:t> requirements of universities</a:t>
            </a:r>
          </a:p>
          <a:p>
            <a:r>
              <a:rPr lang="en-US" dirty="0"/>
              <a:t>Shift of priorities from universalism to individualism/</a:t>
            </a:r>
            <a:r>
              <a:rPr lang="en-US" i="1" dirty="0"/>
              <a:t>higher education as a public or a private good?</a:t>
            </a:r>
            <a:endParaRPr lang="en-US" dirty="0"/>
          </a:p>
          <a:p>
            <a:r>
              <a:rPr lang="en-US" dirty="0"/>
              <a:t>Emphasis on service quality, consumer orientation and choice/</a:t>
            </a:r>
            <a:r>
              <a:rPr lang="en-US" i="1" dirty="0"/>
              <a:t>the student as consumer</a:t>
            </a:r>
            <a:endParaRPr lang="en-US" dirty="0"/>
          </a:p>
          <a:p>
            <a:r>
              <a:rPr lang="en-US" dirty="0"/>
              <a:t>Growth of contractual relationships (e.g. purchaser-provider)/</a:t>
            </a:r>
            <a:r>
              <a:rPr lang="en-US" i="1" dirty="0"/>
              <a:t>contract research</a:t>
            </a:r>
          </a:p>
        </p:txBody>
      </p:sp>
      <p:sp>
        <p:nvSpPr>
          <p:cNvPr id="4" name="Rectangle 3">
            <a:hlinkClick r:id="rId6" action="ppaction://hlinksldjump"/>
            <a:extLst>
              <a:ext uri="{FF2B5EF4-FFF2-40B4-BE49-F238E27FC236}">
                <a16:creationId xmlns:a16="http://schemas.microsoft.com/office/drawing/2014/main" id="{3ACCD49E-89FC-334F-A152-649BC1C786BB}"/>
              </a:ext>
            </a:extLst>
          </p:cNvPr>
          <p:cNvSpPr/>
          <p:nvPr/>
        </p:nvSpPr>
        <p:spPr>
          <a:xfrm>
            <a:off x="10571408" y="1049774"/>
            <a:ext cx="1507144" cy="369332"/>
          </a:xfrm>
          <a:prstGeom prst="rect">
            <a:avLst/>
          </a:prstGeom>
        </p:spPr>
        <p:txBody>
          <a:bodyPr wrap="none">
            <a:spAutoFit/>
          </a:bodyPr>
          <a:lstStyle/>
          <a:p>
            <a:r>
              <a:rPr lang="en-US" dirty="0">
                <a:solidFill>
                  <a:schemeClr val="bg2"/>
                </a:solidFill>
                <a:hlinkClick r:id="rId7" action="ppaction://hlinksldjump"/>
              </a:rPr>
              <a:t>Implications </a:t>
            </a:r>
            <a:endParaRPr lang="en-US" dirty="0">
              <a:solidFill>
                <a:schemeClr val="bg2"/>
              </a:solidFill>
            </a:endParaRPr>
          </a:p>
        </p:txBody>
      </p:sp>
    </p:spTree>
    <p:extLst>
      <p:ext uri="{BB962C8B-B14F-4D97-AF65-F5344CB8AC3E}">
        <p14:creationId xmlns:p14="http://schemas.microsoft.com/office/powerpoint/2010/main" val="212722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BCBCB"/>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BCBCB"/>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BCBCB"/>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BCBCB"/>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BCBCB"/>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BCBCB"/>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BCBCB"/>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CBCBC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6C8F86-A614-3042-B4D1-D574FAFC48D8}"/>
              </a:ext>
            </a:extLst>
          </p:cNvPr>
          <p:cNvPicPr>
            <a:picLocks noChangeAspect="1"/>
          </p:cNvPicPr>
          <p:nvPr/>
        </p:nvPicPr>
        <p:blipFill>
          <a:blip r:embed="rId2"/>
          <a:stretch>
            <a:fillRect/>
          </a:stretch>
        </p:blipFill>
        <p:spPr>
          <a:xfrm>
            <a:off x="257313" y="573244"/>
            <a:ext cx="3429000" cy="1295400"/>
          </a:xfrm>
          <a:prstGeom prst="rect">
            <a:avLst/>
          </a:prstGeom>
        </p:spPr>
      </p:pic>
      <p:pic>
        <p:nvPicPr>
          <p:cNvPr id="5" name="Picture 4">
            <a:extLst>
              <a:ext uri="{FF2B5EF4-FFF2-40B4-BE49-F238E27FC236}">
                <a16:creationId xmlns:a16="http://schemas.microsoft.com/office/drawing/2014/main" id="{C3D34E1B-AE5E-024D-A884-084F1D69F9C8}"/>
              </a:ext>
            </a:extLst>
          </p:cNvPr>
          <p:cNvPicPr>
            <a:picLocks noChangeAspect="1"/>
          </p:cNvPicPr>
          <p:nvPr/>
        </p:nvPicPr>
        <p:blipFill>
          <a:blip r:embed="rId3"/>
          <a:stretch>
            <a:fillRect/>
          </a:stretch>
        </p:blipFill>
        <p:spPr>
          <a:xfrm>
            <a:off x="294309" y="3847212"/>
            <a:ext cx="7150100" cy="1689100"/>
          </a:xfrm>
          <a:prstGeom prst="rect">
            <a:avLst/>
          </a:prstGeom>
        </p:spPr>
      </p:pic>
      <p:pic>
        <p:nvPicPr>
          <p:cNvPr id="7" name="Picture 6">
            <a:extLst>
              <a:ext uri="{FF2B5EF4-FFF2-40B4-BE49-F238E27FC236}">
                <a16:creationId xmlns:a16="http://schemas.microsoft.com/office/drawing/2014/main" id="{77D4C8FF-B642-DE44-8E07-40CCDFC6FE15}"/>
              </a:ext>
            </a:extLst>
          </p:cNvPr>
          <p:cNvPicPr>
            <a:picLocks noChangeAspect="1"/>
          </p:cNvPicPr>
          <p:nvPr/>
        </p:nvPicPr>
        <p:blipFill>
          <a:blip r:embed="rId4"/>
          <a:stretch>
            <a:fillRect/>
          </a:stretch>
        </p:blipFill>
        <p:spPr>
          <a:xfrm>
            <a:off x="5916385" y="5277757"/>
            <a:ext cx="5549900" cy="1397000"/>
          </a:xfrm>
          <a:prstGeom prst="rect">
            <a:avLst/>
          </a:prstGeom>
        </p:spPr>
      </p:pic>
      <p:sp>
        <p:nvSpPr>
          <p:cNvPr id="2" name="Triangle 1">
            <a:hlinkClick r:id="rId5" action="ppaction://hlinksldjump"/>
            <a:extLst>
              <a:ext uri="{FF2B5EF4-FFF2-40B4-BE49-F238E27FC236}">
                <a16:creationId xmlns:a16="http://schemas.microsoft.com/office/drawing/2014/main" id="{84ABEBFB-6AE7-CC4C-91B7-6A1E09BF2178}"/>
              </a:ext>
            </a:extLst>
          </p:cNvPr>
          <p:cNvSpPr/>
          <p:nvPr/>
        </p:nvSpPr>
        <p:spPr>
          <a:xfrm rot="5400000">
            <a:off x="11197771" y="5994400"/>
            <a:ext cx="537029" cy="5007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8D5C7AE-E766-2D41-AF85-6BE5583D24C6}"/>
              </a:ext>
            </a:extLst>
          </p:cNvPr>
          <p:cNvPicPr>
            <a:picLocks noChangeAspect="1"/>
          </p:cNvPicPr>
          <p:nvPr/>
        </p:nvPicPr>
        <p:blipFill>
          <a:blip r:embed="rId6"/>
          <a:stretch>
            <a:fillRect/>
          </a:stretch>
        </p:blipFill>
        <p:spPr>
          <a:xfrm>
            <a:off x="4344662" y="573244"/>
            <a:ext cx="7371995" cy="3273968"/>
          </a:xfrm>
          <a:prstGeom prst="rect">
            <a:avLst/>
          </a:prstGeom>
        </p:spPr>
      </p:pic>
    </p:spTree>
    <p:extLst>
      <p:ext uri="{BB962C8B-B14F-4D97-AF65-F5344CB8AC3E}">
        <p14:creationId xmlns:p14="http://schemas.microsoft.com/office/powerpoint/2010/main" val="326589246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0ACF65-E163-2D44-BC08-EF0FACB60302}"/>
              </a:ext>
            </a:extLst>
          </p:cNvPr>
          <p:cNvPicPr>
            <a:picLocks noChangeAspect="1"/>
          </p:cNvPicPr>
          <p:nvPr/>
        </p:nvPicPr>
        <p:blipFill>
          <a:blip r:embed="rId2"/>
          <a:stretch>
            <a:fillRect/>
          </a:stretch>
        </p:blipFill>
        <p:spPr>
          <a:xfrm>
            <a:off x="1612900" y="228600"/>
            <a:ext cx="8966200" cy="6400800"/>
          </a:xfrm>
          <a:prstGeom prst="rect">
            <a:avLst/>
          </a:prstGeom>
        </p:spPr>
      </p:pic>
      <p:sp>
        <p:nvSpPr>
          <p:cNvPr id="4" name="Triangle 3">
            <a:hlinkClick r:id="rId3" action="ppaction://hlinksldjump"/>
            <a:extLst>
              <a:ext uri="{FF2B5EF4-FFF2-40B4-BE49-F238E27FC236}">
                <a16:creationId xmlns:a16="http://schemas.microsoft.com/office/drawing/2014/main" id="{1653A120-29A2-2645-8D3B-03A866EBD05B}"/>
              </a:ext>
            </a:extLst>
          </p:cNvPr>
          <p:cNvSpPr/>
          <p:nvPr/>
        </p:nvSpPr>
        <p:spPr>
          <a:xfrm rot="5400000">
            <a:off x="11197771" y="5994400"/>
            <a:ext cx="537029" cy="5007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78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EE9F4-0DF3-7543-ABDB-CBBDF85C77C7}"/>
              </a:ext>
            </a:extLst>
          </p:cNvPr>
          <p:cNvPicPr>
            <a:picLocks noChangeAspect="1"/>
          </p:cNvPicPr>
          <p:nvPr/>
        </p:nvPicPr>
        <p:blipFill>
          <a:blip r:embed="rId2"/>
          <a:stretch>
            <a:fillRect/>
          </a:stretch>
        </p:blipFill>
        <p:spPr>
          <a:xfrm>
            <a:off x="1955800" y="393700"/>
            <a:ext cx="8280400" cy="6070600"/>
          </a:xfrm>
          <a:prstGeom prst="rect">
            <a:avLst/>
          </a:prstGeom>
        </p:spPr>
      </p:pic>
      <p:sp>
        <p:nvSpPr>
          <p:cNvPr id="4" name="Triangle 3">
            <a:hlinkClick r:id="rId3" action="ppaction://hlinksldjump"/>
            <a:extLst>
              <a:ext uri="{FF2B5EF4-FFF2-40B4-BE49-F238E27FC236}">
                <a16:creationId xmlns:a16="http://schemas.microsoft.com/office/drawing/2014/main" id="{1C394122-F0D3-3B4A-8DB0-791D4E869FEA}"/>
              </a:ext>
            </a:extLst>
          </p:cNvPr>
          <p:cNvSpPr/>
          <p:nvPr/>
        </p:nvSpPr>
        <p:spPr>
          <a:xfrm rot="5400000">
            <a:off x="11197771" y="5994400"/>
            <a:ext cx="537029" cy="5007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01161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7EDFDC05BF64FAF974BE066CB3750" ma:contentTypeVersion="2" ma:contentTypeDescription="Create a new document." ma:contentTypeScope="" ma:versionID="289faf66db5ff6c2a5b14854d1be6bd1">
  <xsd:schema xmlns:xsd="http://www.w3.org/2001/XMLSchema" xmlns:xs="http://www.w3.org/2001/XMLSchema" xmlns:p="http://schemas.microsoft.com/office/2006/metadata/properties" xmlns:ns1="http://schemas.microsoft.com/sharepoint/v3" xmlns:ns2="3d0ffbf4-0ab1-4e4b-bd8c-865f61d41201" targetNamespace="http://schemas.microsoft.com/office/2006/metadata/properties" ma:root="true" ma:fieldsID="0358fc54e04717fd1f8ea0dccb55e9fc" ns1:_="" ns2:_="">
    <xsd:import namespace="http://schemas.microsoft.com/sharepoint/v3"/>
    <xsd:import namespace="3d0ffbf4-0ab1-4e4b-bd8c-865f61d4120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ffbf4-0ab1-4e4b-bd8c-865f61d412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2491C85-F7D5-4EC1-A659-4D3E7603FDBB}"/>
</file>

<file path=customXml/itemProps2.xml><?xml version="1.0" encoding="utf-8"?>
<ds:datastoreItem xmlns:ds="http://schemas.openxmlformats.org/officeDocument/2006/customXml" ds:itemID="{D900DCB4-E244-4445-9FBC-7F3C0B9B4BD6}"/>
</file>

<file path=customXml/itemProps3.xml><?xml version="1.0" encoding="utf-8"?>
<ds:datastoreItem xmlns:ds="http://schemas.openxmlformats.org/officeDocument/2006/customXml" ds:itemID="{6A73E8F5-A4C5-44DB-AE5A-86002A7CE94F}"/>
</file>

<file path=docProps/app.xml><?xml version="1.0" encoding="utf-8"?>
<Properties xmlns="http://schemas.openxmlformats.org/officeDocument/2006/extended-properties" xmlns:vt="http://schemas.openxmlformats.org/officeDocument/2006/docPropsVTypes">
  <Template>{6DAAF3A9-7E4A-DD45-BAD0-5B0E01C7D2AD}tf10001062</Template>
  <TotalTime>1019</TotalTime>
  <Words>3004</Words>
  <Application>Microsoft Office PowerPoint</Application>
  <PresentationFormat>Widescreen</PresentationFormat>
  <Paragraphs>151</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Times New Roman</vt:lpstr>
      <vt:lpstr>Trebuchet MS</vt:lpstr>
      <vt:lpstr>Wingdings</vt:lpstr>
      <vt:lpstr>Berlin</vt:lpstr>
      <vt:lpstr>Rethinking academic leadership in a managerialist context: the collegium, the collective, and an ethic of care </vt:lpstr>
      <vt:lpstr>Overview</vt:lpstr>
      <vt:lpstr>Globalisation</vt:lpstr>
      <vt:lpstr>Neoliberalism</vt:lpstr>
      <vt:lpstr>Neoliberalism (2)</vt:lpstr>
      <vt:lpstr>Practical manifestations of neoliberalism (NPM) and its effects on higher education</vt:lpstr>
      <vt:lpstr>PowerPoint Presentation</vt:lpstr>
      <vt:lpstr>PowerPoint Presentation</vt:lpstr>
      <vt:lpstr>PowerPoint Presentation</vt:lpstr>
      <vt:lpstr>PowerPoint Presentation</vt:lpstr>
      <vt:lpstr>Implications of neoliberalism for academic work</vt:lpstr>
      <vt:lpstr>PowerPoint Presentation</vt:lpstr>
      <vt:lpstr>PowerPoint Presentation</vt:lpstr>
      <vt:lpstr>PowerPoint Presentation</vt:lpstr>
      <vt:lpstr>Managerialism as an organisational  manifestation of neoliberal ideology (2)</vt:lpstr>
      <vt:lpstr>PowerPoint Presentation</vt:lpstr>
      <vt:lpstr>PowerPoint Presentation</vt:lpstr>
      <vt:lpstr>PowerPoint Presentation</vt:lpstr>
      <vt:lpstr>PowerPoint Presentation</vt:lpstr>
      <vt:lpstr>PowerPoint Presentation</vt:lpstr>
      <vt:lpstr>How do academics respond to a managerialist context? (1)</vt:lpstr>
      <vt:lpstr>How do academics respond to a managerialist context? (2)</vt:lpstr>
      <vt:lpstr>How do academics respond to a managerialist context? (3)</vt:lpstr>
      <vt:lpstr>How do academics respond to a managerialist context? (4)</vt:lpstr>
      <vt:lpstr>PowerPoint Presentation</vt:lpstr>
      <vt:lpstr>Role of the academic leader in a managerialist context</vt:lpstr>
      <vt:lpstr>Preserving the collegium</vt:lpstr>
      <vt:lpstr>Preserving the collegium (2)</vt:lpstr>
      <vt:lpstr>Preserving the collegium (3)</vt:lpstr>
      <vt:lpstr>Distributing leadership</vt:lpstr>
      <vt:lpstr>Distributing leadership (2)</vt:lpstr>
      <vt:lpstr>Distributing leadership (3)</vt:lpstr>
      <vt:lpstr>Distributed leadership (4)</vt:lpstr>
      <vt:lpstr>Distributing leadership (5)</vt:lpstr>
      <vt:lpstr>Distributing leadership (6)</vt:lpstr>
      <vt:lpstr>Practicing an ethic of care</vt:lpstr>
      <vt:lpstr>Practicing an ethic of care (2)</vt:lpstr>
      <vt:lpstr>PowerPoint Presentation</vt:lpstr>
      <vt:lpstr>Soulful leadership</vt:lpstr>
      <vt:lpstr>In conclusion</vt:lpstr>
      <vt:lpstr>Thank you for your kind attention!</vt:lpstr>
      <vt:lpstr>List of sources</vt:lpstr>
      <vt:lpstr>List of sources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Fourie-Malherbe, M, Prof &lt;mfourie@sun.ac.za&gt;</dc:creator>
  <cp:lastModifiedBy>Swart-Jansen van Vuuren, C, Mev &lt;claudias2@sun.ac.za&gt;</cp:lastModifiedBy>
  <cp:revision>79</cp:revision>
  <cp:lastPrinted>2018-03-14T10:14:39Z</cp:lastPrinted>
  <dcterms:created xsi:type="dcterms:W3CDTF">2018-03-09T08:13:21Z</dcterms:created>
  <dcterms:modified xsi:type="dcterms:W3CDTF">2018-03-22T17:25:56Z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0x010100DBE7EDFDC05BF64FAF974BE066CB3750</vt:lpwstr>
  </property>
</Properties>
</file>