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 </a:t>
            </a:r>
            <a:r>
              <a:rPr lang="en-US" sz="4400" b="1" dirty="0" smtClean="0">
                <a:solidFill>
                  <a:srgbClr val="00B050"/>
                </a:solidFill>
              </a:rPr>
              <a:t>Are </a:t>
            </a:r>
            <a:r>
              <a:rPr lang="en-US" sz="4400" b="1" dirty="0">
                <a:solidFill>
                  <a:srgbClr val="00B050"/>
                </a:solidFill>
              </a:rPr>
              <a:t>minor chords off-key?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 smtClean="0">
                <a:solidFill>
                  <a:srgbClr val="00B050"/>
                </a:solidFill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key role of lament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</a:rPr>
              <a:t>in </a:t>
            </a:r>
            <a:r>
              <a:rPr lang="en-US" sz="4000" b="1" dirty="0">
                <a:solidFill>
                  <a:srgbClr val="7030A0"/>
                </a:solidFill>
              </a:rPr>
              <a:t>the life of 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  a </a:t>
            </a:r>
            <a:r>
              <a:rPr lang="en-US" sz="4000" b="1" dirty="0">
                <a:solidFill>
                  <a:srgbClr val="00B0F0"/>
                </a:solidFill>
              </a:rPr>
              <a:t>healthy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church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endParaRPr lang="en-ZA" sz="4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endParaRPr lang="en-US" sz="5900" b="1" dirty="0" smtClean="0"/>
          </a:p>
          <a:p>
            <a:pPr algn="l"/>
            <a:r>
              <a:rPr lang="en-US" sz="14400" b="1" dirty="0"/>
              <a:t> </a:t>
            </a:r>
            <a:r>
              <a:rPr lang="en-US" sz="14400" b="1" dirty="0" smtClean="0"/>
              <a:t>      </a:t>
            </a:r>
            <a:r>
              <a:rPr lang="en-US" sz="14400" b="1" dirty="0" smtClean="0">
                <a:solidFill>
                  <a:srgbClr val="00B050"/>
                </a:solidFill>
              </a:rPr>
              <a:t>June Dickie, Wycliffe, UKZN</a:t>
            </a:r>
            <a:r>
              <a:rPr lang="en-ZA" sz="10000" dirty="0"/>
              <a:t/>
            </a:r>
            <a:br>
              <a:rPr lang="en-ZA" sz="10000" dirty="0"/>
            </a:br>
            <a:endParaRPr lang="en-ZA" sz="100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00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00B050"/>
                </a:solidFill>
              </a:rPr>
              <a:t>The church becomes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like the world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0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3200" dirty="0" smtClean="0"/>
              <a:t>1) forgotten how to weep</a:t>
            </a:r>
          </a:p>
          <a:p>
            <a:pPr marL="0" indent="0">
              <a:buNone/>
            </a:pPr>
            <a:r>
              <a:rPr lang="en-US" sz="3200" dirty="0" smtClean="0"/>
              <a:t>    2) individualistic </a:t>
            </a:r>
          </a:p>
          <a:p>
            <a:pPr marL="914400" lvl="2" indent="0">
              <a:buNone/>
            </a:pPr>
            <a:r>
              <a:rPr lang="en-US" sz="3200" dirty="0" smtClean="0"/>
              <a:t>		(my personal well-being,</a:t>
            </a:r>
          </a:p>
          <a:p>
            <a:pPr marL="0" indent="0">
              <a:buNone/>
            </a:pPr>
            <a:r>
              <a:rPr lang="en-US" sz="3200" dirty="0" smtClean="0"/>
              <a:t>          		 avoidance of suffering)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INSENSITIVE</a:t>
            </a:r>
            <a:r>
              <a:rPr lang="en-US" sz="3600" dirty="0" smtClean="0"/>
              <a:t> TO THE CRIES OF OTHERS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(Pope Francis)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050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 How can the Church recover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her reason for being?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806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800" dirty="0" smtClean="0"/>
              <a:t>The </a:t>
            </a:r>
            <a:r>
              <a:rPr lang="en-ZA" sz="2800" dirty="0"/>
              <a:t>only </a:t>
            </a:r>
            <a:r>
              <a:rPr lang="en-ZA" sz="2800" dirty="0" smtClean="0"/>
              <a:t>way . .  </a:t>
            </a:r>
            <a:r>
              <a:rPr lang="en-ZA" sz="2800" dirty="0"/>
              <a:t>is to </a:t>
            </a:r>
            <a:r>
              <a:rPr lang="en-ZA" sz="2800" b="1" dirty="0">
                <a:solidFill>
                  <a:srgbClr val="FF0000"/>
                </a:solidFill>
              </a:rPr>
              <a:t>experience the cross </a:t>
            </a:r>
            <a:r>
              <a:rPr lang="en-ZA" sz="2800" b="1" dirty="0" smtClean="0">
                <a:solidFill>
                  <a:srgbClr val="FF0000"/>
                </a:solidFill>
              </a:rPr>
              <a:t>         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                                                  (Katongole). </a:t>
            </a:r>
          </a:p>
          <a:p>
            <a:pPr marL="0" indent="0">
              <a:buNone/>
            </a:pPr>
            <a:r>
              <a:rPr lang="en-ZA" sz="2800" dirty="0" smtClean="0"/>
              <a:t>Church must </a:t>
            </a:r>
            <a:r>
              <a:rPr lang="en-ZA" sz="2800" dirty="0"/>
              <a:t>become a “</a:t>
            </a:r>
            <a:r>
              <a:rPr lang="en-ZA" sz="2800" b="1" dirty="0">
                <a:solidFill>
                  <a:srgbClr val="7030A0"/>
                </a:solidFill>
              </a:rPr>
              <a:t>community of lament</a:t>
            </a:r>
            <a:r>
              <a:rPr lang="en-ZA" sz="2800" dirty="0"/>
              <a:t>”.   </a:t>
            </a:r>
          </a:p>
          <a:p>
            <a:pPr marL="0" indent="0">
              <a:buNone/>
            </a:pPr>
            <a:r>
              <a:rPr lang="en-US" sz="2800" dirty="0" smtClean="0"/>
              <a:t>We need to help people </a:t>
            </a:r>
            <a:r>
              <a:rPr lang="en-US" sz="2800" b="1" dirty="0" smtClean="0">
                <a:solidFill>
                  <a:srgbClr val="FF0000"/>
                </a:solidFill>
              </a:rPr>
              <a:t>enter into the darkness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(Hall),</a:t>
            </a:r>
          </a:p>
          <a:p>
            <a:pPr marL="0" indent="0">
              <a:buNone/>
            </a:pPr>
            <a:r>
              <a:rPr lang="en-ZA" sz="2800" dirty="0" smtClean="0"/>
              <a:t>  into suffering </a:t>
            </a:r>
            <a:r>
              <a:rPr lang="en-ZA" sz="2800" dirty="0"/>
              <a:t>that </a:t>
            </a:r>
            <a:r>
              <a:rPr lang="en-ZA" sz="2800" b="1" dirty="0">
                <a:solidFill>
                  <a:srgbClr val="7030A0"/>
                </a:solidFill>
              </a:rPr>
              <a:t>God has already entered </a:t>
            </a:r>
            <a:r>
              <a:rPr lang="en-ZA" sz="2800" dirty="0" smtClean="0"/>
              <a:t> 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                                                   (</a:t>
            </a:r>
            <a:r>
              <a:rPr lang="en-ZA" sz="2800" dirty="0" err="1" smtClean="0"/>
              <a:t>Moltmann</a:t>
            </a:r>
            <a:r>
              <a:rPr lang="en-ZA" sz="2800" dirty="0" smtClean="0"/>
              <a:t>)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5523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00B050"/>
                </a:solidFill>
              </a:rPr>
              <a:t>           Current Church practices which </a:t>
            </a:r>
            <a:br>
              <a:rPr lang="en-ZA" b="1" dirty="0" smtClean="0">
                <a:solidFill>
                  <a:srgbClr val="00B050"/>
                </a:solidFill>
              </a:rPr>
            </a:br>
            <a:r>
              <a:rPr lang="en-ZA" b="1" dirty="0">
                <a:solidFill>
                  <a:srgbClr val="00B050"/>
                </a:solidFill>
              </a:rPr>
              <a:t> </a:t>
            </a:r>
            <a:r>
              <a:rPr lang="en-ZA" b="1" dirty="0" smtClean="0">
                <a:solidFill>
                  <a:srgbClr val="00B050"/>
                </a:solidFill>
              </a:rPr>
              <a:t>                    exclude lament: 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243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dirty="0" smtClean="0"/>
              <a:t>  1) avoidance </a:t>
            </a:r>
            <a:r>
              <a:rPr lang="en-ZA" sz="3600" dirty="0"/>
              <a:t>of </a:t>
            </a:r>
            <a:r>
              <a:rPr lang="en-ZA" sz="3600" dirty="0" smtClean="0"/>
              <a:t>certain </a:t>
            </a:r>
            <a:r>
              <a:rPr lang="en-ZA" sz="3600" b="1" dirty="0" smtClean="0">
                <a:solidFill>
                  <a:srgbClr val="FF0000"/>
                </a:solidFill>
              </a:rPr>
              <a:t>Scripture</a:t>
            </a:r>
            <a:r>
              <a:rPr lang="en-ZA" sz="3600" dirty="0" smtClean="0"/>
              <a:t> </a:t>
            </a:r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passages </a:t>
            </a:r>
          </a:p>
          <a:p>
            <a:pPr marL="0" indent="0">
              <a:buNone/>
            </a:pPr>
            <a:r>
              <a:rPr lang="en-ZA" sz="3600" dirty="0" smtClean="0"/>
              <a:t>    </a:t>
            </a:r>
            <a:endParaRPr lang="en-ZA" sz="3600" dirty="0"/>
          </a:p>
          <a:p>
            <a:pPr marL="0" indent="0">
              <a:buNone/>
            </a:pPr>
            <a:r>
              <a:rPr lang="en-ZA" sz="3600" dirty="0" smtClean="0"/>
              <a:t>  2) exclusion </a:t>
            </a:r>
            <a:r>
              <a:rPr lang="en-ZA" sz="3600" dirty="0"/>
              <a:t>of elements of lament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from </a:t>
            </a:r>
            <a:r>
              <a:rPr lang="en-ZA" sz="3600" b="1" dirty="0" smtClean="0">
                <a:solidFill>
                  <a:srgbClr val="FF0000"/>
                </a:solidFill>
              </a:rPr>
              <a:t>songs</a:t>
            </a:r>
            <a:r>
              <a:rPr lang="en-ZA" sz="3600" dirty="0" smtClean="0"/>
              <a:t> </a:t>
            </a:r>
            <a:r>
              <a:rPr lang="en-ZA" sz="3600" dirty="0"/>
              <a:t>sung in </a:t>
            </a:r>
            <a:r>
              <a:rPr lang="en-ZA" sz="3600" dirty="0" smtClean="0"/>
              <a:t>worship</a:t>
            </a:r>
            <a:endParaRPr lang="en-ZA" sz="3600" dirty="0"/>
          </a:p>
          <a:p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2383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0B050"/>
                </a:solidFill>
              </a:rPr>
              <a:t>             </a:t>
            </a:r>
            <a:r>
              <a:rPr lang="en-ZA" sz="4000" b="1" dirty="0" smtClean="0">
                <a:solidFill>
                  <a:srgbClr val="00B050"/>
                </a:solidFill>
              </a:rPr>
              <a:t>Not avoiding difficult passages</a:t>
            </a:r>
            <a:r>
              <a:rPr lang="en-ZA" sz="4000" dirty="0" smtClean="0">
                <a:solidFill>
                  <a:srgbClr val="00B050"/>
                </a:solidFill>
              </a:rPr>
              <a:t> </a:t>
            </a:r>
            <a:r>
              <a:rPr lang="en-ZA" sz="4000" dirty="0" smtClean="0">
                <a:solidFill>
                  <a:schemeClr val="tx1"/>
                </a:solidFill>
              </a:rPr>
              <a:t>     </a:t>
            </a:r>
            <a:r>
              <a:rPr lang="en-ZA" dirty="0" smtClean="0">
                <a:solidFill>
                  <a:schemeClr val="tx1"/>
                </a:solidFill>
              </a:rPr>
              <a:t/>
            </a:r>
            <a:br>
              <a:rPr lang="en-ZA" dirty="0" smtClean="0">
                <a:solidFill>
                  <a:schemeClr val="tx1"/>
                </a:solidFill>
              </a:rPr>
            </a:br>
            <a:r>
              <a:rPr lang="en-ZA" dirty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               e.g. Rah preaching 6x in </a:t>
            </a:r>
            <a:r>
              <a:rPr lang="en-ZA" b="1" dirty="0" smtClean="0">
                <a:solidFill>
                  <a:srgbClr val="FF0000"/>
                </a:solidFill>
              </a:rPr>
              <a:t>Lam.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589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                </a:t>
            </a:r>
            <a:r>
              <a:rPr lang="en-US" sz="4000" dirty="0" smtClean="0">
                <a:solidFill>
                  <a:srgbClr val="7030A0"/>
                </a:solidFill>
              </a:rPr>
              <a:t>Result?</a:t>
            </a:r>
          </a:p>
          <a:p>
            <a:pPr marL="0" indent="0">
              <a:buNone/>
            </a:pPr>
            <a:r>
              <a:rPr lang="en-US" sz="3600" dirty="0" smtClean="0"/>
              <a:t>Community shaped by </a:t>
            </a:r>
            <a:r>
              <a:rPr lang="en-ZA" sz="3600" dirty="0" smtClean="0"/>
              <a:t>a </a:t>
            </a:r>
            <a:r>
              <a:rPr lang="en-ZA" sz="3600" dirty="0"/>
              <a:t>“</a:t>
            </a:r>
            <a:r>
              <a:rPr lang="en-ZA" sz="3600" b="1" dirty="0">
                <a:solidFill>
                  <a:srgbClr val="FF0000"/>
                </a:solidFill>
              </a:rPr>
              <a:t>radically </a:t>
            </a:r>
            <a:endParaRPr lang="en-Z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countercultural </a:t>
            </a:r>
            <a:r>
              <a:rPr lang="en-ZA" sz="3600" dirty="0"/>
              <a:t>perspective</a:t>
            </a:r>
            <a:r>
              <a:rPr lang="en-ZA" sz="3600" dirty="0" smtClean="0"/>
              <a:t>”</a:t>
            </a:r>
          </a:p>
          <a:p>
            <a:pPr marL="0" indent="0">
              <a:buNone/>
            </a:pPr>
            <a:r>
              <a:rPr lang="en-ZA" sz="3600" dirty="0" smtClean="0"/>
              <a:t>People encouraged to </a:t>
            </a:r>
            <a:r>
              <a:rPr lang="en-ZA" sz="3600" b="1" dirty="0">
                <a:solidFill>
                  <a:srgbClr val="7030A0"/>
                </a:solidFill>
              </a:rPr>
              <a:t>challenge </a:t>
            </a:r>
            <a:r>
              <a:rPr lang="en-ZA" sz="3600" b="1" dirty="0" smtClean="0">
                <a:solidFill>
                  <a:srgbClr val="7030A0"/>
                </a:solidFill>
              </a:rPr>
              <a:t>status </a:t>
            </a:r>
          </a:p>
          <a:p>
            <a:pPr marL="0" indent="0">
              <a:buNone/>
            </a:pPr>
            <a:r>
              <a:rPr lang="en-ZA" sz="3600" b="1" dirty="0">
                <a:solidFill>
                  <a:srgbClr val="7030A0"/>
                </a:solidFill>
              </a:rPr>
              <a:t> </a:t>
            </a:r>
            <a:r>
              <a:rPr lang="en-ZA" sz="3600" b="1" dirty="0" smtClean="0">
                <a:solidFill>
                  <a:srgbClr val="7030A0"/>
                </a:solidFill>
              </a:rPr>
              <a:t>   quo</a:t>
            </a:r>
            <a:r>
              <a:rPr lang="en-ZA" sz="3600" dirty="0" smtClean="0"/>
              <a:t> </a:t>
            </a:r>
            <a:r>
              <a:rPr lang="en-ZA" sz="3600" dirty="0"/>
              <a:t>and cry out against </a:t>
            </a:r>
            <a:r>
              <a:rPr lang="en-ZA" sz="3600" dirty="0" smtClean="0"/>
              <a:t>existing</a:t>
            </a:r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              </a:t>
            </a:r>
            <a:r>
              <a:rPr lang="en-ZA" sz="3600" dirty="0"/>
              <a:t>injustices. </a:t>
            </a:r>
          </a:p>
        </p:txBody>
      </p:sp>
    </p:spTree>
    <p:extLst>
      <p:ext uri="{BB962C8B-B14F-4D97-AF65-F5344CB8AC3E}">
        <p14:creationId xmlns:p14="http://schemas.microsoft.com/office/powerpoint/2010/main" val="20317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		               </a:t>
            </a:r>
            <a:r>
              <a:rPr lang="en-US" b="1" dirty="0" smtClean="0">
                <a:solidFill>
                  <a:srgbClr val="00B050"/>
                </a:solidFill>
              </a:rPr>
              <a:t>Lack </a:t>
            </a:r>
            <a:r>
              <a:rPr lang="en-US" b="1" dirty="0">
                <a:solidFill>
                  <a:srgbClr val="00B050"/>
                </a:solidFill>
              </a:rPr>
              <a:t>of lament in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             contemporary </a:t>
            </a:r>
            <a:r>
              <a:rPr lang="en-US" b="1" dirty="0">
                <a:solidFill>
                  <a:srgbClr val="00B050"/>
                </a:solidFill>
              </a:rPr>
              <a:t>worship songs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934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200" dirty="0"/>
              <a:t>2015, </a:t>
            </a:r>
            <a:r>
              <a:rPr lang="en-ZA" sz="3200" dirty="0" err="1" smtClean="0"/>
              <a:t>Strickler</a:t>
            </a:r>
            <a:r>
              <a:rPr lang="en-ZA" sz="3200" dirty="0" smtClean="0"/>
              <a:t>: none included lament</a:t>
            </a:r>
          </a:p>
          <a:p>
            <a:pPr marL="0" indent="0">
              <a:buNone/>
            </a:pPr>
            <a:r>
              <a:rPr lang="en-ZA" sz="3200" dirty="0" smtClean="0"/>
              <a:t>2017, Lynch: CCLI (3 of top 100 included 		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aspect of lament, but “did not linger”)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Bethel: not in time of pain, 							  always “past”</a:t>
            </a:r>
          </a:p>
          <a:p>
            <a:pPr marL="0" indent="0">
              <a:buNone/>
            </a:pPr>
            <a:r>
              <a:rPr lang="en-ZA" sz="3200" b="1" dirty="0" smtClean="0">
                <a:solidFill>
                  <a:srgbClr val="FF0000"/>
                </a:solidFill>
              </a:rPr>
              <a:t>Solutions offered </a:t>
            </a:r>
            <a:r>
              <a:rPr lang="en-ZA" sz="3200" b="1" dirty="0">
                <a:solidFill>
                  <a:srgbClr val="FF0000"/>
                </a:solidFill>
              </a:rPr>
              <a:t>too quickly. </a:t>
            </a:r>
            <a:endParaRPr lang="en-ZA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b="1" dirty="0" smtClean="0">
                <a:solidFill>
                  <a:srgbClr val="7030A0"/>
                </a:solidFill>
              </a:rPr>
              <a:t>        Pain not experienced in “darkness”.  </a:t>
            </a:r>
          </a:p>
        </p:txBody>
      </p:sp>
    </p:spTree>
    <p:extLst>
      <p:ext uri="{BB962C8B-B14F-4D97-AF65-F5344CB8AC3E}">
        <p14:creationId xmlns:p14="http://schemas.microsoft.com/office/powerpoint/2010/main" val="13967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01848" cy="1320800"/>
          </a:xfrm>
        </p:spPr>
        <p:txBody>
          <a:bodyPr>
            <a:noAutofit/>
          </a:bodyPr>
          <a:lstStyle/>
          <a:p>
            <a:r>
              <a:rPr lang="en-ZA" sz="4000" b="1" dirty="0" smtClean="0">
                <a:solidFill>
                  <a:srgbClr val="FF0000"/>
                </a:solidFill>
              </a:rPr>
              <a:t>            Pain </a:t>
            </a:r>
            <a:r>
              <a:rPr lang="en-ZA" sz="4000" b="1" dirty="0">
                <a:solidFill>
                  <a:srgbClr val="FF0000"/>
                </a:solidFill>
              </a:rPr>
              <a:t>is too uncomfortable </a:t>
            </a:r>
            <a:br>
              <a:rPr lang="en-ZA" sz="4000" b="1" dirty="0">
                <a:solidFill>
                  <a:srgbClr val="FF0000"/>
                </a:solidFill>
              </a:rPr>
            </a:br>
            <a:r>
              <a:rPr lang="en-ZA" sz="4000" b="1" dirty="0">
                <a:solidFill>
                  <a:srgbClr val="FF0000"/>
                </a:solidFill>
              </a:rPr>
              <a:t>            </a:t>
            </a:r>
            <a:r>
              <a:rPr lang="en-ZA" sz="4000" b="1" dirty="0" smtClean="0">
                <a:solidFill>
                  <a:srgbClr val="FF0000"/>
                </a:solidFill>
              </a:rPr>
              <a:t>            </a:t>
            </a:r>
            <a:r>
              <a:rPr lang="en-ZA" sz="4000" b="1" dirty="0">
                <a:solidFill>
                  <a:srgbClr val="FF0000"/>
                </a:solidFill>
              </a:rPr>
              <a:t>to provide a pause, </a:t>
            </a:r>
            <a:br>
              <a:rPr lang="en-ZA" sz="4000" b="1" dirty="0">
                <a:solidFill>
                  <a:srgbClr val="FF0000"/>
                </a:solidFill>
              </a:rPr>
            </a:br>
            <a:endParaRPr lang="en-ZA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949" y="2110468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 smtClean="0">
                <a:solidFill>
                  <a:srgbClr val="7030A0"/>
                </a:solidFill>
              </a:rPr>
              <a:t>and </a:t>
            </a:r>
            <a:r>
              <a:rPr lang="en-ZA" sz="3600" b="1" dirty="0">
                <a:solidFill>
                  <a:srgbClr val="7030A0"/>
                </a:solidFill>
              </a:rPr>
              <a:t>allow the emotion </a:t>
            </a:r>
            <a:endParaRPr lang="en-ZA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ZA" sz="3600" b="1" dirty="0">
                <a:solidFill>
                  <a:srgbClr val="7030A0"/>
                </a:solidFill>
              </a:rPr>
              <a:t> </a:t>
            </a:r>
            <a:r>
              <a:rPr lang="en-ZA" sz="3600" b="1" dirty="0" smtClean="0">
                <a:solidFill>
                  <a:srgbClr val="7030A0"/>
                </a:solidFill>
              </a:rPr>
              <a:t>           to </a:t>
            </a:r>
            <a:r>
              <a:rPr lang="en-ZA" sz="3600" b="1" dirty="0">
                <a:solidFill>
                  <a:srgbClr val="7030A0"/>
                </a:solidFill>
              </a:rPr>
              <a:t>sink into one’s psyche. </a:t>
            </a:r>
            <a:endParaRPr lang="en-ZA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ZA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ZA" sz="3600" dirty="0" smtClean="0"/>
              <a:t>   But </a:t>
            </a:r>
            <a:r>
              <a:rPr lang="en-ZA" sz="3600" dirty="0"/>
              <a:t>without this </a:t>
            </a:r>
            <a:r>
              <a:rPr lang="en-ZA" sz="3600" b="1" dirty="0">
                <a:solidFill>
                  <a:srgbClr val="00B050"/>
                </a:solidFill>
              </a:rPr>
              <a:t>lingering reflection</a:t>
            </a:r>
            <a:r>
              <a:rPr lang="en-ZA" sz="3600" dirty="0"/>
              <a:t>, the pain remains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b="1" dirty="0"/>
              <a:t> </a:t>
            </a:r>
            <a:r>
              <a:rPr lang="en-ZA" sz="3600" b="1" dirty="0" smtClean="0"/>
              <a:t>          unvoiced </a:t>
            </a:r>
            <a:r>
              <a:rPr lang="en-ZA" sz="3600" b="1" dirty="0"/>
              <a:t>and untreated.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47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7030A0"/>
                </a:solidFill>
              </a:rPr>
              <a:t/>
            </a:r>
            <a:br>
              <a:rPr lang="en-ZA" b="1" dirty="0" smtClean="0">
                <a:solidFill>
                  <a:srgbClr val="7030A0"/>
                </a:solidFill>
              </a:rPr>
            </a:br>
            <a:r>
              <a:rPr lang="en-ZA" sz="4000" b="1" dirty="0" smtClean="0">
                <a:solidFill>
                  <a:srgbClr val="7030A0"/>
                </a:solidFill>
              </a:rPr>
              <a:t>                “</a:t>
            </a:r>
            <a:r>
              <a:rPr lang="en-ZA" sz="4000" b="1" dirty="0">
                <a:solidFill>
                  <a:srgbClr val="7030A0"/>
                </a:solidFill>
              </a:rPr>
              <a:t>Worship </a:t>
            </a:r>
            <a:r>
              <a:rPr lang="en-ZA" sz="4000" b="1" dirty="0" smtClean="0">
                <a:solidFill>
                  <a:srgbClr val="7030A0"/>
                </a:solidFill>
              </a:rPr>
              <a:t>leaders </a:t>
            </a:r>
            <a:br>
              <a:rPr lang="en-ZA" sz="4000" b="1" dirty="0" smtClean="0">
                <a:solidFill>
                  <a:srgbClr val="7030A0"/>
                </a:solidFill>
              </a:rPr>
            </a:br>
            <a:r>
              <a:rPr lang="en-ZA" sz="4000" b="1" dirty="0">
                <a:solidFill>
                  <a:srgbClr val="7030A0"/>
                </a:solidFill>
              </a:rPr>
              <a:t> </a:t>
            </a:r>
            <a:r>
              <a:rPr lang="en-ZA" sz="4000" b="1" dirty="0" smtClean="0">
                <a:solidFill>
                  <a:srgbClr val="7030A0"/>
                </a:solidFill>
              </a:rPr>
              <a:t>          have </a:t>
            </a:r>
            <a:r>
              <a:rPr lang="en-ZA" sz="4000" b="1" dirty="0">
                <a:solidFill>
                  <a:srgbClr val="7030A0"/>
                </a:solidFill>
              </a:rPr>
              <a:t>only </a:t>
            </a:r>
            <a:r>
              <a:rPr lang="en-ZA" sz="4000" b="1" dirty="0" smtClean="0">
                <a:solidFill>
                  <a:srgbClr val="7030A0"/>
                </a:solidFill>
              </a:rPr>
              <a:t>begun </a:t>
            </a:r>
            <a:r>
              <a:rPr lang="en-ZA" b="1" dirty="0">
                <a:solidFill>
                  <a:srgbClr val="FF0000"/>
                </a:solidFill>
              </a:rPr>
              <a:t>to walk </a:t>
            </a:r>
            <a:r>
              <a:rPr lang="en-ZA" b="1" dirty="0" smtClean="0">
                <a:solidFill>
                  <a:srgbClr val="FF0000"/>
                </a:solidFill>
              </a:rPr>
              <a:t>around</a:t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> </a:t>
            </a:r>
            <a:endParaRPr lang="en-Z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170" y="230606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200" b="1" dirty="0" smtClean="0">
                <a:solidFill>
                  <a:srgbClr val="7030A0"/>
                </a:solidFill>
              </a:rPr>
              <a:t>the </a:t>
            </a:r>
            <a:r>
              <a:rPr lang="en-ZA" sz="3200" b="1" dirty="0">
                <a:solidFill>
                  <a:srgbClr val="7030A0"/>
                </a:solidFill>
              </a:rPr>
              <a:t>edges </a:t>
            </a:r>
            <a:r>
              <a:rPr lang="en-ZA" sz="3200" b="1" dirty="0">
                <a:solidFill>
                  <a:srgbClr val="FF0000"/>
                </a:solidFill>
              </a:rPr>
              <a:t>of the pastoral significance </a:t>
            </a:r>
            <a:endParaRPr lang="en-ZA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b="1" dirty="0" smtClean="0">
                <a:solidFill>
                  <a:srgbClr val="FF0000"/>
                </a:solidFill>
              </a:rPr>
              <a:t>of </a:t>
            </a:r>
            <a:r>
              <a:rPr lang="en-ZA" sz="3200" b="1" dirty="0">
                <a:solidFill>
                  <a:srgbClr val="FF0000"/>
                </a:solidFill>
              </a:rPr>
              <a:t>the lament song.” </a:t>
            </a:r>
            <a:r>
              <a:rPr lang="en-ZA" sz="3200" dirty="0" smtClean="0">
                <a:solidFill>
                  <a:schemeClr val="tx1"/>
                </a:solidFill>
              </a:rPr>
              <a:t>(Lynch)</a:t>
            </a:r>
          </a:p>
          <a:p>
            <a:pPr marL="0" indent="0">
              <a:buNone/>
            </a:pPr>
            <a:endParaRPr lang="en-ZA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ZA" sz="3200" dirty="0" smtClean="0"/>
              <a:t>e.g. </a:t>
            </a:r>
            <a:r>
              <a:rPr lang="en-ZA" sz="3200" dirty="0"/>
              <a:t>“Blessed be your name” (Matt Redman) </a:t>
            </a:r>
            <a:r>
              <a:rPr lang="en-ZA" sz="3200" dirty="0" smtClean="0"/>
              <a:t>includes only </a:t>
            </a:r>
            <a:r>
              <a:rPr lang="en-ZA" sz="3200" dirty="0"/>
              <a:t>“pious lament” from </a:t>
            </a:r>
            <a:r>
              <a:rPr lang="en-ZA" sz="3200" dirty="0" smtClean="0"/>
              <a:t>Job 1-2.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What about Job </a:t>
            </a:r>
            <a:r>
              <a:rPr lang="en-ZA" sz="3200" dirty="0"/>
              <a:t>3-31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where </a:t>
            </a:r>
            <a:r>
              <a:rPr lang="en-ZA" sz="3200" dirty="0"/>
              <a:t>Job </a:t>
            </a:r>
            <a:r>
              <a:rPr lang="en-ZA" sz="3200" dirty="0" smtClean="0"/>
              <a:t>rages </a:t>
            </a:r>
            <a:r>
              <a:rPr lang="en-ZA" sz="3200" dirty="0"/>
              <a:t>and disputes with </a:t>
            </a:r>
            <a:r>
              <a:rPr lang="en-ZA" sz="3200" dirty="0" smtClean="0"/>
              <a:t>God?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8824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b="1" dirty="0" smtClean="0">
                <a:solidFill>
                  <a:srgbClr val="7030A0"/>
                </a:solidFill>
              </a:rPr>
              <a:t>                  Consequences </a:t>
            </a:r>
            <a:r>
              <a:rPr lang="en-ZA" b="1" dirty="0">
                <a:solidFill>
                  <a:srgbClr val="7030A0"/>
                </a:solidFill>
              </a:rPr>
              <a:t>of </a:t>
            </a:r>
            <a:r>
              <a:rPr lang="en-ZA" b="1" dirty="0" smtClean="0">
                <a:solidFill>
                  <a:srgbClr val="7030A0"/>
                </a:solidFill>
              </a:rPr>
              <a:t/>
            </a:r>
            <a:br>
              <a:rPr lang="en-ZA" b="1" dirty="0" smtClean="0">
                <a:solidFill>
                  <a:srgbClr val="7030A0"/>
                </a:solidFill>
              </a:rPr>
            </a:br>
            <a:r>
              <a:rPr lang="en-ZA" b="1" dirty="0">
                <a:solidFill>
                  <a:srgbClr val="7030A0"/>
                </a:solidFill>
              </a:rPr>
              <a:t> </a:t>
            </a:r>
            <a:r>
              <a:rPr lang="en-ZA" b="1" dirty="0" smtClean="0">
                <a:solidFill>
                  <a:srgbClr val="7030A0"/>
                </a:solidFill>
              </a:rPr>
              <a:t>                          the </a:t>
            </a:r>
            <a:r>
              <a:rPr lang="en-ZA" b="1" dirty="0">
                <a:solidFill>
                  <a:srgbClr val="7030A0"/>
                </a:solidFill>
              </a:rPr>
              <a:t>lack of lament</a:t>
            </a:r>
            <a:r>
              <a:rPr lang="en-ZA" dirty="0">
                <a:solidFill>
                  <a:srgbClr val="7030A0"/>
                </a:solidFill>
              </a:rPr>
              <a:t/>
            </a:r>
            <a:br>
              <a:rPr lang="en-ZA" dirty="0">
                <a:solidFill>
                  <a:srgbClr val="7030A0"/>
                </a:solidFill>
              </a:rPr>
            </a:br>
            <a:endParaRPr lang="en-ZA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7080" y="2139807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200" dirty="0" smtClean="0"/>
              <a:t>1) hurting people are </a:t>
            </a:r>
            <a:r>
              <a:rPr lang="en-US" sz="3200" b="1" dirty="0" smtClean="0">
                <a:solidFill>
                  <a:srgbClr val="FF0000"/>
                </a:solidFill>
              </a:rPr>
              <a:t>not helped</a:t>
            </a:r>
          </a:p>
          <a:p>
            <a:pPr marL="0" indent="0">
              <a:buNone/>
            </a:pPr>
            <a:r>
              <a:rPr lang="en-US" sz="3200" dirty="0" smtClean="0"/>
              <a:t>	2) God is not recognized for all that God is,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and so worship is </a:t>
            </a:r>
            <a:r>
              <a:rPr lang="en-US" sz="3200" b="1" dirty="0" smtClean="0">
                <a:solidFill>
                  <a:srgbClr val="FF0000"/>
                </a:solidFill>
              </a:rPr>
              <a:t>shallow</a:t>
            </a:r>
          </a:p>
          <a:p>
            <a:pPr marL="457200" lvl="1" indent="0">
              <a:buNone/>
            </a:pPr>
            <a:r>
              <a:rPr lang="en-ZA" sz="3200" b="1" dirty="0" smtClean="0">
                <a:solidFill>
                  <a:srgbClr val="FF0000"/>
                </a:solidFill>
              </a:rPr>
              <a:t>		</a:t>
            </a:r>
            <a:r>
              <a:rPr lang="en-ZA" sz="3200" b="1" dirty="0" smtClean="0">
                <a:solidFill>
                  <a:srgbClr val="7030A0"/>
                </a:solidFill>
              </a:rPr>
              <a:t>There </a:t>
            </a:r>
            <a:r>
              <a:rPr lang="en-ZA" sz="3200" b="1" dirty="0">
                <a:solidFill>
                  <a:srgbClr val="7030A0"/>
                </a:solidFill>
              </a:rPr>
              <a:t>are things which can be seen </a:t>
            </a:r>
            <a:endParaRPr lang="en-ZA" sz="3200" b="1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ZA" sz="3200" b="1" dirty="0" smtClean="0">
                <a:solidFill>
                  <a:srgbClr val="7030A0"/>
                </a:solidFill>
              </a:rPr>
              <a:t>		only </a:t>
            </a:r>
            <a:r>
              <a:rPr lang="en-ZA" sz="3200" b="1" dirty="0">
                <a:solidFill>
                  <a:srgbClr val="7030A0"/>
                </a:solidFill>
              </a:rPr>
              <a:t>by eyes that have </a:t>
            </a:r>
            <a:r>
              <a:rPr lang="en-ZA" sz="3200" b="1" dirty="0" smtClean="0">
                <a:solidFill>
                  <a:srgbClr val="7030A0"/>
                </a:solidFill>
              </a:rPr>
              <a:t>cried </a:t>
            </a:r>
          </a:p>
          <a:p>
            <a:pPr marL="457200" lvl="1" indent="0">
              <a:buNone/>
            </a:pPr>
            <a:r>
              <a:rPr lang="en-ZA" sz="3200" b="1" dirty="0">
                <a:solidFill>
                  <a:srgbClr val="7030A0"/>
                </a:solidFill>
              </a:rPr>
              <a:t>	</a:t>
            </a:r>
            <a:r>
              <a:rPr lang="en-ZA" sz="3200" b="1" dirty="0" smtClean="0">
                <a:solidFill>
                  <a:srgbClr val="7030A0"/>
                </a:solidFill>
              </a:rPr>
              <a:t>		        </a:t>
            </a:r>
            <a:r>
              <a:rPr lang="en-ZA" sz="2600" dirty="0" smtClean="0">
                <a:solidFill>
                  <a:schemeClr val="tx1"/>
                </a:solidFill>
              </a:rPr>
              <a:t>(Archbishop Christopher </a:t>
            </a:r>
            <a:r>
              <a:rPr lang="en-ZA" sz="2600" dirty="0" err="1" smtClean="0">
                <a:solidFill>
                  <a:schemeClr val="tx1"/>
                </a:solidFill>
              </a:rPr>
              <a:t>Munzihirwa</a:t>
            </a:r>
            <a:r>
              <a:rPr lang="en-ZA" sz="2600" dirty="0" smtClean="0">
                <a:solidFill>
                  <a:schemeClr val="tx1"/>
                </a:solidFill>
              </a:rPr>
              <a:t>).</a:t>
            </a:r>
          </a:p>
          <a:p>
            <a:pPr marL="457200" lvl="1" indent="0">
              <a:buNone/>
            </a:pPr>
            <a:r>
              <a:rPr lang="en-ZA" sz="3200" dirty="0" smtClean="0"/>
              <a:t>3) Issues </a:t>
            </a:r>
            <a:r>
              <a:rPr lang="en-ZA" sz="3200" dirty="0"/>
              <a:t>of social justice are </a:t>
            </a:r>
            <a:r>
              <a:rPr lang="en-ZA" sz="3200" b="1" dirty="0">
                <a:solidFill>
                  <a:srgbClr val="FF0000"/>
                </a:solidFill>
              </a:rPr>
              <a:t>ignored</a:t>
            </a:r>
            <a:r>
              <a:rPr lang="en-ZA" sz="3200" dirty="0"/>
              <a:t> or not </a:t>
            </a:r>
            <a:endParaRPr lang="en-ZA" sz="3200" dirty="0" smtClean="0"/>
          </a:p>
          <a:p>
            <a:pPr marL="457200" lvl="1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dealt </a:t>
            </a:r>
            <a:r>
              <a:rPr lang="en-ZA" sz="3200" dirty="0"/>
              <a:t>with effectively</a:t>
            </a:r>
          </a:p>
        </p:txBody>
      </p:sp>
    </p:spTree>
    <p:extLst>
      <p:ext uri="{BB962C8B-B14F-4D97-AF65-F5344CB8AC3E}">
        <p14:creationId xmlns:p14="http://schemas.microsoft.com/office/powerpoint/2010/main" val="29935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            BUT lament facilitates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   1) </a:t>
            </a:r>
            <a:r>
              <a:rPr lang="en-US" b="1" dirty="0" smtClean="0">
                <a:solidFill>
                  <a:srgbClr val="FF0000"/>
                </a:solidFill>
              </a:rPr>
              <a:t>spiritual </a:t>
            </a:r>
            <a:r>
              <a:rPr lang="en-US" b="1" dirty="0">
                <a:solidFill>
                  <a:srgbClr val="FF0000"/>
                </a:solidFill>
              </a:rPr>
              <a:t>authenticity</a:t>
            </a:r>
            <a:br>
              <a:rPr lang="en-US" b="1" dirty="0">
                <a:solidFill>
                  <a:srgbClr val="FF0000"/>
                </a:solidFill>
              </a:rPr>
            </a:b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843" y="215447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 err="1" smtClean="0">
                <a:solidFill>
                  <a:srgbClr val="7030A0"/>
                </a:solidFill>
              </a:rPr>
              <a:t>Wolterstorff</a:t>
            </a:r>
            <a:r>
              <a:rPr lang="en-ZA" sz="2800" dirty="0" smtClean="0">
                <a:solidFill>
                  <a:srgbClr val="7030A0"/>
                </a:solidFill>
              </a:rPr>
              <a:t> (</a:t>
            </a:r>
            <a:r>
              <a:rPr lang="en-ZA" sz="2800" dirty="0" smtClean="0"/>
              <a:t>in </a:t>
            </a:r>
            <a:r>
              <a:rPr lang="en-ZA" sz="2800" dirty="0"/>
              <a:t>response to the death of his </a:t>
            </a:r>
            <a:r>
              <a:rPr lang="en-ZA" sz="2800" dirty="0" smtClean="0"/>
              <a:t>son): </a:t>
            </a:r>
            <a:endParaRPr lang="en-ZA" sz="2800" dirty="0"/>
          </a:p>
          <a:p>
            <a:pPr marL="0" indent="0">
              <a:buNone/>
            </a:pPr>
            <a:r>
              <a:rPr lang="en-ZA" sz="2800" dirty="0"/>
              <a:t>	</a:t>
            </a:r>
            <a:r>
              <a:rPr lang="en-ZA" sz="2800" dirty="0" smtClean="0"/>
              <a:t>“It was </a:t>
            </a:r>
            <a:r>
              <a:rPr lang="en-ZA" sz="2800" dirty="0"/>
              <a:t>not anger I felt but hurt </a:t>
            </a:r>
            <a:r>
              <a:rPr lang="en-ZA" sz="2800" dirty="0" smtClean="0"/>
              <a:t>- </a:t>
            </a:r>
            <a:r>
              <a:rPr lang="en-ZA" sz="2800" b="1" dirty="0" smtClean="0">
                <a:solidFill>
                  <a:srgbClr val="7030A0"/>
                </a:solidFill>
              </a:rPr>
              <a:t>hurt </a:t>
            </a:r>
            <a:r>
              <a:rPr lang="en-ZA" sz="2800" b="1" dirty="0">
                <a:solidFill>
                  <a:srgbClr val="7030A0"/>
                </a:solidFill>
              </a:rPr>
              <a:t>and </a:t>
            </a:r>
            <a:endParaRPr lang="en-ZA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ZA" sz="2800" b="1" dirty="0">
                <a:solidFill>
                  <a:srgbClr val="7030A0"/>
                </a:solidFill>
              </a:rPr>
              <a:t> </a:t>
            </a:r>
            <a:r>
              <a:rPr lang="en-ZA" sz="2800" b="1" dirty="0" smtClean="0">
                <a:solidFill>
                  <a:srgbClr val="7030A0"/>
                </a:solidFill>
              </a:rPr>
              <a:t>   bafflement</a:t>
            </a:r>
            <a:r>
              <a:rPr lang="en-ZA" sz="2800" dirty="0"/>
              <a:t>. </a:t>
            </a:r>
            <a:r>
              <a:rPr lang="en-ZA" sz="2800" dirty="0" smtClean="0"/>
              <a:t>How </a:t>
            </a:r>
            <a:r>
              <a:rPr lang="en-ZA" sz="2800" dirty="0"/>
              <a:t>could I fit together my </a:t>
            </a:r>
            <a:r>
              <a:rPr lang="en-ZA" sz="2800" dirty="0" smtClean="0"/>
              <a:t>son’s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</a:t>
            </a:r>
            <a:r>
              <a:rPr lang="en-ZA" sz="2800" dirty="0"/>
              <a:t>untimely death </a:t>
            </a:r>
            <a:r>
              <a:rPr lang="en-ZA" sz="2800" dirty="0" smtClean="0"/>
              <a:t>with </a:t>
            </a:r>
            <a:r>
              <a:rPr lang="en-ZA" sz="2800" dirty="0"/>
              <a:t>the </a:t>
            </a:r>
            <a:r>
              <a:rPr lang="en-ZA" sz="2800" dirty="0" smtClean="0"/>
              <a:t>God </a:t>
            </a:r>
            <a:r>
              <a:rPr lang="en-ZA" sz="2800" dirty="0"/>
              <a:t>I worshiped? I </a:t>
            </a:r>
            <a:r>
              <a:rPr lang="en-ZA" sz="2800" dirty="0" smtClean="0"/>
              <a:t>knew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</a:t>
            </a:r>
            <a:r>
              <a:rPr lang="en-ZA" sz="2800" dirty="0"/>
              <a:t>the traditional </a:t>
            </a:r>
            <a:r>
              <a:rPr lang="en-ZA" sz="2800" dirty="0" smtClean="0"/>
              <a:t>strategies </a:t>
            </a:r>
            <a:r>
              <a:rPr lang="en-ZA" sz="2800" dirty="0"/>
              <a:t>for doing so, but I </a:t>
            </a:r>
            <a:r>
              <a:rPr lang="en-ZA" sz="2800" dirty="0" smtClean="0"/>
              <a:t>found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</a:t>
            </a:r>
            <a:r>
              <a:rPr lang="en-ZA" sz="2800" dirty="0"/>
              <a:t>I </a:t>
            </a:r>
            <a:r>
              <a:rPr lang="en-ZA" sz="2800" dirty="0" smtClean="0"/>
              <a:t>could </a:t>
            </a:r>
            <a:r>
              <a:rPr lang="en-ZA" sz="2800" dirty="0"/>
              <a:t>not </a:t>
            </a:r>
            <a:r>
              <a:rPr lang="en-ZA" sz="2800" dirty="0" smtClean="0"/>
              <a:t>accept them</a:t>
            </a:r>
            <a:r>
              <a:rPr lang="en-ZA" sz="2800" dirty="0"/>
              <a:t>. . 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95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7030A0"/>
                </a:solidFill>
              </a:rPr>
              <a:t>                 </a:t>
            </a:r>
            <a:r>
              <a:rPr lang="en-ZA" dirty="0" err="1" smtClean="0">
                <a:solidFill>
                  <a:srgbClr val="7030A0"/>
                </a:solidFill>
              </a:rPr>
              <a:t>Wolterstorff</a:t>
            </a:r>
            <a:r>
              <a:rPr lang="en-ZA" dirty="0" smtClean="0">
                <a:solidFill>
                  <a:srgbClr val="7030A0"/>
                </a:solidFill>
              </a:rPr>
              <a:t> (</a:t>
            </a:r>
            <a:r>
              <a:rPr lang="en-ZA" dirty="0" err="1" smtClean="0">
                <a:solidFill>
                  <a:srgbClr val="7030A0"/>
                </a:solidFill>
              </a:rPr>
              <a:t>ctd</a:t>
            </a:r>
            <a:r>
              <a:rPr lang="en-ZA" dirty="0" smtClean="0">
                <a:solidFill>
                  <a:srgbClr val="7030A0"/>
                </a:solidFill>
              </a:rPr>
              <a:t>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843" y="209824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200" dirty="0" smtClean="0"/>
              <a:t>I </a:t>
            </a:r>
            <a:r>
              <a:rPr lang="en-ZA" sz="3200" dirty="0"/>
              <a:t>shall </a:t>
            </a:r>
            <a:r>
              <a:rPr lang="en-ZA" sz="3200" b="1" dirty="0">
                <a:solidFill>
                  <a:srgbClr val="FF0000"/>
                </a:solidFill>
              </a:rPr>
              <a:t>continue to rail </a:t>
            </a:r>
            <a:r>
              <a:rPr lang="en-ZA" sz="3200" dirty="0"/>
              <a:t>against Eric’s untimely death. </a:t>
            </a:r>
            <a:r>
              <a:rPr lang="en-ZA" sz="3200" b="1" dirty="0" smtClean="0">
                <a:solidFill>
                  <a:srgbClr val="7030A0"/>
                </a:solidFill>
              </a:rPr>
              <a:t>This </a:t>
            </a:r>
            <a:r>
              <a:rPr lang="en-ZA" sz="3200" b="1" dirty="0">
                <a:solidFill>
                  <a:srgbClr val="7030A0"/>
                </a:solidFill>
              </a:rPr>
              <a:t>should </a:t>
            </a:r>
            <a:r>
              <a:rPr lang="en-ZA" sz="3200" b="1" dirty="0" smtClean="0">
                <a:solidFill>
                  <a:srgbClr val="7030A0"/>
                </a:solidFill>
              </a:rPr>
              <a:t>not </a:t>
            </a:r>
            <a:r>
              <a:rPr lang="en-ZA" sz="3200" b="1" dirty="0">
                <a:solidFill>
                  <a:srgbClr val="7030A0"/>
                </a:solidFill>
              </a:rPr>
              <a:t>be</a:t>
            </a:r>
            <a:r>
              <a:rPr lang="en-ZA" sz="3200" dirty="0"/>
              <a:t>. . </a:t>
            </a:r>
            <a:r>
              <a:rPr lang="en-ZA" sz="3200" dirty="0" smtClean="0"/>
              <a:t>. </a:t>
            </a:r>
            <a:r>
              <a:rPr lang="en-ZA" sz="3200" dirty="0"/>
              <a:t>I joined the </a:t>
            </a:r>
            <a:r>
              <a:rPr lang="en-ZA" sz="3200" dirty="0" smtClean="0"/>
              <a:t>psalmist </a:t>
            </a:r>
            <a:r>
              <a:rPr lang="en-ZA" sz="3200" dirty="0"/>
              <a:t>in lamenting without explaining</a:t>
            </a:r>
            <a:r>
              <a:rPr lang="en-ZA" sz="3200" dirty="0" smtClean="0"/>
              <a:t>. It </a:t>
            </a:r>
            <a:r>
              <a:rPr lang="en-ZA" sz="3200" dirty="0"/>
              <a:t>had the effect of making God more </a:t>
            </a:r>
            <a:r>
              <a:rPr lang="en-ZA" sz="3200" dirty="0" smtClean="0"/>
              <a:t>mysterious</a:t>
            </a:r>
            <a:r>
              <a:rPr lang="en-ZA" sz="3200" dirty="0"/>
              <a:t>. </a:t>
            </a:r>
            <a:r>
              <a:rPr lang="en-ZA" sz="3200" dirty="0" smtClean="0"/>
              <a:t>. . . I </a:t>
            </a:r>
            <a:r>
              <a:rPr lang="en-ZA" sz="3200" b="1" dirty="0">
                <a:solidFill>
                  <a:srgbClr val="7030A0"/>
                </a:solidFill>
              </a:rPr>
              <a:t>cannot make sense of </a:t>
            </a:r>
            <a:r>
              <a:rPr lang="en-ZA" sz="3200" b="1" dirty="0" smtClean="0">
                <a:solidFill>
                  <a:srgbClr val="7030A0"/>
                </a:solidFill>
              </a:rPr>
              <a:t>it . . </a:t>
            </a:r>
            <a:r>
              <a:rPr lang="en-ZA" sz="3200" dirty="0" smtClean="0"/>
              <a:t> </a:t>
            </a:r>
            <a:r>
              <a:rPr lang="en-ZA" sz="3200" dirty="0"/>
              <a:t>The God who </a:t>
            </a:r>
            <a:r>
              <a:rPr lang="en-ZA" sz="3200" dirty="0" smtClean="0"/>
              <a:t>became </a:t>
            </a:r>
            <a:r>
              <a:rPr lang="en-ZA" sz="3200" dirty="0"/>
              <a:t>more mysterious to me has also become </a:t>
            </a:r>
            <a:r>
              <a:rPr lang="en-ZA" sz="3200" b="1" dirty="0">
                <a:solidFill>
                  <a:srgbClr val="00B050"/>
                </a:solidFill>
              </a:rPr>
              <a:t>more </a:t>
            </a:r>
            <a:r>
              <a:rPr lang="en-ZA" sz="3200" b="1" dirty="0" smtClean="0">
                <a:solidFill>
                  <a:srgbClr val="00B050"/>
                </a:solidFill>
              </a:rPr>
              <a:t>awesome</a:t>
            </a:r>
            <a:r>
              <a:rPr lang="en-ZA" sz="3200" dirty="0"/>
              <a:t>, awesome </a:t>
            </a:r>
            <a:r>
              <a:rPr lang="en-ZA" sz="3200" dirty="0" smtClean="0"/>
              <a:t>beyond </a:t>
            </a:r>
            <a:r>
              <a:rPr lang="en-ZA" sz="3200" dirty="0"/>
              <a:t>comprehension.” 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1749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sz="4800" dirty="0" smtClean="0">
                <a:solidFill>
                  <a:srgbClr val="00B050"/>
                </a:solidFill>
              </a:rPr>
              <a:t>Lament is </a:t>
            </a:r>
            <a:r>
              <a:rPr lang="en-US" sz="4800" dirty="0" smtClean="0"/>
              <a:t>. . .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771" y="1701800"/>
            <a:ext cx="7635393" cy="4110962"/>
          </a:xfrm>
        </p:spPr>
        <p:txBody>
          <a:bodyPr>
            <a:normAutofit/>
          </a:bodyPr>
          <a:lstStyle/>
          <a:p>
            <a:r>
              <a:rPr lang="en-ZA" sz="3600" dirty="0" smtClean="0"/>
              <a:t>“. . . the </a:t>
            </a:r>
            <a:r>
              <a:rPr lang="en-ZA" sz="3600" dirty="0"/>
              <a:t>brutally </a:t>
            </a:r>
            <a:r>
              <a:rPr lang="en-ZA" sz="3600" b="1" dirty="0">
                <a:solidFill>
                  <a:srgbClr val="FF0000"/>
                </a:solidFill>
              </a:rPr>
              <a:t>honest</a:t>
            </a:r>
            <a:r>
              <a:rPr lang="en-ZA" sz="3600" dirty="0"/>
              <a:t> and </a:t>
            </a:r>
            <a:r>
              <a:rPr lang="en-ZA" sz="3600" b="1" dirty="0">
                <a:solidFill>
                  <a:srgbClr val="FF0000"/>
                </a:solidFill>
              </a:rPr>
              <a:t>confrontational</a:t>
            </a:r>
            <a:r>
              <a:rPr lang="en-ZA" sz="3600" dirty="0"/>
              <a:t> expression of </a:t>
            </a:r>
            <a:r>
              <a:rPr lang="en-ZA" sz="3600" b="1" dirty="0">
                <a:solidFill>
                  <a:srgbClr val="FF0000"/>
                </a:solidFill>
              </a:rPr>
              <a:t>distress</a:t>
            </a:r>
            <a:r>
              <a:rPr lang="en-ZA" sz="3600" dirty="0"/>
              <a:t> </a:t>
            </a:r>
            <a:r>
              <a:rPr lang="en-ZA" sz="3600" b="1" i="1" dirty="0">
                <a:solidFill>
                  <a:srgbClr val="7030A0"/>
                </a:solidFill>
              </a:rPr>
              <a:t>before </a:t>
            </a:r>
            <a:r>
              <a:rPr lang="en-ZA" sz="3600" b="1" i="1" dirty="0" smtClean="0">
                <a:solidFill>
                  <a:srgbClr val="7030A0"/>
                </a:solidFill>
              </a:rPr>
              <a:t>God</a:t>
            </a:r>
            <a:r>
              <a:rPr lang="en-ZA" sz="3600" dirty="0" smtClean="0"/>
              <a:t>” (Lynch)</a:t>
            </a:r>
          </a:p>
          <a:p>
            <a:endParaRPr lang="en-US" sz="3600" dirty="0"/>
          </a:p>
          <a:p>
            <a:r>
              <a:rPr lang="en-ZA" sz="3600" dirty="0"/>
              <a:t>uncensored communion with God - </a:t>
            </a:r>
            <a:r>
              <a:rPr lang="en-ZA" sz="3600" b="1" dirty="0">
                <a:solidFill>
                  <a:srgbClr val="7030A0"/>
                </a:solidFill>
              </a:rPr>
              <a:t>visceral </a:t>
            </a:r>
            <a:r>
              <a:rPr lang="en-ZA" sz="3600" b="1" i="1" dirty="0">
                <a:solidFill>
                  <a:srgbClr val="7030A0"/>
                </a:solidFill>
              </a:rPr>
              <a:t>worship</a:t>
            </a:r>
            <a:r>
              <a:rPr lang="en-ZA" sz="3600" b="1" dirty="0">
                <a:solidFill>
                  <a:srgbClr val="7030A0"/>
                </a:solidFill>
              </a:rPr>
              <a:t> </a:t>
            </a:r>
            <a:r>
              <a:rPr lang="en-ZA" sz="3600" dirty="0" smtClean="0"/>
              <a:t>(Gilliard)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5472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2) </a:t>
            </a:r>
            <a:r>
              <a:rPr lang="en-US" sz="4400" b="1" dirty="0" smtClean="0"/>
              <a:t>Lament facilitates </a:t>
            </a:r>
            <a:r>
              <a:rPr lang="en-US" sz="4400" b="1" dirty="0" smtClean="0">
                <a:solidFill>
                  <a:srgbClr val="FF0000"/>
                </a:solidFill>
              </a:rPr>
              <a:t>compassion</a:t>
            </a:r>
            <a:endParaRPr lang="en-ZA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333" y="1930400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E.g.) </a:t>
            </a:r>
            <a:r>
              <a:rPr lang="en-US" sz="4500" dirty="0" smtClean="0"/>
              <a:t>Pope Francis </a:t>
            </a:r>
            <a:r>
              <a:rPr lang="en-ZA" sz="4500" dirty="0"/>
              <a:t>visiting </a:t>
            </a:r>
            <a:r>
              <a:rPr lang="en-ZA" sz="4500" dirty="0" smtClean="0"/>
              <a:t>Lampedusa </a:t>
            </a:r>
          </a:p>
          <a:p>
            <a:pPr marL="0" indent="0">
              <a:buNone/>
            </a:pPr>
            <a:r>
              <a:rPr lang="en-ZA" sz="3600" dirty="0" smtClean="0"/>
              <a:t> </a:t>
            </a:r>
          </a:p>
          <a:p>
            <a:pPr marL="0" indent="0">
              <a:buNone/>
            </a:pPr>
            <a:r>
              <a:rPr lang="en-ZA" sz="4500" dirty="0" smtClean="0"/>
              <a:t>Compassion </a:t>
            </a:r>
            <a:r>
              <a:rPr lang="en-ZA" sz="4500" b="1" dirty="0" smtClean="0">
                <a:solidFill>
                  <a:srgbClr val="FF0000"/>
                </a:solidFill>
              </a:rPr>
              <a:t>struggles </a:t>
            </a:r>
            <a:r>
              <a:rPr lang="en-ZA" sz="4500" b="1" dirty="0">
                <a:solidFill>
                  <a:srgbClr val="FF0000"/>
                </a:solidFill>
              </a:rPr>
              <a:t>with and against</a:t>
            </a:r>
            <a:r>
              <a:rPr lang="en-ZA" sz="4500" dirty="0"/>
              <a:t>, </a:t>
            </a:r>
            <a:endParaRPr lang="en-ZA" sz="4500" dirty="0" smtClean="0"/>
          </a:p>
          <a:p>
            <a:pPr marL="0" indent="0">
              <a:buNone/>
            </a:pPr>
            <a:r>
              <a:rPr lang="en-ZA" sz="4500" dirty="0"/>
              <a:t> </a:t>
            </a:r>
            <a:r>
              <a:rPr lang="en-ZA" sz="4500" dirty="0" smtClean="0"/>
              <a:t>                                  celebrates </a:t>
            </a:r>
            <a:r>
              <a:rPr lang="en-ZA" sz="4500" dirty="0"/>
              <a:t>and </a:t>
            </a:r>
            <a:r>
              <a:rPr lang="en-ZA" sz="4500" dirty="0" smtClean="0"/>
              <a:t>laments”.</a:t>
            </a:r>
          </a:p>
          <a:p>
            <a:endParaRPr lang="en-US" sz="4500" dirty="0"/>
          </a:p>
          <a:p>
            <a:pPr marL="0" indent="0">
              <a:buNone/>
            </a:pPr>
            <a:r>
              <a:rPr lang="en-ZA" sz="3600" dirty="0" smtClean="0"/>
              <a:t>	   </a:t>
            </a:r>
            <a:r>
              <a:rPr lang="en-ZA" sz="5100" dirty="0" smtClean="0"/>
              <a:t>Lack of lament (only praise) =&gt; </a:t>
            </a:r>
          </a:p>
          <a:p>
            <a:pPr marL="0" indent="0">
              <a:buNone/>
            </a:pPr>
            <a:r>
              <a:rPr lang="en-ZA" sz="4500" dirty="0"/>
              <a:t> </a:t>
            </a:r>
            <a:r>
              <a:rPr lang="en-ZA" sz="4500" dirty="0" smtClean="0"/>
              <a:t>  </a:t>
            </a:r>
            <a:r>
              <a:rPr lang="en-ZA" sz="4500" b="1" dirty="0" smtClean="0">
                <a:solidFill>
                  <a:srgbClr val="7030A0"/>
                </a:solidFill>
              </a:rPr>
              <a:t>justice issues considered improper before God</a:t>
            </a:r>
            <a:endParaRPr lang="en-ZA" sz="4500" dirty="0" smtClean="0"/>
          </a:p>
          <a:p>
            <a:pPr marL="0" indent="0">
              <a:buNone/>
            </a:pPr>
            <a:r>
              <a:rPr lang="en-ZA" sz="3600" dirty="0" smtClean="0"/>
              <a:t>                                               (</a:t>
            </a:r>
            <a:r>
              <a:rPr lang="en-US" sz="3600" dirty="0" err="1" smtClean="0"/>
              <a:t>Brueggemann</a:t>
            </a:r>
            <a:r>
              <a:rPr lang="en-US" sz="3600" dirty="0" smtClean="0"/>
              <a:t>)</a:t>
            </a:r>
            <a:endParaRPr lang="en-ZA" sz="36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55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            Restoring lament </a:t>
            </a:r>
            <a:br>
              <a:rPr lang="en-US" sz="4400" b="1" dirty="0" smtClean="0"/>
            </a:br>
            <a:r>
              <a:rPr lang="en-US" sz="4400" b="1" dirty="0"/>
              <a:t> </a:t>
            </a:r>
            <a:r>
              <a:rPr lang="en-US" sz="4400" b="1" dirty="0" smtClean="0"/>
              <a:t>                to the Church </a:t>
            </a:r>
            <a:endParaRPr lang="en-Z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007" y="1930400"/>
            <a:ext cx="919403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                </a:t>
            </a:r>
            <a:r>
              <a:rPr lang="en-ZA" sz="3200" dirty="0" smtClean="0"/>
              <a:t>Go beyond “</a:t>
            </a:r>
            <a:r>
              <a:rPr lang="en-ZA" sz="3200" dirty="0"/>
              <a:t>white noise”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                of sufferings: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1) remember omissions;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be </a:t>
            </a:r>
            <a:r>
              <a:rPr lang="en-US" sz="3200" b="1" dirty="0" smtClean="0">
                <a:solidFill>
                  <a:srgbClr val="FF0000"/>
                </a:solidFill>
              </a:rPr>
              <a:t>more attentive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2) establish </a:t>
            </a:r>
            <a:r>
              <a:rPr lang="en-US" sz="3200" b="1" dirty="0" smtClean="0">
                <a:solidFill>
                  <a:srgbClr val="7030A0"/>
                </a:solidFill>
              </a:rPr>
              <a:t>patterns in worship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- at least one element in a service</a:t>
            </a: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495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           5 practical steps:</a:t>
            </a:r>
            <a:endParaRPr lang="en-Z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043" y="213980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             1) </a:t>
            </a:r>
            <a:r>
              <a:rPr lang="en-US" sz="3600" b="1" dirty="0" smtClean="0">
                <a:solidFill>
                  <a:srgbClr val="FF0000"/>
                </a:solidFill>
              </a:rPr>
              <a:t>Teaching and preaching</a:t>
            </a:r>
            <a:endParaRPr lang="en-US" sz="36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800" dirty="0" smtClean="0"/>
              <a:t>         Include </a:t>
            </a:r>
            <a:r>
              <a:rPr lang="en-US" sz="2800" dirty="0"/>
              <a:t>hard passages (whole of Job, Eccl, 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Lam</a:t>
            </a:r>
            <a:r>
              <a:rPr lang="en-US" sz="2800" dirty="0"/>
              <a:t>, </a:t>
            </a:r>
            <a:r>
              <a:rPr lang="en-US" sz="2800" dirty="0" err="1" smtClean="0"/>
              <a:t>Pss</a:t>
            </a:r>
            <a:r>
              <a:rPr lang="en-US" sz="2800" dirty="0" smtClean="0"/>
              <a:t> </a:t>
            </a:r>
            <a:r>
              <a:rPr lang="en-US" sz="2800" dirty="0"/>
              <a:t>of lament)</a:t>
            </a:r>
          </a:p>
          <a:p>
            <a:pPr marL="0" indent="0">
              <a:buNone/>
            </a:pPr>
            <a:r>
              <a:rPr lang="en-US" sz="2800" dirty="0" smtClean="0"/>
              <a:t>             2) </a:t>
            </a:r>
            <a:r>
              <a:rPr lang="en-ZA" sz="3600" b="1" dirty="0">
                <a:solidFill>
                  <a:srgbClr val="FF0000"/>
                </a:solidFill>
              </a:rPr>
              <a:t>Practice of corporate lament </a:t>
            </a:r>
            <a:r>
              <a:rPr lang="en-ZA" sz="3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      </a:t>
            </a:r>
            <a:r>
              <a:rPr lang="en-ZA" sz="2800" dirty="0" smtClean="0"/>
              <a:t>(</a:t>
            </a:r>
            <a:r>
              <a:rPr lang="en-ZA" sz="2800" dirty="0"/>
              <a:t>standing </a:t>
            </a:r>
            <a:r>
              <a:rPr lang="en-ZA" sz="2800" dirty="0" smtClean="0"/>
              <a:t>with those </a:t>
            </a:r>
            <a:r>
              <a:rPr lang="en-ZA" sz="2800" dirty="0"/>
              <a:t>who suffer</a:t>
            </a:r>
            <a:r>
              <a:rPr lang="en-ZA" sz="2800" dirty="0" smtClean="0"/>
              <a:t>)</a:t>
            </a:r>
          </a:p>
          <a:p>
            <a:pPr marL="0" indent="0">
              <a:buNone/>
            </a:pPr>
            <a:r>
              <a:rPr lang="en-ZA" sz="2800" dirty="0" smtClean="0"/>
              <a:t>		    We </a:t>
            </a:r>
            <a:r>
              <a:rPr lang="en-ZA" sz="2800" dirty="0"/>
              <a:t>need to be able to enter into the </a:t>
            </a:r>
            <a:r>
              <a:rPr lang="en-ZA" sz="2800" dirty="0" smtClean="0"/>
              <a:t>pain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      of the other</a:t>
            </a:r>
            <a:r>
              <a:rPr lang="en-ZA" sz="2800" dirty="0"/>
              <a:t>, </a:t>
            </a:r>
            <a:r>
              <a:rPr lang="en-ZA" sz="2800" dirty="0" smtClean="0"/>
              <a:t>“</a:t>
            </a:r>
            <a:r>
              <a:rPr lang="en-ZA" sz="2800" b="1" dirty="0">
                <a:solidFill>
                  <a:srgbClr val="7030A0"/>
                </a:solidFill>
              </a:rPr>
              <a:t>weep with those who </a:t>
            </a:r>
            <a:r>
              <a:rPr lang="en-ZA" sz="2800" b="1" dirty="0" smtClean="0">
                <a:solidFill>
                  <a:srgbClr val="7030A0"/>
                </a:solidFill>
              </a:rPr>
              <a:t>weep</a:t>
            </a:r>
            <a:r>
              <a:rPr lang="en-ZA" sz="2800" dirty="0"/>
              <a:t>”.</a:t>
            </a:r>
            <a:endParaRPr lang="en-ZA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ZA" sz="2800" dirty="0"/>
          </a:p>
          <a:p>
            <a:pPr>
              <a:buAutoNum type="arabicParenR"/>
            </a:pPr>
            <a:endParaRPr lang="en-US" sz="2800" dirty="0" smtClean="0"/>
          </a:p>
          <a:p>
            <a:pPr marL="457200" lvl="1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8411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             5 </a:t>
            </a:r>
            <a:r>
              <a:rPr lang="en-US" sz="4400" b="1" dirty="0"/>
              <a:t>practical </a:t>
            </a:r>
            <a:r>
              <a:rPr lang="en-US" sz="4400" b="1" dirty="0" smtClean="0"/>
              <a:t>steps: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516" y="213980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	3) </a:t>
            </a:r>
            <a:r>
              <a:rPr lang="en-ZA" sz="2800" dirty="0"/>
              <a:t>Introduction of </a:t>
            </a:r>
            <a:r>
              <a:rPr lang="en-ZA" sz="3600" b="1" dirty="0">
                <a:solidFill>
                  <a:srgbClr val="FF0000"/>
                </a:solidFill>
              </a:rPr>
              <a:t>worship </a:t>
            </a:r>
            <a:r>
              <a:rPr lang="en-ZA" sz="3600" b="1" dirty="0" smtClean="0">
                <a:solidFill>
                  <a:srgbClr val="FF0000"/>
                </a:solidFill>
              </a:rPr>
              <a:t>songs </a:t>
            </a:r>
            <a:r>
              <a:rPr lang="en-ZA" sz="3600" b="1" dirty="0">
                <a:solidFill>
                  <a:srgbClr val="FF0000"/>
                </a:solidFill>
              </a:rPr>
              <a:t>which </a:t>
            </a:r>
            <a:endParaRPr lang="en-Z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   include sustained lament</a:t>
            </a:r>
          </a:p>
          <a:p>
            <a:pPr marL="0" indent="0">
              <a:buNone/>
            </a:pPr>
            <a:r>
              <a:rPr lang="en-US" sz="2800" dirty="0" smtClean="0"/>
              <a:t>     Sing </a:t>
            </a:r>
            <a:r>
              <a:rPr lang="en-US" sz="2800" b="1" dirty="0" smtClean="0">
                <a:solidFill>
                  <a:srgbClr val="7030A0"/>
                </a:solidFill>
              </a:rPr>
              <a:t>whole psalm</a:t>
            </a:r>
            <a:r>
              <a:rPr lang="en-US" sz="2800" dirty="0" smtClean="0"/>
              <a:t>, without additions or changes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4) </a:t>
            </a:r>
            <a:r>
              <a:rPr lang="en-ZA" sz="3600" b="1" dirty="0">
                <a:solidFill>
                  <a:srgbClr val="FF0000"/>
                </a:solidFill>
              </a:rPr>
              <a:t>Reading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of biblical </a:t>
            </a:r>
            <a:r>
              <a:rPr lang="en-US" sz="3600" b="1" dirty="0">
                <a:solidFill>
                  <a:srgbClr val="FF0000"/>
                </a:solidFill>
              </a:rPr>
              <a:t>laments</a:t>
            </a:r>
            <a:endParaRPr lang="en-ZA" sz="3600" b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800" dirty="0" smtClean="0"/>
              <a:t>- for individual to express him/herself</a:t>
            </a:r>
          </a:p>
          <a:p>
            <a:pPr marL="914400" lvl="2" indent="0">
              <a:buNone/>
            </a:pPr>
            <a:r>
              <a:rPr lang="en-US" sz="2800" dirty="0" smtClean="0"/>
              <a:t>- as prayer, part of corporate liturgy </a:t>
            </a:r>
          </a:p>
          <a:p>
            <a:pPr marL="914400" lvl="2" indent="0">
              <a:buNone/>
            </a:pPr>
            <a:r>
              <a:rPr lang="en-US" sz="2800" dirty="0" smtClean="0"/>
              <a:t>- sufferers use form to compose own laments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3068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              5 </a:t>
            </a:r>
            <a:r>
              <a:rPr lang="en-US" sz="4400" b="1" dirty="0"/>
              <a:t>practical </a:t>
            </a:r>
            <a:r>
              <a:rPr lang="en-US" sz="4400" b="1" dirty="0" smtClean="0"/>
              <a:t>steps: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2126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5) </a:t>
            </a:r>
            <a:r>
              <a:rPr lang="en-US" sz="3600" b="1" dirty="0">
                <a:solidFill>
                  <a:srgbClr val="FF0000"/>
                </a:solidFill>
              </a:rPr>
              <a:t>Establish </a:t>
            </a:r>
            <a:r>
              <a:rPr lang="en-US" sz="3600" b="1" dirty="0" smtClean="0">
                <a:solidFill>
                  <a:srgbClr val="FF0000"/>
                </a:solidFill>
              </a:rPr>
              <a:t>lament </a:t>
            </a:r>
            <a:r>
              <a:rPr lang="en-US" sz="3600" b="1" dirty="0">
                <a:solidFill>
                  <a:srgbClr val="FF0000"/>
                </a:solidFill>
              </a:rPr>
              <a:t>rituals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</a:rPr>
              <a:t>Special services </a:t>
            </a:r>
            <a:r>
              <a:rPr lang="en-US" sz="2800" dirty="0" smtClean="0"/>
              <a:t>for local / national tragedies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or for people to bring personal concerns.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Include music, symbolism, name concern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publicly. 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</a:rPr>
              <a:t>Responsive prayers </a:t>
            </a:r>
            <a:r>
              <a:rPr lang="en-US" sz="2800" dirty="0" smtClean="0"/>
              <a:t>or pastoral prayer with lament refrains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2401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Lament is costly, and crucial -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697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dirty="0" smtClean="0"/>
              <a:t>it </a:t>
            </a:r>
            <a:r>
              <a:rPr lang="en-ZA" sz="3600" dirty="0"/>
              <a:t>unleashes </a:t>
            </a:r>
            <a:r>
              <a:rPr lang="en-ZA" sz="3600" dirty="0" smtClean="0"/>
              <a:t>compassion, </a:t>
            </a:r>
          </a:p>
          <a:p>
            <a:pPr marL="0" indent="0">
              <a:buNone/>
            </a:pPr>
            <a:r>
              <a:rPr lang="en-ZA" sz="3600" dirty="0" smtClean="0"/>
              <a:t>      joins </a:t>
            </a:r>
            <a:r>
              <a:rPr lang="en-ZA" sz="3600" dirty="0"/>
              <a:t>us to God’s compassion,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thus </a:t>
            </a:r>
            <a:r>
              <a:rPr lang="en-ZA" sz="3600" dirty="0"/>
              <a:t>is </a:t>
            </a:r>
            <a:r>
              <a:rPr lang="en-ZA" sz="3600" dirty="0" smtClean="0"/>
              <a:t>a </a:t>
            </a:r>
            <a:r>
              <a:rPr lang="en-ZA" sz="3600" dirty="0"/>
              <a:t>pathway to </a:t>
            </a:r>
            <a:r>
              <a:rPr lang="en-ZA" sz="3600" b="1" dirty="0">
                <a:solidFill>
                  <a:srgbClr val="7030A0"/>
                </a:solidFill>
              </a:rPr>
              <a:t>hope</a:t>
            </a:r>
            <a:r>
              <a:rPr lang="en-ZA" sz="3600" dirty="0"/>
              <a:t> </a:t>
            </a:r>
            <a:r>
              <a:rPr lang="en-ZA" sz="3600" dirty="0" smtClean="0"/>
              <a:t> </a:t>
            </a:r>
            <a:r>
              <a:rPr lang="en-ZA" sz="2400" dirty="0" smtClean="0"/>
              <a:t>(</a:t>
            </a:r>
            <a:r>
              <a:rPr lang="en-ZA" sz="2400" dirty="0"/>
              <a:t>Hickey). </a:t>
            </a:r>
            <a:endParaRPr lang="en-ZA" sz="2400" dirty="0" smtClean="0"/>
          </a:p>
          <a:p>
            <a:pPr marL="0" indent="0">
              <a:buNone/>
            </a:pPr>
            <a:endParaRPr lang="en-ZA" sz="3600" dirty="0"/>
          </a:p>
          <a:p>
            <a:pPr marL="0" indent="0">
              <a:buNone/>
            </a:pPr>
            <a:r>
              <a:rPr lang="en-ZA" sz="3600" dirty="0" smtClean="0"/>
              <a:t>It enables suffering </a:t>
            </a:r>
            <a:r>
              <a:rPr lang="en-ZA" sz="3600" dirty="0"/>
              <a:t>people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             to </a:t>
            </a:r>
            <a:r>
              <a:rPr lang="en-ZA" sz="3600" b="1" dirty="0" err="1" smtClean="0">
                <a:solidFill>
                  <a:srgbClr val="FF0000"/>
                </a:solidFill>
              </a:rPr>
              <a:t>wor</a:t>
            </a:r>
            <a:r>
              <a:rPr lang="en-ZA" sz="3600" dirty="0" smtClean="0"/>
              <a:t>-</a:t>
            </a:r>
            <a:r>
              <a:rPr lang="en-ZA" sz="3600" dirty="0" err="1" smtClean="0"/>
              <a:t>th</a:t>
            </a:r>
            <a:r>
              <a:rPr lang="en-ZA" sz="3600" dirty="0" smtClean="0"/>
              <a:t>-</a:t>
            </a:r>
            <a:r>
              <a:rPr lang="en-ZA" sz="3600" b="1" dirty="0" smtClean="0">
                <a:solidFill>
                  <a:srgbClr val="FF0000"/>
                </a:solidFill>
              </a:rPr>
              <a:t>ship</a:t>
            </a:r>
            <a:r>
              <a:rPr lang="en-ZA" sz="3600" dirty="0" smtClean="0"/>
              <a:t> </a:t>
            </a:r>
            <a:r>
              <a:rPr lang="en-ZA" sz="36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2097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00B050"/>
                </a:solidFill>
              </a:rPr>
              <a:t>Are minor chords off-key?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752" y="209824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music, major and minor are part of scales.</a:t>
            </a:r>
          </a:p>
          <a:p>
            <a:pPr marL="0" indent="0">
              <a:buNone/>
            </a:pPr>
            <a:r>
              <a:rPr lang="en-US" sz="3200" dirty="0" smtClean="0"/>
              <a:t> 		      The composer uses both.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3200" dirty="0" smtClean="0"/>
              <a:t>In life, praise and lament are part of seasons.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The Creator provides both.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We need lament! </a:t>
            </a:r>
            <a:endParaRPr lang="en-Z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4000" b="1" dirty="0" smtClean="0">
                <a:solidFill>
                  <a:srgbClr val="00B050"/>
                </a:solidFill>
              </a:rPr>
              <a:t>Essence of lament: </a:t>
            </a:r>
            <a:br>
              <a:rPr lang="en-US" sz="4000" b="1" dirty="0" smtClean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    </a:t>
            </a:r>
            <a:r>
              <a:rPr lang="en-US" sz="4000" b="1" dirty="0" smtClean="0">
                <a:solidFill>
                  <a:schemeClr val="tx1"/>
                </a:solidFill>
              </a:rPr>
              <a:t>an act of </a:t>
            </a:r>
            <a:r>
              <a:rPr lang="en-US" sz="4000" b="1" dirty="0" smtClean="0">
                <a:solidFill>
                  <a:srgbClr val="7030A0"/>
                </a:solidFill>
              </a:rPr>
              <a:t>faith</a:t>
            </a:r>
            <a:endParaRPr lang="en-ZA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661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 smtClean="0"/>
              <a:t>		</a:t>
            </a:r>
          </a:p>
          <a:p>
            <a:pPr marL="0" indent="0">
              <a:buNone/>
            </a:pPr>
            <a:r>
              <a:rPr lang="en-US" sz="3200" dirty="0" smtClean="0"/>
              <a:t>          Not wanting to give up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                        relationship</a:t>
            </a:r>
            <a:r>
              <a:rPr lang="en-US" sz="3200" dirty="0" smtClean="0"/>
              <a:t> with God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(when </a:t>
            </a:r>
            <a:r>
              <a:rPr lang="en-US" sz="3200" b="1" dirty="0" smtClean="0">
                <a:solidFill>
                  <a:srgbClr val="00B050"/>
                </a:solidFill>
              </a:rPr>
              <a:t>experience</a:t>
            </a:r>
            <a:r>
              <a:rPr lang="en-US" sz="3200" dirty="0" smtClean="0"/>
              <a:t> does not match </a:t>
            </a:r>
            <a:r>
              <a:rPr lang="en-US" sz="3200" b="1" dirty="0" smtClean="0">
                <a:solidFill>
                  <a:srgbClr val="00B050"/>
                </a:solidFill>
              </a:rPr>
              <a:t>belief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ZA" sz="3200" dirty="0"/>
          </a:p>
          <a:p>
            <a:pPr marL="0" indent="0">
              <a:buNone/>
            </a:pPr>
            <a:r>
              <a:rPr lang="en-ZA" sz="3200" dirty="0" smtClean="0"/>
              <a:t>		Thus lament is </a:t>
            </a:r>
            <a:r>
              <a:rPr lang="en-ZA" sz="3200" b="1" dirty="0" smtClean="0">
                <a:solidFill>
                  <a:srgbClr val="FF0000"/>
                </a:solidFill>
              </a:rPr>
              <a:t>WOR-TH-ship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     </a:t>
            </a:r>
            <a:r>
              <a:rPr lang="en-US" sz="3200" dirty="0" smtClean="0">
                <a:solidFill>
                  <a:schemeClr val="tx1"/>
                </a:solidFill>
              </a:rPr>
              <a:t>(recognizing</a:t>
            </a:r>
            <a:r>
              <a:rPr lang="en-US" sz="3200" b="1" dirty="0" smtClean="0">
                <a:solidFill>
                  <a:srgbClr val="FF0000"/>
                </a:solidFill>
              </a:rPr>
              <a:t> God’s worth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2124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            Elements of biblical lament </a:t>
            </a:r>
            <a:endParaRPr lang="en-ZA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171" y="174495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		</a:t>
            </a:r>
            <a:r>
              <a:rPr lang="en-ZA" sz="3200" dirty="0" smtClean="0"/>
              <a:t>1) address </a:t>
            </a:r>
            <a:r>
              <a:rPr lang="en-ZA" sz="3200" dirty="0"/>
              <a:t>to God,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		2) complaint / protest </a:t>
            </a:r>
          </a:p>
          <a:p>
            <a:pPr marL="0" indent="0">
              <a:buNone/>
            </a:pPr>
            <a:r>
              <a:rPr lang="en-ZA" sz="3200" dirty="0" smtClean="0"/>
              <a:t>		3) requests (often includes </a:t>
            </a:r>
            <a:r>
              <a:rPr lang="en-ZA" sz="3200" dirty="0"/>
              <a:t>a request for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/>
              <a:t>	</a:t>
            </a:r>
            <a:r>
              <a:rPr lang="en-ZA" sz="3200" dirty="0" smtClean="0"/>
              <a:t>	    justice) </a:t>
            </a:r>
          </a:p>
          <a:p>
            <a:pPr marL="0" indent="0">
              <a:buNone/>
            </a:pPr>
            <a:r>
              <a:rPr lang="en-ZA" sz="3200" dirty="0" smtClean="0"/>
              <a:t>		4) affirmations </a:t>
            </a:r>
            <a:r>
              <a:rPr lang="en-ZA" sz="3200" dirty="0"/>
              <a:t>of </a:t>
            </a:r>
            <a:r>
              <a:rPr lang="en-ZA" sz="3200" dirty="0" smtClean="0"/>
              <a:t>faith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5) vow to praise (sometimes)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633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History of lament in the Church  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34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	1) </a:t>
            </a: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biblical </a:t>
            </a:r>
            <a:r>
              <a:rPr lang="en-ZA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times: often </a:t>
            </a: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set to music for </a:t>
            </a:r>
            <a:endParaRPr lang="en-ZA" sz="32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ZA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community </a:t>
            </a: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to </a:t>
            </a:r>
            <a:r>
              <a:rPr lang="en-ZA" sz="3200" b="1" dirty="0" smtClean="0">
                <a:solidFill>
                  <a:srgbClr val="FF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sing</a:t>
            </a:r>
            <a:r>
              <a:rPr lang="en-ZA" sz="32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(“for choir director”)</a:t>
            </a:r>
            <a:endParaRPr lang="en-ZA" sz="32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	2) 15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-16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: Luther, “theology of the cross”: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express pain;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lament but also faith</a:t>
            </a: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	3) 19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hymns</a:t>
            </a:r>
            <a:r>
              <a:rPr lang="en-US" sz="3200" dirty="0" smtClean="0">
                <a:latin typeface="+mj-lt"/>
              </a:rPr>
              <a:t> (Watts, Wesley), 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“sorrow songs” (African-Americans)</a:t>
            </a: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	4) 1980s: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praise and worship choruses  </a:t>
            </a:r>
            <a:endParaRPr lang="en-ZA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05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116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dirty="0" smtClean="0"/>
              <a:t>           Somewhere </a:t>
            </a:r>
            <a:r>
              <a:rPr lang="en-ZA" sz="3200" dirty="0"/>
              <a:t>along the way,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      we </a:t>
            </a:r>
            <a:r>
              <a:rPr lang="en-ZA" sz="3200" dirty="0"/>
              <a:t>modern Christians began thinking of </a:t>
            </a:r>
            <a:r>
              <a:rPr lang="en-ZA" sz="3200" dirty="0" smtClean="0"/>
              <a:t>            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   lament </a:t>
            </a:r>
            <a:r>
              <a:rPr lang="en-ZA" sz="3200" dirty="0"/>
              <a:t>as </a:t>
            </a:r>
            <a:r>
              <a:rPr lang="en-ZA" sz="3200" b="1" dirty="0">
                <a:solidFill>
                  <a:srgbClr val="FF0000"/>
                </a:solidFill>
              </a:rPr>
              <a:t>optional </a:t>
            </a:r>
            <a:endParaRPr lang="en-ZA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dirty="0" smtClean="0"/>
              <a:t>      instead </a:t>
            </a:r>
            <a:r>
              <a:rPr lang="en-ZA" sz="3200" dirty="0"/>
              <a:t>of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           a </a:t>
            </a:r>
            <a:r>
              <a:rPr lang="en-ZA" sz="3200" b="1" dirty="0">
                <a:solidFill>
                  <a:srgbClr val="FF0000"/>
                </a:solidFill>
              </a:rPr>
              <a:t>required</a:t>
            </a:r>
            <a:r>
              <a:rPr lang="en-ZA" sz="3200" dirty="0"/>
              <a:t> practice of the faith.”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                                  (Gilliard)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3876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400" b="1" dirty="0" smtClean="0">
                <a:solidFill>
                  <a:srgbClr val="00B050"/>
                </a:solidFill>
              </a:rPr>
              <a:t>            Contemporary churches    </a:t>
            </a:r>
            <a:br>
              <a:rPr lang="en-ZA" sz="4400" b="1" dirty="0" smtClean="0">
                <a:solidFill>
                  <a:srgbClr val="00B050"/>
                </a:solidFill>
              </a:rPr>
            </a:br>
            <a:r>
              <a:rPr lang="en-ZA" sz="4400" b="1" dirty="0">
                <a:solidFill>
                  <a:srgbClr val="00B050"/>
                </a:solidFill>
              </a:rPr>
              <a:t> </a:t>
            </a:r>
            <a:r>
              <a:rPr lang="en-ZA" sz="4400" b="1" dirty="0" smtClean="0">
                <a:solidFill>
                  <a:srgbClr val="00B050"/>
                </a:solidFill>
              </a:rPr>
              <a:t>       provide few opportunities for</a:t>
            </a:r>
            <a:r>
              <a:rPr lang="en-ZA" b="1" dirty="0">
                <a:solidFill>
                  <a:srgbClr val="00B050"/>
                </a:solidFill>
              </a:rPr>
              <a:t/>
            </a:r>
            <a:br>
              <a:rPr lang="en-ZA" b="1" dirty="0">
                <a:solidFill>
                  <a:srgbClr val="00B050"/>
                </a:solidFill>
              </a:rPr>
            </a:b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62" y="1765734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ZA" sz="4000" dirty="0" smtClean="0"/>
          </a:p>
          <a:p>
            <a:pPr marL="0" indent="0">
              <a:buNone/>
            </a:pPr>
            <a:r>
              <a:rPr lang="en-ZA" sz="4700" dirty="0" smtClean="0"/>
              <a:t> </a:t>
            </a:r>
            <a:r>
              <a:rPr lang="en-ZA" sz="4700" b="1" dirty="0" smtClean="0">
                <a:solidFill>
                  <a:srgbClr val="FF0000"/>
                </a:solidFill>
              </a:rPr>
              <a:t>expressing</a:t>
            </a:r>
            <a:r>
              <a:rPr lang="en-ZA" sz="4700" dirty="0" smtClean="0"/>
              <a:t> </a:t>
            </a:r>
            <a:r>
              <a:rPr lang="en-ZA" sz="4700" dirty="0"/>
              <a:t>our grief, despair, </a:t>
            </a:r>
            <a:r>
              <a:rPr lang="en-ZA" sz="4700" dirty="0" smtClean="0"/>
              <a:t>anguish </a:t>
            </a:r>
          </a:p>
          <a:p>
            <a:pPr marL="0" indent="0">
              <a:buNone/>
            </a:pPr>
            <a:endParaRPr lang="en-ZA" sz="4700" dirty="0" smtClean="0"/>
          </a:p>
          <a:p>
            <a:pPr marL="0" indent="0">
              <a:buNone/>
            </a:pPr>
            <a:r>
              <a:rPr lang="en-ZA" sz="4700" dirty="0" smtClean="0"/>
              <a:t>         in </a:t>
            </a:r>
            <a:r>
              <a:rPr lang="en-ZA" sz="4700" dirty="0"/>
              <a:t>the company of </a:t>
            </a:r>
            <a:r>
              <a:rPr lang="en-ZA" sz="4700" b="1" dirty="0">
                <a:solidFill>
                  <a:srgbClr val="FF0000"/>
                </a:solidFill>
              </a:rPr>
              <a:t>others</a:t>
            </a:r>
            <a:r>
              <a:rPr lang="en-ZA" sz="4700" dirty="0"/>
              <a:t> </a:t>
            </a:r>
            <a:endParaRPr lang="en-ZA" sz="4700" dirty="0" smtClean="0"/>
          </a:p>
          <a:p>
            <a:pPr marL="0" indent="0">
              <a:buNone/>
            </a:pPr>
            <a:endParaRPr lang="en-ZA" sz="4700" dirty="0" smtClean="0"/>
          </a:p>
          <a:p>
            <a:pPr marL="0" indent="0">
              <a:buNone/>
            </a:pPr>
            <a:r>
              <a:rPr lang="en-ZA" sz="4700" dirty="0"/>
              <a:t> </a:t>
            </a:r>
            <a:r>
              <a:rPr lang="en-ZA" sz="4700" dirty="0" smtClean="0"/>
              <a:t>   and </a:t>
            </a:r>
            <a:r>
              <a:rPr lang="en-ZA" sz="4700" dirty="0"/>
              <a:t>in the </a:t>
            </a:r>
            <a:r>
              <a:rPr lang="en-ZA" sz="4700" b="1" dirty="0">
                <a:solidFill>
                  <a:srgbClr val="FF0000"/>
                </a:solidFill>
              </a:rPr>
              <a:t>context of faith </a:t>
            </a:r>
            <a:r>
              <a:rPr lang="en-ZA" sz="4700" dirty="0"/>
              <a:t>in God. </a:t>
            </a:r>
            <a:endParaRPr lang="en-ZA" sz="4700" dirty="0" smtClean="0"/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                                    (Duff)</a:t>
            </a:r>
            <a:endParaRPr lang="en-ZA" sz="4300" dirty="0"/>
          </a:p>
        </p:txBody>
      </p:sp>
    </p:spTree>
    <p:extLst>
      <p:ext uri="{BB962C8B-B14F-4D97-AF65-F5344CB8AC3E}">
        <p14:creationId xmlns:p14="http://schemas.microsoft.com/office/powerpoint/2010/main" val="8714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          The result?  </a:t>
            </a:r>
            <a:endParaRPr lang="en-ZA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817484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                 </a:t>
            </a:r>
            <a:r>
              <a:rPr lang="en-US" sz="4800" b="1" dirty="0" smtClean="0">
                <a:solidFill>
                  <a:srgbClr val="FF0000"/>
                </a:solidFill>
              </a:rPr>
              <a:t>Church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                 LOSES </a:t>
            </a:r>
          </a:p>
          <a:p>
            <a:pPr marL="0" indent="0"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                              her mission!</a:t>
            </a:r>
            <a:endParaRPr lang="en-ZA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ahnschrift SemiLight Condensed" panose="020B0502040204020203" pitchFamily="34" charset="0"/>
              </a:rPr>
              <a:t>                          </a:t>
            </a:r>
            <a:r>
              <a:rPr lang="en-US" sz="4800" b="1" dirty="0" smtClean="0">
                <a:solidFill>
                  <a:srgbClr val="00B050"/>
                </a:solidFill>
                <a:latin typeface="Bahnschrift SemiLight Condensed" panose="020B0502040204020203" pitchFamily="34" charset="0"/>
              </a:rPr>
              <a:t>lament + hope</a:t>
            </a:r>
            <a:endParaRPr lang="en-ZA" sz="4800" b="1" dirty="0">
              <a:solidFill>
                <a:srgbClr val="00B05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480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dirty="0" smtClean="0"/>
              <a:t>  The </a:t>
            </a:r>
            <a:r>
              <a:rPr lang="en-ZA" sz="3600" b="1" dirty="0">
                <a:solidFill>
                  <a:srgbClr val="7030A0"/>
                </a:solidFill>
              </a:rPr>
              <a:t>church’s</a:t>
            </a:r>
            <a:r>
              <a:rPr lang="en-ZA" sz="3600" dirty="0"/>
              <a:t> mission and </a:t>
            </a:r>
            <a:r>
              <a:rPr lang="en-ZA" sz="3600" b="1" dirty="0">
                <a:solidFill>
                  <a:srgbClr val="7030A0"/>
                </a:solidFill>
              </a:rPr>
              <a:t>gift</a:t>
            </a:r>
            <a:r>
              <a:rPr lang="en-ZA" sz="3600" dirty="0"/>
              <a:t> in the </a:t>
            </a:r>
            <a:r>
              <a:rPr lang="en-ZA" sz="3600" dirty="0" smtClean="0"/>
              <a:t>   </a:t>
            </a:r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        world </a:t>
            </a:r>
            <a:r>
              <a:rPr lang="en-ZA" sz="3600" dirty="0"/>
              <a:t>is connected to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her </a:t>
            </a:r>
            <a:r>
              <a:rPr lang="en-ZA" sz="3600" dirty="0"/>
              <a:t>ability to </a:t>
            </a:r>
            <a:r>
              <a:rPr lang="en-ZA" sz="3600" b="1" dirty="0">
                <a:solidFill>
                  <a:srgbClr val="FF0000"/>
                </a:solidFill>
              </a:rPr>
              <a:t>enter into the </a:t>
            </a:r>
            <a:r>
              <a:rPr lang="en-ZA" sz="3600" b="1" dirty="0" smtClean="0">
                <a:solidFill>
                  <a:srgbClr val="FF0000"/>
                </a:solidFill>
              </a:rPr>
              <a:t>          </a:t>
            </a: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      experience </a:t>
            </a:r>
            <a:r>
              <a:rPr lang="en-ZA" sz="3600" b="1" dirty="0">
                <a:solidFill>
                  <a:srgbClr val="FF0000"/>
                </a:solidFill>
              </a:rPr>
              <a:t>of lament </a:t>
            </a:r>
            <a:endParaRPr lang="en-Z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</a:t>
            </a:r>
            <a:r>
              <a:rPr lang="en-ZA" sz="3600" b="1" dirty="0" smtClean="0">
                <a:solidFill>
                  <a:srgbClr val="00B050"/>
                </a:solidFill>
              </a:rPr>
              <a:t>with hope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3600" dirty="0" smtClean="0">
                <a:solidFill>
                  <a:schemeClr val="tx1"/>
                </a:solidFill>
              </a:rPr>
              <a:t>(Katongole)</a:t>
            </a:r>
            <a:endParaRPr lang="en-Z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9A99C0DC25245B4ED1FED49F07ED6" ma:contentTypeVersion="2" ma:contentTypeDescription="Create a new document." ma:contentTypeScope="" ma:versionID="4cee59691d2adbf841374a68b80425b0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E397004-554A-45EE-91D5-A92CFDF1375E}"/>
</file>

<file path=customXml/itemProps2.xml><?xml version="1.0" encoding="utf-8"?>
<ds:datastoreItem xmlns:ds="http://schemas.openxmlformats.org/officeDocument/2006/customXml" ds:itemID="{8BD87F61-3D18-4FCE-A453-1B144C8E0DE9}"/>
</file>

<file path=customXml/itemProps3.xml><?xml version="1.0" encoding="utf-8"?>
<ds:datastoreItem xmlns:ds="http://schemas.openxmlformats.org/officeDocument/2006/customXml" ds:itemID="{EEADB4DD-D728-4912-AA44-30E96401027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638</Words>
  <Application>Microsoft Office PowerPoint</Application>
  <PresentationFormat>Widescreen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Arial</vt:lpstr>
      <vt:lpstr>Bahnschrift SemiLight Condensed</vt:lpstr>
      <vt:lpstr>Trebuchet MS</vt:lpstr>
      <vt:lpstr>Wingdings 3</vt:lpstr>
      <vt:lpstr>Facet</vt:lpstr>
      <vt:lpstr>              Are minor chords off-key?   The key role of lament    in the life of    a healthy church  </vt:lpstr>
      <vt:lpstr>                 Lament is . . .</vt:lpstr>
      <vt:lpstr>           Essence of lament:                           an act of faith</vt:lpstr>
      <vt:lpstr>            Elements of biblical lament </vt:lpstr>
      <vt:lpstr>           History of lament in the Church  </vt:lpstr>
      <vt:lpstr>PowerPoint Presentation</vt:lpstr>
      <vt:lpstr>            Contemporary churches             provide few opportunities for </vt:lpstr>
      <vt:lpstr>          The result?  </vt:lpstr>
      <vt:lpstr>                          lament + hope</vt:lpstr>
      <vt:lpstr>          The church becomes                           like the world</vt:lpstr>
      <vt:lpstr>            How can the Church recover                     her reason for being?</vt:lpstr>
      <vt:lpstr>           Current Church practices which                       exclude lament: </vt:lpstr>
      <vt:lpstr>             Not avoiding difficult passages                       e.g. Rah preaching 6x in Lam.</vt:lpstr>
      <vt:lpstr>                 Lack of lament in                contemporary worship songs</vt:lpstr>
      <vt:lpstr>            Pain is too uncomfortable                          to provide a pause,  </vt:lpstr>
      <vt:lpstr>                 “Worship leaders             have only begun to walk around  </vt:lpstr>
      <vt:lpstr>                  Consequences of                             the lack of lament </vt:lpstr>
      <vt:lpstr>                BUT lament facilitates                         1) spiritual authenticity </vt:lpstr>
      <vt:lpstr>                 Wolterstorff (ctd.)</vt:lpstr>
      <vt:lpstr>      2) Lament facilitates compassion</vt:lpstr>
      <vt:lpstr>            Restoring lament                   to the Church </vt:lpstr>
      <vt:lpstr>             5 practical steps:</vt:lpstr>
      <vt:lpstr>               5 practical steps:</vt:lpstr>
      <vt:lpstr>                5 practical steps:</vt:lpstr>
      <vt:lpstr>           Lament is costly, and crucial -</vt:lpstr>
      <vt:lpstr>               Are minor chords off-key?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minor chords off-key?      The key role of lament</dc:title>
  <dc:creator>User</dc:creator>
  <cp:lastModifiedBy>User</cp:lastModifiedBy>
  <cp:revision>45</cp:revision>
  <dcterms:created xsi:type="dcterms:W3CDTF">2019-07-12T07:49:05Z</dcterms:created>
  <dcterms:modified xsi:type="dcterms:W3CDTF">2019-08-07T04:15:01Z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0x01010007D9A99C0DC25245B4ED1FED49F07ED6</vt:lpwstr>
  </property>
</Properties>
</file>