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6" r:id="rId1"/>
  </p:sldMasterIdLst>
  <p:notesMasterIdLst>
    <p:notesMasterId r:id="rId49"/>
  </p:notesMasterIdLst>
  <p:handoutMasterIdLst>
    <p:handoutMasterId r:id="rId50"/>
  </p:handoutMasterIdLst>
  <p:sldIdLst>
    <p:sldId id="256" r:id="rId2"/>
    <p:sldId id="295" r:id="rId3"/>
    <p:sldId id="294" r:id="rId4"/>
    <p:sldId id="306" r:id="rId5"/>
    <p:sldId id="326" r:id="rId6"/>
    <p:sldId id="323" r:id="rId7"/>
    <p:sldId id="358" r:id="rId8"/>
    <p:sldId id="359" r:id="rId9"/>
    <p:sldId id="361" r:id="rId10"/>
    <p:sldId id="364" r:id="rId11"/>
    <p:sldId id="307" r:id="rId12"/>
    <p:sldId id="360" r:id="rId13"/>
    <p:sldId id="362" r:id="rId14"/>
    <p:sldId id="367" r:id="rId15"/>
    <p:sldId id="365" r:id="rId16"/>
    <p:sldId id="325" r:id="rId17"/>
    <p:sldId id="302" r:id="rId18"/>
    <p:sldId id="368" r:id="rId19"/>
    <p:sldId id="369" r:id="rId20"/>
    <p:sldId id="327" r:id="rId21"/>
    <p:sldId id="328" r:id="rId22"/>
    <p:sldId id="329" r:id="rId23"/>
    <p:sldId id="330" r:id="rId24"/>
    <p:sldId id="312" r:id="rId25"/>
    <p:sldId id="313" r:id="rId26"/>
    <p:sldId id="314" r:id="rId27"/>
    <p:sldId id="315" r:id="rId28"/>
    <p:sldId id="316" r:id="rId29"/>
    <p:sldId id="317" r:id="rId30"/>
    <p:sldId id="318" r:id="rId31"/>
    <p:sldId id="319" r:id="rId32"/>
    <p:sldId id="320" r:id="rId33"/>
    <p:sldId id="321" r:id="rId34"/>
    <p:sldId id="363" r:id="rId35"/>
    <p:sldId id="322" r:id="rId36"/>
    <p:sldId id="331" r:id="rId37"/>
    <p:sldId id="324" r:id="rId38"/>
    <p:sldId id="335" r:id="rId39"/>
    <p:sldId id="336" r:id="rId40"/>
    <p:sldId id="337" r:id="rId41"/>
    <p:sldId id="339" r:id="rId42"/>
    <p:sldId id="338" r:id="rId43"/>
    <p:sldId id="355" r:id="rId44"/>
    <p:sldId id="356" r:id="rId45"/>
    <p:sldId id="357" r:id="rId46"/>
    <p:sldId id="366" r:id="rId47"/>
    <p:sldId id="299" r:id="rId4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ais, DL, Dr [debbiem@sun.ac.za]" initials="MDD[" lastIdx="1" clrIdx="0">
    <p:extLst>
      <p:ext uri="{19B8F6BF-5375-455C-9EA6-DF929625EA0E}">
        <p15:presenceInfo xmlns:p15="http://schemas.microsoft.com/office/powerpoint/2012/main" userId="S-1-5-21-1214440339-602609370-839522115-3354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387" autoAdjust="0"/>
  </p:normalViewPr>
  <p:slideViewPr>
    <p:cSldViewPr snapToGrid="0">
      <p:cViewPr varScale="1">
        <p:scale>
          <a:sx n="50" d="100"/>
          <a:sy n="50" d="100"/>
        </p:scale>
        <p:origin x="1416"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4AF0E221-2271-4927-965B-8301AA2E9185}" type="datetimeFigureOut">
              <a:rPr lang="en-ZA" smtClean="0"/>
              <a:t>07 Sep 2021</a:t>
            </a:fld>
            <a:endParaRPr lang="en-ZA"/>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846BB7CC-DD9F-4392-85E5-940D51218D62}" type="slidenum">
              <a:rPr lang="en-ZA" smtClean="0"/>
              <a:t>‹#›</a:t>
            </a:fld>
            <a:endParaRPr lang="en-ZA"/>
          </a:p>
        </p:txBody>
      </p:sp>
    </p:spTree>
    <p:extLst>
      <p:ext uri="{BB962C8B-B14F-4D97-AF65-F5344CB8AC3E}">
        <p14:creationId xmlns:p14="http://schemas.microsoft.com/office/powerpoint/2010/main" val="1150204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DCE04A6-0E4D-403D-8347-0417BF066CFC}" type="datetimeFigureOut">
              <a:rPr lang="en-ZA" smtClean="0"/>
              <a:pPr/>
              <a:t>07 Sep 2021</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400F847-9871-4ED0-968F-65EFC8ADF0F0}" type="slidenum">
              <a:rPr lang="en-ZA" smtClean="0"/>
              <a:pPr/>
              <a:t>‹#›</a:t>
            </a:fld>
            <a:endParaRPr lang="en-ZA"/>
          </a:p>
        </p:txBody>
      </p:sp>
    </p:spTree>
    <p:extLst>
      <p:ext uri="{BB962C8B-B14F-4D97-AF65-F5344CB8AC3E}">
        <p14:creationId xmlns:p14="http://schemas.microsoft.com/office/powerpoint/2010/main" val="52260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E400F847-9871-4ED0-968F-65EFC8ADF0F0}" type="slidenum">
              <a:rPr lang="en-ZA" smtClean="0"/>
              <a:pPr/>
              <a:t>1</a:t>
            </a:fld>
            <a:endParaRPr lang="en-ZA"/>
          </a:p>
        </p:txBody>
      </p:sp>
    </p:spTree>
    <p:extLst>
      <p:ext uri="{BB962C8B-B14F-4D97-AF65-F5344CB8AC3E}">
        <p14:creationId xmlns:p14="http://schemas.microsoft.com/office/powerpoint/2010/main" val="345273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An informed consent template for case reports/series can be found on the HREC forms and instructions page. This template must be adapted for relevance to your particular case and the particular patient. An assent form must also be created if the patient is a minor. Both parental consent and minor assent are required. </a:t>
            </a:r>
          </a:p>
          <a:p>
            <a:r>
              <a:rPr lang="en-ZA" dirty="0"/>
              <a:t>Translated into home language – templates available too </a:t>
            </a:r>
          </a:p>
        </p:txBody>
      </p:sp>
      <p:sp>
        <p:nvSpPr>
          <p:cNvPr id="4" name="Slide Number Placeholder 3"/>
          <p:cNvSpPr>
            <a:spLocks noGrp="1"/>
          </p:cNvSpPr>
          <p:nvPr>
            <p:ph type="sldNum" sz="quarter" idx="5"/>
          </p:nvPr>
        </p:nvSpPr>
        <p:spPr/>
        <p:txBody>
          <a:bodyPr/>
          <a:lstStyle/>
          <a:p>
            <a:fld id="{E400F847-9871-4ED0-968F-65EFC8ADF0F0}" type="slidenum">
              <a:rPr lang="en-ZA" smtClean="0"/>
              <a:pPr/>
              <a:t>12</a:t>
            </a:fld>
            <a:endParaRPr lang="en-ZA"/>
          </a:p>
        </p:txBody>
      </p:sp>
    </p:spTree>
    <p:extLst>
      <p:ext uri="{BB962C8B-B14F-4D97-AF65-F5344CB8AC3E}">
        <p14:creationId xmlns:p14="http://schemas.microsoft.com/office/powerpoint/2010/main" val="309967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ZA" dirty="0"/>
          </a:p>
        </p:txBody>
      </p:sp>
      <p:sp>
        <p:nvSpPr>
          <p:cNvPr id="4" name="Slide Number Placeholder 3"/>
          <p:cNvSpPr>
            <a:spLocks noGrp="1"/>
          </p:cNvSpPr>
          <p:nvPr>
            <p:ph type="sldNum" sz="quarter" idx="10"/>
          </p:nvPr>
        </p:nvSpPr>
        <p:spPr/>
        <p:txBody>
          <a:bodyPr/>
          <a:lstStyle/>
          <a:p>
            <a:fld id="{E400F847-9871-4ED0-968F-65EFC8ADF0F0}" type="slidenum">
              <a:rPr lang="en-ZA" smtClean="0"/>
              <a:pPr/>
              <a:t>13</a:t>
            </a:fld>
            <a:endParaRPr lang="en-ZA"/>
          </a:p>
        </p:txBody>
      </p:sp>
    </p:spTree>
    <p:extLst>
      <p:ext uri="{BB962C8B-B14F-4D97-AF65-F5344CB8AC3E}">
        <p14:creationId xmlns:p14="http://schemas.microsoft.com/office/powerpoint/2010/main" val="279700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ZA" dirty="0"/>
          </a:p>
        </p:txBody>
      </p:sp>
      <p:sp>
        <p:nvSpPr>
          <p:cNvPr id="4" name="Slide Number Placeholder 3"/>
          <p:cNvSpPr>
            <a:spLocks noGrp="1"/>
          </p:cNvSpPr>
          <p:nvPr>
            <p:ph type="sldNum" sz="quarter" idx="10"/>
          </p:nvPr>
        </p:nvSpPr>
        <p:spPr/>
        <p:txBody>
          <a:bodyPr/>
          <a:lstStyle/>
          <a:p>
            <a:fld id="{E400F847-9871-4ED0-968F-65EFC8ADF0F0}" type="slidenum">
              <a:rPr lang="en-ZA" smtClean="0"/>
              <a:pPr/>
              <a:t>14</a:t>
            </a:fld>
            <a:endParaRPr lang="en-ZA"/>
          </a:p>
        </p:txBody>
      </p:sp>
    </p:spTree>
    <p:extLst>
      <p:ext uri="{BB962C8B-B14F-4D97-AF65-F5344CB8AC3E}">
        <p14:creationId xmlns:p14="http://schemas.microsoft.com/office/powerpoint/2010/main" val="3043157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400F847-9871-4ED0-968F-65EFC8ADF0F0}" type="slidenum">
              <a:rPr lang="en-ZA" smtClean="0"/>
              <a:pPr/>
              <a:t>15</a:t>
            </a:fld>
            <a:endParaRPr lang="en-ZA"/>
          </a:p>
        </p:txBody>
      </p:sp>
    </p:spTree>
    <p:extLst>
      <p:ext uri="{BB962C8B-B14F-4D97-AF65-F5344CB8AC3E}">
        <p14:creationId xmlns:p14="http://schemas.microsoft.com/office/powerpoint/2010/main" val="1571147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More</a:t>
            </a:r>
            <a:r>
              <a:rPr lang="en-ZA" baseline="0" dirty="0"/>
              <a:t> detail on this later as we go through the online form </a:t>
            </a:r>
            <a:endParaRPr lang="en-ZA" dirty="0"/>
          </a:p>
        </p:txBody>
      </p:sp>
      <p:sp>
        <p:nvSpPr>
          <p:cNvPr id="4" name="Slide Number Placeholder 3"/>
          <p:cNvSpPr>
            <a:spLocks noGrp="1"/>
          </p:cNvSpPr>
          <p:nvPr>
            <p:ph type="sldNum" sz="quarter" idx="10"/>
          </p:nvPr>
        </p:nvSpPr>
        <p:spPr/>
        <p:txBody>
          <a:bodyPr/>
          <a:lstStyle/>
          <a:p>
            <a:fld id="{E400F847-9871-4ED0-968F-65EFC8ADF0F0}" type="slidenum">
              <a:rPr lang="en-ZA" smtClean="0"/>
              <a:pPr/>
              <a:t>16</a:t>
            </a:fld>
            <a:endParaRPr lang="en-ZA"/>
          </a:p>
        </p:txBody>
      </p:sp>
    </p:spTree>
    <p:extLst>
      <p:ext uri="{BB962C8B-B14F-4D97-AF65-F5344CB8AC3E}">
        <p14:creationId xmlns:p14="http://schemas.microsoft.com/office/powerpoint/2010/main" val="2568428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400F847-9871-4ED0-968F-65EFC8ADF0F0}" type="slidenum">
              <a:rPr lang="en-ZA" smtClean="0"/>
              <a:pPr/>
              <a:t>17</a:t>
            </a:fld>
            <a:endParaRPr lang="en-ZA"/>
          </a:p>
        </p:txBody>
      </p:sp>
    </p:spTree>
    <p:extLst>
      <p:ext uri="{BB962C8B-B14F-4D97-AF65-F5344CB8AC3E}">
        <p14:creationId xmlns:p14="http://schemas.microsoft.com/office/powerpoint/2010/main" val="3169816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1994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400F847-9871-4ED0-968F-65EFC8ADF0F0}" type="slidenum">
              <a:rPr lang="en-ZA" smtClean="0"/>
              <a:pPr/>
              <a:t>22</a:t>
            </a:fld>
            <a:endParaRPr lang="en-ZA"/>
          </a:p>
        </p:txBody>
      </p:sp>
    </p:spTree>
    <p:extLst>
      <p:ext uri="{BB962C8B-B14F-4D97-AF65-F5344CB8AC3E}">
        <p14:creationId xmlns:p14="http://schemas.microsoft.com/office/powerpoint/2010/main" val="2719608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Point out useful things on this page. E.g. Project ID.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1586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212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400F847-9871-4ED0-968F-65EFC8ADF0F0}" type="slidenum">
              <a:rPr lang="en-ZA" smtClean="0"/>
              <a:pPr/>
              <a:t>2</a:t>
            </a:fld>
            <a:endParaRPr lang="en-ZA"/>
          </a:p>
        </p:txBody>
      </p:sp>
    </p:spTree>
    <p:extLst>
      <p:ext uri="{BB962C8B-B14F-4D97-AF65-F5344CB8AC3E}">
        <p14:creationId xmlns:p14="http://schemas.microsoft.com/office/powerpoint/2010/main" val="4148859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A notice will appear that your form has been shared successfully. </a:t>
            </a:r>
          </a:p>
          <a:p>
            <a:r>
              <a:rPr lang="en-ZA" sz="1200" b="1" i="1" u="none" strike="noStrike" kern="1200" baseline="0" dirty="0">
                <a:solidFill>
                  <a:schemeClr val="tx1"/>
                </a:solidFill>
                <a:latin typeface="+mn-lt"/>
                <a:ea typeface="+mn-ea"/>
                <a:cs typeface="+mn-cs"/>
              </a:rPr>
              <a:t>Your Supervisor will now be able to login, read and share comments with you while you are working on your form as shown below: </a:t>
            </a:r>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1350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6978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057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8749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1052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458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boxes you see under the heading HREC New</a:t>
            </a:r>
            <a:r>
              <a:rPr lang="en-ZA" baseline="0" dirty="0"/>
              <a:t> Application Form are all the subsections of the application form that you need to complete. You can go into each section by clicking on the box.</a:t>
            </a:r>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3620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Click on the first box</a:t>
            </a:r>
            <a:r>
              <a:rPr lang="en-ZA" baseline="0" dirty="0"/>
              <a:t> “filter questions”. This screen will open. Before we continue with answering the questions in the application form, it is useful to know what the different “action buttons” on the left hand side can be used for. </a:t>
            </a:r>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7607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538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Fill in your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This</a:t>
            </a:r>
            <a:r>
              <a:rPr lang="en-ZA" baseline="0" dirty="0"/>
              <a:t> is where it is really important that your details on the HR or Student Affairs information systems are correct, as this information will automatically be pulled into these fields from those systems and you will be unable to change them manually if they are incorrect. </a:t>
            </a:r>
            <a:endParaRPr lang="en-ZA" dirty="0"/>
          </a:p>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635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454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Scroll down on that page – if you enter YES for degree purposes, will ask you to put in current degree (UREC – note) and also your supervisor’s details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9901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683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9250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778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98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0101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When</a:t>
            </a:r>
            <a:r>
              <a:rPr lang="en-ZA" baseline="0" dirty="0"/>
              <a:t> I click on SIGN, this box pops up. You will see that because I was using this as an example, I did not complete all the questions or upload the required documents. Before the system will allow me to sign and submit the application to my supervisor for sign off, I will need to complete all the listed sections. </a:t>
            </a:r>
            <a:endParaRPr lang="en-ZA" dirty="0"/>
          </a:p>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8343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You can also do a Completeness Check at any point from the home screen of the application – click the Completeness Check action button on the left hand side </a:t>
            </a:r>
          </a:p>
          <a:p>
            <a:r>
              <a:rPr lang="en-ZA" dirty="0"/>
              <a:t>You can also see the status of your application – at the moment, it is showing that it is not submitted.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8754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Once you’ve requested supervisor’s signature, your form will be locked. Follow up with supervisor to make sure they’ve received the email notifying them to sign off on application. Only once they’ve signed off will the application be routed through to the ethics office – relevant HREC/UREC administrator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082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2035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854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Once your application has been submitted, you will receive a notification – check emails. If you don’t receive this, your application may be ‘stuck’ somewhere – check in with the relevant HREC / UREC administrator to check if it has been received.</a:t>
            </a:r>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8931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400F847-9871-4ED0-968F-65EFC8ADF0F0}" type="slidenum">
              <a:rPr lang="en-ZA" smtClean="0"/>
              <a:pPr/>
              <a:t>47</a:t>
            </a:fld>
            <a:endParaRPr lang="en-ZA"/>
          </a:p>
        </p:txBody>
      </p:sp>
    </p:spTree>
    <p:extLst>
      <p:ext uri="{BB962C8B-B14F-4D97-AF65-F5344CB8AC3E}">
        <p14:creationId xmlns:p14="http://schemas.microsoft.com/office/powerpoint/2010/main" val="92766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00F847-9871-4ED0-968F-65EFC8ADF0F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13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400F847-9871-4ED0-968F-65EFC8ADF0F0}" type="slidenum">
              <a:rPr lang="en-ZA" smtClean="0"/>
              <a:pPr/>
              <a:t>6</a:t>
            </a:fld>
            <a:endParaRPr lang="en-ZA"/>
          </a:p>
        </p:txBody>
      </p:sp>
    </p:spTree>
    <p:extLst>
      <p:ext uri="{BB962C8B-B14F-4D97-AF65-F5344CB8AC3E}">
        <p14:creationId xmlns:p14="http://schemas.microsoft.com/office/powerpoint/2010/main" val="275716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400F847-9871-4ED0-968F-65EFC8ADF0F0}" type="slidenum">
              <a:rPr lang="en-ZA" smtClean="0"/>
              <a:pPr/>
              <a:t>8</a:t>
            </a:fld>
            <a:endParaRPr lang="en-ZA"/>
          </a:p>
        </p:txBody>
      </p:sp>
    </p:spTree>
    <p:extLst>
      <p:ext uri="{BB962C8B-B14F-4D97-AF65-F5344CB8AC3E}">
        <p14:creationId xmlns:p14="http://schemas.microsoft.com/office/powerpoint/2010/main" val="158566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400F847-9871-4ED0-968F-65EFC8ADF0F0}" type="slidenum">
              <a:rPr lang="en-ZA" smtClean="0"/>
              <a:pPr/>
              <a:t>9</a:t>
            </a:fld>
            <a:endParaRPr lang="en-ZA"/>
          </a:p>
        </p:txBody>
      </p:sp>
    </p:spTree>
    <p:extLst>
      <p:ext uri="{BB962C8B-B14F-4D97-AF65-F5344CB8AC3E}">
        <p14:creationId xmlns:p14="http://schemas.microsoft.com/office/powerpoint/2010/main" val="401400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ZA" dirty="0"/>
          </a:p>
        </p:txBody>
      </p:sp>
      <p:sp>
        <p:nvSpPr>
          <p:cNvPr id="4" name="Slide Number Placeholder 3"/>
          <p:cNvSpPr>
            <a:spLocks noGrp="1"/>
          </p:cNvSpPr>
          <p:nvPr>
            <p:ph type="sldNum" sz="quarter" idx="10"/>
          </p:nvPr>
        </p:nvSpPr>
        <p:spPr/>
        <p:txBody>
          <a:bodyPr/>
          <a:lstStyle/>
          <a:p>
            <a:fld id="{E400F847-9871-4ED0-968F-65EFC8ADF0F0}" type="slidenum">
              <a:rPr lang="en-ZA" smtClean="0"/>
              <a:pPr/>
              <a:t>11</a:t>
            </a:fld>
            <a:endParaRPr lang="en-ZA"/>
          </a:p>
        </p:txBody>
      </p:sp>
    </p:spTree>
    <p:extLst>
      <p:ext uri="{BB962C8B-B14F-4D97-AF65-F5344CB8AC3E}">
        <p14:creationId xmlns:p14="http://schemas.microsoft.com/office/powerpoint/2010/main" val="28818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07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94580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667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797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21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pPr/>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416896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33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691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74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pPr/>
              <a:t>9/7/2021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08412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743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9/7/2021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91461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pplyethics.sun.ac.z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pplyethics.sun.ac.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sun.ac.za/english/faculty/healthsciences/rdsd/Pages/Undergraduate_research/Undergraduate-Research-Ethics-Committee.aspx" TargetMode="External"/><Relationship Id="rId4" Type="http://schemas.openxmlformats.org/officeDocument/2006/relationships/hyperlink" Target="http://www.sun.ac.za/healthresearchethic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pplyethics.sun.ac.z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sun.ac.za/english/faculty/healthsciences/rdsd/Pages/Ethics_application_package.aspx" TargetMode="External"/><Relationship Id="rId7" Type="http://schemas.openxmlformats.org/officeDocument/2006/relationships/hyperlink" Target="mailto:jad@sun.ac.za"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mailto:laurenv@sun.ac.za" TargetMode="External"/><Relationship Id="rId5" Type="http://schemas.openxmlformats.org/officeDocument/2006/relationships/hyperlink" Target="mailto:afortuin@sun.ac.za" TargetMode="External"/><Relationship Id="rId4" Type="http://schemas.openxmlformats.org/officeDocument/2006/relationships/hyperlink" Target="mailto:elr@sun.a.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0.sun.ac.za/itservices/useradm/sunid.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sun.ac.za/itservices/useradm/passwords.htm" TargetMode="External"/><Relationship Id="rId4" Type="http://schemas.openxmlformats.org/officeDocument/2006/relationships/hyperlink" Target="http://www.sun.ac.za/itservices/useradm/usernames.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pplyethics.sun.ac.z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413895"/>
            <a:ext cx="10058400" cy="2933154"/>
          </a:xfrm>
        </p:spPr>
        <p:txBody>
          <a:bodyPr>
            <a:normAutofit fontScale="90000"/>
          </a:bodyPr>
          <a:lstStyle/>
          <a:p>
            <a:pPr algn="ctr"/>
            <a:r>
              <a:rPr lang="en-ZA" dirty="0"/>
              <a:t>How do I submit a case report/series application?</a:t>
            </a:r>
          </a:p>
        </p:txBody>
      </p:sp>
      <p:sp>
        <p:nvSpPr>
          <p:cNvPr id="3" name="Subtitle 2"/>
          <p:cNvSpPr>
            <a:spLocks noGrp="1"/>
          </p:cNvSpPr>
          <p:nvPr>
            <p:ph type="subTitle" idx="1"/>
          </p:nvPr>
        </p:nvSpPr>
        <p:spPr>
          <a:xfrm>
            <a:off x="1100051" y="4483053"/>
            <a:ext cx="10058400" cy="1531522"/>
          </a:xfrm>
        </p:spPr>
        <p:txBody>
          <a:bodyPr>
            <a:normAutofit/>
          </a:bodyPr>
          <a:lstStyle/>
          <a:p>
            <a:pPr algn="ctr"/>
            <a:r>
              <a:rPr lang="en-ZA" dirty="0"/>
              <a:t>Navigating the online ethics application system</a:t>
            </a:r>
          </a:p>
        </p:txBody>
      </p:sp>
      <p:sp>
        <p:nvSpPr>
          <p:cNvPr id="4" name="TextBox 3"/>
          <p:cNvSpPr txBox="1"/>
          <p:nvPr/>
        </p:nvSpPr>
        <p:spPr>
          <a:xfrm>
            <a:off x="7088661" y="6437870"/>
            <a:ext cx="6462583" cy="307777"/>
          </a:xfrm>
          <a:prstGeom prst="rect">
            <a:avLst/>
          </a:prstGeom>
          <a:noFill/>
        </p:spPr>
        <p:txBody>
          <a:bodyPr wrap="square" rtlCol="0">
            <a:spAutoFit/>
          </a:bodyPr>
          <a:lstStyle/>
          <a:p>
            <a:r>
              <a:rPr lang="en-ZA" sz="1400" dirty="0">
                <a:solidFill>
                  <a:schemeClr val="bg1"/>
                </a:solidFill>
              </a:rPr>
              <a:t>Video compiled and recorded by Dr Debbie Marais, September 2021</a:t>
            </a:r>
          </a:p>
        </p:txBody>
      </p:sp>
    </p:spTree>
    <p:extLst>
      <p:ext uri="{BB962C8B-B14F-4D97-AF65-F5344CB8AC3E}">
        <p14:creationId xmlns:p14="http://schemas.microsoft.com/office/powerpoint/2010/main" val="328280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EE80DC-8D21-4863-82FE-669B9961C8E4}"/>
              </a:ext>
            </a:extLst>
          </p:cNvPr>
          <p:cNvSpPr>
            <a:spLocks noGrp="1"/>
          </p:cNvSpPr>
          <p:nvPr>
            <p:ph type="title"/>
          </p:nvPr>
        </p:nvSpPr>
        <p:spPr>
          <a:xfrm>
            <a:off x="925614" y="0"/>
            <a:ext cx="11095037" cy="1449387"/>
          </a:xfrm>
        </p:spPr>
        <p:txBody>
          <a:bodyPr/>
          <a:lstStyle/>
          <a:p>
            <a:r>
              <a:rPr lang="en-ZA" dirty="0">
                <a:solidFill>
                  <a:schemeClr val="accent2"/>
                </a:solidFill>
              </a:rPr>
              <a:t>HREC guidance on case report applications</a:t>
            </a:r>
          </a:p>
        </p:txBody>
      </p:sp>
      <p:sp>
        <p:nvSpPr>
          <p:cNvPr id="5" name="Content Placeholder 2">
            <a:extLst>
              <a:ext uri="{FF2B5EF4-FFF2-40B4-BE49-F238E27FC236}">
                <a16:creationId xmlns:a16="http://schemas.microsoft.com/office/drawing/2014/main" id="{6DCD3694-F2A0-455A-A4EE-63838AB83DDE}"/>
              </a:ext>
            </a:extLst>
          </p:cNvPr>
          <p:cNvSpPr>
            <a:spLocks noGrp="1"/>
          </p:cNvSpPr>
          <p:nvPr>
            <p:ph idx="1"/>
          </p:nvPr>
        </p:nvSpPr>
        <p:spPr>
          <a:xfrm>
            <a:off x="428624" y="1990262"/>
            <a:ext cx="11334751" cy="4406073"/>
          </a:xfrm>
        </p:spPr>
        <p:txBody>
          <a:bodyPr>
            <a:normAutofit fontScale="85000" lnSpcReduction="20000"/>
          </a:bodyPr>
          <a:lstStyle/>
          <a:p>
            <a:pPr marL="0" indent="0" algn="ctr">
              <a:spcBef>
                <a:spcPts val="0"/>
              </a:spcBef>
              <a:spcAft>
                <a:spcPts val="0"/>
              </a:spcAft>
              <a:buNone/>
            </a:pPr>
            <a:r>
              <a:rPr lang="en-ZA" sz="3100" dirty="0"/>
              <a:t>All case report/series applications should include:</a:t>
            </a:r>
          </a:p>
          <a:p>
            <a:pPr marL="0" indent="0" algn="ctr">
              <a:spcBef>
                <a:spcPts val="0"/>
              </a:spcBef>
              <a:spcAft>
                <a:spcPts val="0"/>
              </a:spcAft>
              <a:buNone/>
            </a:pPr>
            <a:endParaRPr lang="en-ZA" sz="1200" dirty="0">
              <a:solidFill>
                <a:srgbClr val="000000"/>
              </a:solidFill>
            </a:endParaRPr>
          </a:p>
          <a:p>
            <a:pPr marL="0" indent="0" algn="ctr">
              <a:spcBef>
                <a:spcPts val="0"/>
              </a:spcBef>
              <a:spcAft>
                <a:spcPts val="0"/>
              </a:spcAft>
              <a:buNone/>
            </a:pPr>
            <a:endParaRPr lang="en-ZA" sz="2200" dirty="0"/>
          </a:p>
          <a:p>
            <a:pPr>
              <a:spcBef>
                <a:spcPts val="0"/>
              </a:spcBef>
              <a:spcAft>
                <a:spcPts val="0"/>
              </a:spcAft>
              <a:buFont typeface="Wingdings" panose="05000000000000000000" pitchFamily="2" charset="2"/>
              <a:buChar char="v"/>
            </a:pPr>
            <a:r>
              <a:rPr lang="en-ZA" sz="3100" dirty="0"/>
              <a:t> Completed electronic </a:t>
            </a:r>
            <a:r>
              <a:rPr lang="en-ZA" sz="3100" b="1" dirty="0"/>
              <a:t>HREC Case Report and Case Series Application Form </a:t>
            </a:r>
            <a:r>
              <a:rPr lang="en-ZA" sz="3100" dirty="0"/>
              <a:t>submitted via the HREC online application portal, </a:t>
            </a:r>
            <a:r>
              <a:rPr lang="en-ZA" sz="3100" i="1" dirty="0"/>
              <a:t>Infonetica</a:t>
            </a:r>
            <a:r>
              <a:rPr lang="en-ZA" sz="3100" dirty="0"/>
              <a:t>© at: </a:t>
            </a:r>
            <a:r>
              <a:rPr lang="en-ZA" sz="3100" dirty="0">
                <a:hlinkClick r:id="rId2"/>
              </a:rPr>
              <a:t>http://applyethics.sun.ac.za</a:t>
            </a:r>
            <a:r>
              <a:rPr lang="en-ZA" sz="3100" dirty="0"/>
              <a:t>                                     </a:t>
            </a:r>
          </a:p>
          <a:p>
            <a:pPr>
              <a:spcBef>
                <a:spcPts val="0"/>
              </a:spcBef>
              <a:spcAft>
                <a:spcPts val="0"/>
              </a:spcAft>
              <a:buFont typeface="Wingdings" panose="05000000000000000000" pitchFamily="2" charset="2"/>
              <a:buChar char="v"/>
            </a:pPr>
            <a:endParaRPr lang="en-ZA" sz="2300" dirty="0"/>
          </a:p>
          <a:p>
            <a:pPr>
              <a:spcBef>
                <a:spcPts val="0"/>
              </a:spcBef>
              <a:spcAft>
                <a:spcPts val="0"/>
              </a:spcAft>
              <a:buFont typeface="Wingdings" panose="05000000000000000000" pitchFamily="2" charset="2"/>
              <a:buChar char="v"/>
            </a:pPr>
            <a:r>
              <a:rPr lang="en-ZA" sz="3100" b="1" dirty="0"/>
              <a:t> Cover letter </a:t>
            </a:r>
          </a:p>
          <a:p>
            <a:pPr marL="0" indent="0">
              <a:spcBef>
                <a:spcPts val="0"/>
              </a:spcBef>
              <a:spcAft>
                <a:spcPts val="0"/>
              </a:spcAft>
              <a:buNone/>
            </a:pPr>
            <a:r>
              <a:rPr lang="en-ZA" sz="3100" dirty="0"/>
              <a:t> </a:t>
            </a:r>
          </a:p>
          <a:p>
            <a:pPr>
              <a:spcBef>
                <a:spcPts val="0"/>
              </a:spcBef>
              <a:spcAft>
                <a:spcPts val="0"/>
              </a:spcAft>
              <a:buFont typeface="Wingdings" panose="05000000000000000000" pitchFamily="2" charset="2"/>
              <a:buChar char="v"/>
            </a:pPr>
            <a:r>
              <a:rPr lang="en-ZA" sz="3100" b="1" dirty="0"/>
              <a:t> Signed consent form </a:t>
            </a:r>
            <a:r>
              <a:rPr lang="en-ZA" sz="3100" dirty="0"/>
              <a:t>for each patient (participant/subject of case) or their legally appointed representative, </a:t>
            </a:r>
            <a:r>
              <a:rPr lang="en-ZA" sz="3100" b="1" dirty="0"/>
              <a:t>or</a:t>
            </a:r>
            <a:r>
              <a:rPr lang="en-ZA" sz="3100" dirty="0"/>
              <a:t> a clear and </a:t>
            </a:r>
            <a:r>
              <a:rPr lang="en-ZA" sz="3100" b="1" dirty="0"/>
              <a:t>adequately motivated justification for a waiver of informed consent </a:t>
            </a:r>
            <a:r>
              <a:rPr lang="en-ZA" sz="3100" dirty="0"/>
              <a:t>for HREC consideration, and </a:t>
            </a:r>
          </a:p>
          <a:p>
            <a:pPr>
              <a:spcBef>
                <a:spcPts val="0"/>
              </a:spcBef>
              <a:spcAft>
                <a:spcPts val="0"/>
              </a:spcAft>
              <a:buFont typeface="Wingdings" panose="05000000000000000000" pitchFamily="2" charset="2"/>
              <a:buChar char="v"/>
            </a:pPr>
            <a:endParaRPr lang="en-ZA" sz="3100" b="1" i="0" u="none" strike="noStrike" baseline="0" dirty="0">
              <a:solidFill>
                <a:srgbClr val="000000"/>
              </a:solidFill>
            </a:endParaRPr>
          </a:p>
          <a:p>
            <a:pPr>
              <a:spcBef>
                <a:spcPts val="0"/>
              </a:spcBef>
              <a:spcAft>
                <a:spcPts val="0"/>
              </a:spcAft>
              <a:buFont typeface="Wingdings" panose="05000000000000000000" pitchFamily="2" charset="2"/>
              <a:buChar char="v"/>
            </a:pPr>
            <a:r>
              <a:rPr lang="en-ZA" sz="3100" dirty="0"/>
              <a:t> The</a:t>
            </a:r>
            <a:r>
              <a:rPr lang="en-ZA" sz="3100" b="1" dirty="0"/>
              <a:t> case report </a:t>
            </a:r>
            <a:r>
              <a:rPr lang="en-ZA" sz="3100" dirty="0"/>
              <a:t>or </a:t>
            </a:r>
            <a:r>
              <a:rPr lang="en-ZA" sz="3100" b="1" dirty="0"/>
              <a:t>draft article/presentation</a:t>
            </a:r>
          </a:p>
          <a:p>
            <a:pPr>
              <a:spcBef>
                <a:spcPts val="0"/>
              </a:spcBef>
              <a:spcAft>
                <a:spcPts val="0"/>
              </a:spcAft>
              <a:buFont typeface="Wingdings" panose="05000000000000000000" pitchFamily="2" charset="2"/>
              <a:buChar char="v"/>
            </a:pPr>
            <a:endParaRPr lang="en-ZA" sz="3100" b="1" dirty="0"/>
          </a:p>
          <a:p>
            <a:pPr>
              <a:spcBef>
                <a:spcPts val="0"/>
              </a:spcBef>
              <a:spcAft>
                <a:spcPts val="0"/>
              </a:spcAft>
              <a:buFont typeface="Wingdings" panose="05000000000000000000" pitchFamily="2" charset="2"/>
              <a:buChar char="v"/>
            </a:pPr>
            <a:r>
              <a:rPr lang="en-ZA" sz="3100" b="1" dirty="0"/>
              <a:t> Head of Department signature page</a:t>
            </a:r>
          </a:p>
        </p:txBody>
      </p:sp>
      <p:sp>
        <p:nvSpPr>
          <p:cNvPr id="6" name="TextBox 5">
            <a:extLst>
              <a:ext uri="{FF2B5EF4-FFF2-40B4-BE49-F238E27FC236}">
                <a16:creationId xmlns:a16="http://schemas.microsoft.com/office/drawing/2014/main" id="{23E2D058-10C4-4DD4-A0F8-016E40805529}"/>
              </a:ext>
            </a:extLst>
          </p:cNvPr>
          <p:cNvSpPr txBox="1"/>
          <p:nvPr/>
        </p:nvSpPr>
        <p:spPr>
          <a:xfrm>
            <a:off x="217488" y="6396335"/>
            <a:ext cx="11974512" cy="615553"/>
          </a:xfrm>
          <a:prstGeom prst="rect">
            <a:avLst/>
          </a:prstGeom>
          <a:noFill/>
        </p:spPr>
        <p:txBody>
          <a:bodyPr wrap="square" rtlCol="0">
            <a:spAutoFit/>
          </a:bodyPr>
          <a:lstStyle/>
          <a:p>
            <a:pPr algn="ctr"/>
            <a:r>
              <a:rPr lang="en-ZA" sz="1700" dirty="0">
                <a:solidFill>
                  <a:schemeClr val="bg1"/>
                </a:solidFill>
              </a:rPr>
              <a:t>Note: all undergraduate and honours student applications follow this same procedure and will automatically be routed to UREC </a:t>
            </a:r>
          </a:p>
          <a:p>
            <a:pPr algn="ctr"/>
            <a:endParaRPr lang="en-ZA" sz="1700" dirty="0">
              <a:solidFill>
                <a:schemeClr val="bg1"/>
              </a:solidFill>
            </a:endParaRPr>
          </a:p>
        </p:txBody>
      </p:sp>
    </p:spTree>
    <p:extLst>
      <p:ext uri="{BB962C8B-B14F-4D97-AF65-F5344CB8AC3E}">
        <p14:creationId xmlns:p14="http://schemas.microsoft.com/office/powerpoint/2010/main" val="1814858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1341"/>
            <a:ext cx="10058400" cy="1450757"/>
          </a:xfrm>
        </p:spPr>
        <p:txBody>
          <a:bodyPr/>
          <a:lstStyle/>
          <a:p>
            <a:r>
              <a:rPr lang="en-ZA" b="1" dirty="0">
                <a:solidFill>
                  <a:schemeClr val="accent2"/>
                </a:solidFill>
              </a:rPr>
              <a:t>Documents</a:t>
            </a:r>
            <a:r>
              <a:rPr lang="en-ZA" dirty="0">
                <a:solidFill>
                  <a:schemeClr val="accent2"/>
                </a:solidFill>
              </a:rPr>
              <a:t> needed: Cover letter</a:t>
            </a:r>
          </a:p>
        </p:txBody>
      </p:sp>
      <p:sp>
        <p:nvSpPr>
          <p:cNvPr id="3" name="Content Placeholder 2"/>
          <p:cNvSpPr>
            <a:spLocks noGrp="1"/>
          </p:cNvSpPr>
          <p:nvPr>
            <p:ph idx="1"/>
          </p:nvPr>
        </p:nvSpPr>
        <p:spPr>
          <a:xfrm>
            <a:off x="338626" y="1764957"/>
            <a:ext cx="11575707" cy="4399005"/>
          </a:xfrm>
        </p:spPr>
        <p:txBody>
          <a:bodyPr>
            <a:noAutofit/>
          </a:bodyPr>
          <a:lstStyle/>
          <a:p>
            <a:pPr marL="0" indent="0">
              <a:spcAft>
                <a:spcPts val="1200"/>
              </a:spcAft>
              <a:buNone/>
            </a:pPr>
            <a:r>
              <a:rPr lang="en-ZA" sz="2200" dirty="0"/>
              <a:t>The cover letter attached to your case report/series application </a:t>
            </a:r>
            <a:r>
              <a:rPr lang="en-ZA" sz="2200" u="sng" dirty="0"/>
              <a:t>should include at least the following</a:t>
            </a:r>
            <a:r>
              <a:rPr lang="en-ZA" sz="2200" dirty="0"/>
              <a:t>:</a:t>
            </a:r>
          </a:p>
          <a:p>
            <a:pPr>
              <a:spcBef>
                <a:spcPts val="600"/>
              </a:spcBef>
              <a:spcAft>
                <a:spcPts val="600"/>
              </a:spcAft>
              <a:buFont typeface="Wingdings" panose="05000000000000000000" pitchFamily="2" charset="2"/>
              <a:buChar char="v"/>
            </a:pPr>
            <a:r>
              <a:rPr lang="en-ZA" sz="2200" dirty="0"/>
              <a:t> Name, department/division and contact details of Principal Investigator (main applicant) </a:t>
            </a:r>
          </a:p>
          <a:p>
            <a:pPr>
              <a:spcBef>
                <a:spcPts val="600"/>
              </a:spcBef>
              <a:spcAft>
                <a:spcPts val="600"/>
              </a:spcAft>
              <a:buFont typeface="Wingdings" panose="05000000000000000000" pitchFamily="2" charset="2"/>
              <a:buChar char="v"/>
            </a:pPr>
            <a:r>
              <a:rPr lang="en-ZA" sz="2200" dirty="0"/>
              <a:t> Names and departments/divisions of co-researchers and supervisors where applicable</a:t>
            </a:r>
          </a:p>
          <a:p>
            <a:pPr>
              <a:spcBef>
                <a:spcPts val="600"/>
              </a:spcBef>
              <a:spcAft>
                <a:spcPts val="600"/>
              </a:spcAft>
              <a:buFont typeface="Wingdings" panose="05000000000000000000" pitchFamily="2" charset="2"/>
              <a:buChar char="v"/>
            </a:pPr>
            <a:r>
              <a:rPr lang="en-ZA" sz="2200" dirty="0"/>
              <a:t> Title of case report/series</a:t>
            </a:r>
          </a:p>
          <a:p>
            <a:pPr>
              <a:spcBef>
                <a:spcPts val="600"/>
              </a:spcBef>
              <a:spcAft>
                <a:spcPts val="600"/>
              </a:spcAft>
              <a:buFont typeface="Wingdings" panose="05000000000000000000" pitchFamily="2" charset="2"/>
              <a:buChar char="v"/>
            </a:pPr>
            <a:r>
              <a:rPr lang="en-ZA" sz="2200" dirty="0"/>
              <a:t> Dates when case report/series was conducted/written</a:t>
            </a:r>
          </a:p>
          <a:p>
            <a:pPr>
              <a:spcBef>
                <a:spcPts val="600"/>
              </a:spcBef>
              <a:spcAft>
                <a:spcPts val="600"/>
              </a:spcAft>
              <a:buFont typeface="Wingdings" panose="05000000000000000000" pitchFamily="2" charset="2"/>
              <a:buChar char="v"/>
            </a:pPr>
            <a:r>
              <a:rPr lang="en-ZA" sz="2200" dirty="0"/>
              <a:t> Location at which case report/series was conducted (e.g., Tygerberg Hospital)</a:t>
            </a:r>
          </a:p>
          <a:p>
            <a:pPr>
              <a:spcBef>
                <a:spcPts val="600"/>
              </a:spcBef>
              <a:spcAft>
                <a:spcPts val="600"/>
              </a:spcAft>
              <a:buFont typeface="Wingdings" panose="05000000000000000000" pitchFamily="2" charset="2"/>
              <a:buChar char="v"/>
            </a:pPr>
            <a:r>
              <a:rPr lang="en-ZA" sz="2200" dirty="0"/>
              <a:t> Rationale for case report (this will be the same was the rationale included on the application form)</a:t>
            </a:r>
          </a:p>
          <a:p>
            <a:pPr>
              <a:spcBef>
                <a:spcPts val="600"/>
              </a:spcBef>
              <a:spcAft>
                <a:spcPts val="600"/>
              </a:spcAft>
              <a:buFont typeface="Wingdings" panose="05000000000000000000" pitchFamily="2" charset="2"/>
              <a:buChar char="v"/>
            </a:pPr>
            <a:r>
              <a:rPr lang="en-ZA" sz="2200" dirty="0"/>
              <a:t> Intentions to disseminate case report/series (e.g., publish in xx journal)</a:t>
            </a:r>
          </a:p>
          <a:p>
            <a:pPr>
              <a:spcBef>
                <a:spcPts val="600"/>
              </a:spcBef>
              <a:spcAft>
                <a:spcPts val="600"/>
              </a:spcAft>
              <a:buFont typeface="Wingdings" panose="05000000000000000000" pitchFamily="2" charset="2"/>
              <a:buChar char="v"/>
            </a:pPr>
            <a:r>
              <a:rPr lang="en-ZA" sz="2200" dirty="0"/>
              <a:t> Any other relevant information that might need to be noted to the ethics committee, particularly around consent, privacy and confidentiality of patient details  </a:t>
            </a:r>
          </a:p>
        </p:txBody>
      </p:sp>
    </p:spTree>
    <p:extLst>
      <p:ext uri="{BB962C8B-B14F-4D97-AF65-F5344CB8AC3E}">
        <p14:creationId xmlns:p14="http://schemas.microsoft.com/office/powerpoint/2010/main" val="2570043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20DFEC-0E86-41D5-ABED-E26A93577B37}"/>
              </a:ext>
            </a:extLst>
          </p:cNvPr>
          <p:cNvPicPr>
            <a:picLocks noChangeAspect="1"/>
          </p:cNvPicPr>
          <p:nvPr/>
        </p:nvPicPr>
        <p:blipFill>
          <a:blip r:embed="rId3"/>
          <a:stretch>
            <a:fillRect/>
          </a:stretch>
        </p:blipFill>
        <p:spPr>
          <a:xfrm>
            <a:off x="0" y="1149738"/>
            <a:ext cx="10844576" cy="5708262"/>
          </a:xfrm>
          <a:prstGeom prst="rect">
            <a:avLst/>
          </a:prstGeom>
        </p:spPr>
      </p:pic>
      <p:pic>
        <p:nvPicPr>
          <p:cNvPr id="3" name="Picture 2">
            <a:extLst>
              <a:ext uri="{FF2B5EF4-FFF2-40B4-BE49-F238E27FC236}">
                <a16:creationId xmlns:a16="http://schemas.microsoft.com/office/drawing/2014/main" id="{1A12A517-C380-488D-B6B0-20CCED742742}"/>
              </a:ext>
            </a:extLst>
          </p:cNvPr>
          <p:cNvPicPr>
            <a:picLocks noChangeAspect="1"/>
          </p:cNvPicPr>
          <p:nvPr/>
        </p:nvPicPr>
        <p:blipFill>
          <a:blip r:embed="rId4"/>
          <a:stretch>
            <a:fillRect/>
          </a:stretch>
        </p:blipFill>
        <p:spPr>
          <a:xfrm>
            <a:off x="6975232" y="978287"/>
            <a:ext cx="5216768" cy="5086349"/>
          </a:xfrm>
          <a:prstGeom prst="rect">
            <a:avLst/>
          </a:prstGeom>
        </p:spPr>
      </p:pic>
      <p:pic>
        <p:nvPicPr>
          <p:cNvPr id="4" name="Picture 3">
            <a:extLst>
              <a:ext uri="{FF2B5EF4-FFF2-40B4-BE49-F238E27FC236}">
                <a16:creationId xmlns:a16="http://schemas.microsoft.com/office/drawing/2014/main" id="{28DFD4D6-899C-4F44-A833-50623217F69E}"/>
              </a:ext>
            </a:extLst>
          </p:cNvPr>
          <p:cNvPicPr>
            <a:picLocks noChangeAspect="1"/>
          </p:cNvPicPr>
          <p:nvPr/>
        </p:nvPicPr>
        <p:blipFill>
          <a:blip r:embed="rId5"/>
          <a:stretch>
            <a:fillRect/>
          </a:stretch>
        </p:blipFill>
        <p:spPr>
          <a:xfrm>
            <a:off x="228600" y="171451"/>
            <a:ext cx="2647950" cy="695325"/>
          </a:xfrm>
          <a:prstGeom prst="rect">
            <a:avLst/>
          </a:prstGeom>
        </p:spPr>
      </p:pic>
      <p:sp>
        <p:nvSpPr>
          <p:cNvPr id="6" name="Rectangle: Rounded Corners 5">
            <a:extLst>
              <a:ext uri="{FF2B5EF4-FFF2-40B4-BE49-F238E27FC236}">
                <a16:creationId xmlns:a16="http://schemas.microsoft.com/office/drawing/2014/main" id="{76A84ABB-72D3-4587-8B14-4286CBD18804}"/>
              </a:ext>
            </a:extLst>
          </p:cNvPr>
          <p:cNvSpPr/>
          <p:nvPr/>
        </p:nvSpPr>
        <p:spPr>
          <a:xfrm>
            <a:off x="228600" y="5708262"/>
            <a:ext cx="4988169" cy="35637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Arrow: Curved Right 6">
            <a:extLst>
              <a:ext uri="{FF2B5EF4-FFF2-40B4-BE49-F238E27FC236}">
                <a16:creationId xmlns:a16="http://schemas.microsoft.com/office/drawing/2014/main" id="{1FCD71CA-25A5-4CD4-A45D-11D619539086}"/>
              </a:ext>
            </a:extLst>
          </p:cNvPr>
          <p:cNvSpPr/>
          <p:nvPr/>
        </p:nvSpPr>
        <p:spPr>
          <a:xfrm rot="12952472" flipH="1">
            <a:off x="5024816" y="2170724"/>
            <a:ext cx="995910" cy="3491135"/>
          </a:xfrm>
          <a:prstGeom prst="curvedRightArrow">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321133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1450757"/>
          </a:xfrm>
        </p:spPr>
        <p:txBody>
          <a:bodyPr/>
          <a:lstStyle/>
          <a:p>
            <a:r>
              <a:rPr lang="en-ZA" b="1" dirty="0">
                <a:solidFill>
                  <a:schemeClr val="accent2"/>
                </a:solidFill>
              </a:rPr>
              <a:t>Documents</a:t>
            </a:r>
            <a:r>
              <a:rPr lang="en-ZA" dirty="0">
                <a:solidFill>
                  <a:schemeClr val="accent2"/>
                </a:solidFill>
              </a:rPr>
              <a:t> needed: Consent form </a:t>
            </a:r>
            <a:r>
              <a:rPr lang="en-ZA" i="1" dirty="0">
                <a:solidFill>
                  <a:schemeClr val="accent2"/>
                </a:solidFill>
              </a:rPr>
              <a:t>(1)</a:t>
            </a:r>
          </a:p>
        </p:txBody>
      </p:sp>
      <p:sp>
        <p:nvSpPr>
          <p:cNvPr id="3" name="Content Placeholder 2"/>
          <p:cNvSpPr>
            <a:spLocks noGrp="1"/>
          </p:cNvSpPr>
          <p:nvPr>
            <p:ph idx="1"/>
          </p:nvPr>
        </p:nvSpPr>
        <p:spPr>
          <a:xfrm>
            <a:off x="590550" y="1764957"/>
            <a:ext cx="11323783" cy="4399005"/>
          </a:xfrm>
        </p:spPr>
        <p:txBody>
          <a:bodyPr>
            <a:noAutofit/>
          </a:bodyPr>
          <a:lstStyle/>
          <a:p>
            <a:pPr marL="0" indent="0">
              <a:spcAft>
                <a:spcPts val="1200"/>
              </a:spcAft>
              <a:buNone/>
            </a:pPr>
            <a:r>
              <a:rPr lang="en-ZA" sz="2200" dirty="0"/>
              <a:t>The consent form for your case report/series should include at least the following details:</a:t>
            </a:r>
          </a:p>
          <a:p>
            <a:pPr>
              <a:spcBef>
                <a:spcPts val="600"/>
              </a:spcBef>
              <a:spcAft>
                <a:spcPts val="600"/>
              </a:spcAft>
              <a:buFont typeface="Wingdings" panose="05000000000000000000" pitchFamily="2" charset="2"/>
              <a:buChar char="v"/>
            </a:pPr>
            <a:r>
              <a:rPr lang="en-ZA" sz="2200" dirty="0"/>
              <a:t> Title of case report/series </a:t>
            </a:r>
          </a:p>
          <a:p>
            <a:pPr>
              <a:spcBef>
                <a:spcPts val="600"/>
              </a:spcBef>
              <a:spcAft>
                <a:spcPts val="600"/>
              </a:spcAft>
              <a:buFont typeface="Wingdings" panose="05000000000000000000" pitchFamily="2" charset="2"/>
              <a:buChar char="v"/>
            </a:pPr>
            <a:r>
              <a:rPr lang="en-ZA" sz="2200" dirty="0"/>
              <a:t> Name of patient described or shown in case report/series</a:t>
            </a:r>
          </a:p>
          <a:p>
            <a:pPr>
              <a:spcBef>
                <a:spcPts val="600"/>
              </a:spcBef>
              <a:spcAft>
                <a:spcPts val="600"/>
              </a:spcAft>
              <a:buFont typeface="Wingdings" panose="05000000000000000000" pitchFamily="2" charset="2"/>
              <a:buChar char="v"/>
            </a:pPr>
            <a:r>
              <a:rPr lang="en-ZA" sz="2200" dirty="0"/>
              <a:t> Aims of case report/series</a:t>
            </a:r>
          </a:p>
          <a:p>
            <a:pPr>
              <a:spcBef>
                <a:spcPts val="600"/>
              </a:spcBef>
              <a:spcAft>
                <a:spcPts val="600"/>
              </a:spcAft>
              <a:buFont typeface="Wingdings" panose="05000000000000000000" pitchFamily="2" charset="2"/>
              <a:buChar char="v"/>
            </a:pPr>
            <a:r>
              <a:rPr lang="en-ZA" sz="2200" dirty="0"/>
              <a:t> Description of the text, photo, image, or other material (“information”) that will be included about the patient</a:t>
            </a:r>
          </a:p>
          <a:p>
            <a:pPr>
              <a:spcBef>
                <a:spcPts val="600"/>
              </a:spcBef>
              <a:spcAft>
                <a:spcPts val="600"/>
              </a:spcAft>
              <a:buFont typeface="Wingdings" panose="05000000000000000000" pitchFamily="2" charset="2"/>
              <a:buChar char="v"/>
            </a:pPr>
            <a:r>
              <a:rPr lang="en-ZA" sz="2200" dirty="0"/>
              <a:t> Description of how the information will be used (e.g. its purpose – to be presented, published, examination) and who will have access to it </a:t>
            </a:r>
          </a:p>
          <a:p>
            <a:pPr>
              <a:spcBef>
                <a:spcPts val="600"/>
              </a:spcBef>
              <a:spcAft>
                <a:spcPts val="600"/>
              </a:spcAft>
              <a:buFont typeface="Wingdings" panose="05000000000000000000" pitchFamily="2" charset="2"/>
              <a:buChar char="v"/>
            </a:pPr>
            <a:r>
              <a:rPr lang="en-ZA" sz="2200" dirty="0"/>
              <a:t> Description of how confidentiality of the information will be protected and limitations to this (e.g., may be possible to identify due to unique nature of illness / photograph etc.) </a:t>
            </a:r>
          </a:p>
          <a:p>
            <a:pPr>
              <a:spcBef>
                <a:spcPts val="600"/>
              </a:spcBef>
              <a:spcAft>
                <a:spcPts val="600"/>
              </a:spcAft>
              <a:buFont typeface="Wingdings" panose="05000000000000000000" pitchFamily="2" charset="2"/>
              <a:buChar char="v"/>
            </a:pPr>
            <a:r>
              <a:rPr lang="en-ZA" sz="2200" dirty="0"/>
              <a:t> Information about voluntariness of participation / consent with no negative consequences  </a:t>
            </a:r>
          </a:p>
        </p:txBody>
      </p:sp>
    </p:spTree>
    <p:extLst>
      <p:ext uri="{BB962C8B-B14F-4D97-AF65-F5344CB8AC3E}">
        <p14:creationId xmlns:p14="http://schemas.microsoft.com/office/powerpoint/2010/main" val="2915162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1450757"/>
          </a:xfrm>
        </p:spPr>
        <p:txBody>
          <a:bodyPr/>
          <a:lstStyle/>
          <a:p>
            <a:r>
              <a:rPr lang="en-ZA" b="1" dirty="0">
                <a:solidFill>
                  <a:schemeClr val="accent2"/>
                </a:solidFill>
              </a:rPr>
              <a:t>Documents</a:t>
            </a:r>
            <a:r>
              <a:rPr lang="en-ZA" dirty="0">
                <a:solidFill>
                  <a:schemeClr val="accent2"/>
                </a:solidFill>
              </a:rPr>
              <a:t> needed: Consent form </a:t>
            </a:r>
            <a:r>
              <a:rPr lang="en-ZA" i="1" dirty="0">
                <a:solidFill>
                  <a:schemeClr val="accent2"/>
                </a:solidFill>
              </a:rPr>
              <a:t>(2)</a:t>
            </a:r>
          </a:p>
        </p:txBody>
      </p:sp>
      <p:sp>
        <p:nvSpPr>
          <p:cNvPr id="3" name="Content Placeholder 2"/>
          <p:cNvSpPr>
            <a:spLocks noGrp="1"/>
          </p:cNvSpPr>
          <p:nvPr>
            <p:ph idx="1"/>
          </p:nvPr>
        </p:nvSpPr>
        <p:spPr>
          <a:xfrm>
            <a:off x="590550" y="1764957"/>
            <a:ext cx="11323783" cy="4399005"/>
          </a:xfrm>
        </p:spPr>
        <p:txBody>
          <a:bodyPr>
            <a:noAutofit/>
          </a:bodyPr>
          <a:lstStyle/>
          <a:p>
            <a:pPr marL="0" indent="0">
              <a:spcAft>
                <a:spcPts val="1200"/>
              </a:spcAft>
              <a:buNone/>
            </a:pPr>
            <a:r>
              <a:rPr lang="en-ZA" sz="2200" dirty="0"/>
              <a:t>Consent form details continued:</a:t>
            </a:r>
          </a:p>
          <a:p>
            <a:pPr>
              <a:spcBef>
                <a:spcPts val="600"/>
              </a:spcBef>
              <a:spcAft>
                <a:spcPts val="600"/>
              </a:spcAft>
              <a:buFont typeface="Wingdings" panose="05000000000000000000" pitchFamily="2" charset="2"/>
              <a:buChar char="v"/>
            </a:pPr>
            <a:r>
              <a:rPr lang="en-ZA" sz="2200" dirty="0"/>
              <a:t> Whether and how the patient will be remunerated </a:t>
            </a:r>
          </a:p>
          <a:p>
            <a:pPr>
              <a:spcBef>
                <a:spcPts val="600"/>
              </a:spcBef>
              <a:spcAft>
                <a:spcPts val="600"/>
              </a:spcAft>
              <a:buFont typeface="Wingdings" panose="05000000000000000000" pitchFamily="2" charset="2"/>
              <a:buChar char="v"/>
            </a:pPr>
            <a:r>
              <a:rPr lang="en-ZA" sz="2200" dirty="0"/>
              <a:t> Potential risks and benefits of participation </a:t>
            </a:r>
          </a:p>
          <a:p>
            <a:pPr>
              <a:spcBef>
                <a:spcPts val="600"/>
              </a:spcBef>
              <a:spcAft>
                <a:spcPts val="600"/>
              </a:spcAft>
              <a:buFont typeface="Wingdings" panose="05000000000000000000" pitchFamily="2" charset="2"/>
              <a:buChar char="v"/>
            </a:pPr>
            <a:r>
              <a:rPr lang="en-ZA" sz="2200" dirty="0"/>
              <a:t> How personal information will be managed in terms of POPIA</a:t>
            </a:r>
          </a:p>
          <a:p>
            <a:pPr>
              <a:spcBef>
                <a:spcPts val="600"/>
              </a:spcBef>
              <a:spcAft>
                <a:spcPts val="600"/>
              </a:spcAft>
              <a:buFont typeface="Wingdings" panose="05000000000000000000" pitchFamily="2" charset="2"/>
              <a:buChar char="v"/>
            </a:pPr>
            <a:r>
              <a:rPr lang="en-ZA" sz="2200" dirty="0"/>
              <a:t> Name and full contact details (including department/division) of Principal Investigator </a:t>
            </a:r>
          </a:p>
          <a:p>
            <a:pPr>
              <a:spcBef>
                <a:spcPts val="600"/>
              </a:spcBef>
              <a:spcAft>
                <a:spcPts val="600"/>
              </a:spcAft>
              <a:buFont typeface="Wingdings" panose="05000000000000000000" pitchFamily="2" charset="2"/>
              <a:buChar char="v"/>
            </a:pPr>
            <a:r>
              <a:rPr lang="en-ZA" sz="2200" dirty="0"/>
              <a:t> Name and full contact details of supervisor/s</a:t>
            </a:r>
          </a:p>
          <a:p>
            <a:pPr>
              <a:spcBef>
                <a:spcPts val="600"/>
              </a:spcBef>
              <a:spcAft>
                <a:spcPts val="600"/>
              </a:spcAft>
              <a:buFont typeface="Wingdings" panose="05000000000000000000" pitchFamily="2" charset="2"/>
              <a:buChar char="v"/>
            </a:pPr>
            <a:r>
              <a:rPr lang="en-ZA" sz="2200" dirty="0"/>
              <a:t> Contact details for HREC/UREC should the patient wish to query/make complaint</a:t>
            </a:r>
          </a:p>
          <a:p>
            <a:pPr>
              <a:spcBef>
                <a:spcPts val="600"/>
              </a:spcBef>
              <a:spcAft>
                <a:spcPts val="600"/>
              </a:spcAft>
              <a:buFont typeface="Wingdings" panose="05000000000000000000" pitchFamily="2" charset="2"/>
              <a:buChar char="v"/>
            </a:pPr>
            <a:endParaRPr lang="en-ZA" sz="2200" dirty="0"/>
          </a:p>
          <a:p>
            <a:pPr marL="0" indent="0" algn="ctr">
              <a:spcBef>
                <a:spcPts val="600"/>
              </a:spcBef>
              <a:spcAft>
                <a:spcPts val="600"/>
              </a:spcAft>
              <a:buNone/>
            </a:pPr>
            <a:r>
              <a:rPr lang="en-ZA" sz="2200" dirty="0"/>
              <a:t>NB: The consent form must be translated into the home language of the participant (patient/subject of case report/series)</a:t>
            </a:r>
          </a:p>
        </p:txBody>
      </p:sp>
    </p:spTree>
    <p:extLst>
      <p:ext uri="{BB962C8B-B14F-4D97-AF65-F5344CB8AC3E}">
        <p14:creationId xmlns:p14="http://schemas.microsoft.com/office/powerpoint/2010/main" val="216887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7354A5-BC38-43B1-952D-E0CC7B6804B4}"/>
              </a:ext>
            </a:extLst>
          </p:cNvPr>
          <p:cNvPicPr>
            <a:picLocks noChangeAspect="1"/>
          </p:cNvPicPr>
          <p:nvPr/>
        </p:nvPicPr>
        <p:blipFill>
          <a:blip r:embed="rId3"/>
          <a:stretch>
            <a:fillRect/>
          </a:stretch>
        </p:blipFill>
        <p:spPr>
          <a:xfrm>
            <a:off x="71617" y="1368448"/>
            <a:ext cx="6405383" cy="5222851"/>
          </a:xfrm>
          <a:prstGeom prst="rect">
            <a:avLst/>
          </a:prstGeom>
        </p:spPr>
      </p:pic>
      <p:pic>
        <p:nvPicPr>
          <p:cNvPr id="7" name="Picture 6">
            <a:extLst>
              <a:ext uri="{FF2B5EF4-FFF2-40B4-BE49-F238E27FC236}">
                <a16:creationId xmlns:a16="http://schemas.microsoft.com/office/drawing/2014/main" id="{4F0077B9-27FC-493F-A79E-AC83B7FBF0F7}"/>
              </a:ext>
            </a:extLst>
          </p:cNvPr>
          <p:cNvPicPr>
            <a:picLocks noChangeAspect="1"/>
          </p:cNvPicPr>
          <p:nvPr/>
        </p:nvPicPr>
        <p:blipFill>
          <a:blip r:embed="rId4"/>
          <a:stretch>
            <a:fillRect/>
          </a:stretch>
        </p:blipFill>
        <p:spPr>
          <a:xfrm>
            <a:off x="6477000" y="266701"/>
            <a:ext cx="5715000" cy="5988000"/>
          </a:xfrm>
          <a:prstGeom prst="rect">
            <a:avLst/>
          </a:prstGeom>
        </p:spPr>
      </p:pic>
      <p:pic>
        <p:nvPicPr>
          <p:cNvPr id="3" name="Picture 2">
            <a:extLst>
              <a:ext uri="{FF2B5EF4-FFF2-40B4-BE49-F238E27FC236}">
                <a16:creationId xmlns:a16="http://schemas.microsoft.com/office/drawing/2014/main" id="{D92EEECA-8C58-4FB2-9AB9-C907D0365806}"/>
              </a:ext>
            </a:extLst>
          </p:cNvPr>
          <p:cNvPicPr>
            <a:picLocks noChangeAspect="1"/>
          </p:cNvPicPr>
          <p:nvPr/>
        </p:nvPicPr>
        <p:blipFill>
          <a:blip r:embed="rId5"/>
          <a:stretch>
            <a:fillRect/>
          </a:stretch>
        </p:blipFill>
        <p:spPr>
          <a:xfrm>
            <a:off x="295275" y="122249"/>
            <a:ext cx="2647950" cy="695325"/>
          </a:xfrm>
          <a:prstGeom prst="rect">
            <a:avLst/>
          </a:prstGeom>
        </p:spPr>
      </p:pic>
      <p:sp>
        <p:nvSpPr>
          <p:cNvPr id="6" name="Rectangle: Rounded Corners 5">
            <a:extLst>
              <a:ext uri="{FF2B5EF4-FFF2-40B4-BE49-F238E27FC236}">
                <a16:creationId xmlns:a16="http://schemas.microsoft.com/office/drawing/2014/main" id="{A0E21A4C-9A9F-4AB8-AD6F-3CA35DA445E8}"/>
              </a:ext>
            </a:extLst>
          </p:cNvPr>
          <p:cNvSpPr/>
          <p:nvPr/>
        </p:nvSpPr>
        <p:spPr>
          <a:xfrm>
            <a:off x="71616" y="5708261"/>
            <a:ext cx="3128783" cy="88303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Arrow: Curved Right 7">
            <a:extLst>
              <a:ext uri="{FF2B5EF4-FFF2-40B4-BE49-F238E27FC236}">
                <a16:creationId xmlns:a16="http://schemas.microsoft.com/office/drawing/2014/main" id="{F676BAC6-3B03-46D2-B215-D057A915C383}"/>
              </a:ext>
            </a:extLst>
          </p:cNvPr>
          <p:cNvSpPr/>
          <p:nvPr/>
        </p:nvSpPr>
        <p:spPr>
          <a:xfrm rot="13501237" flipH="1">
            <a:off x="3779727" y="1117176"/>
            <a:ext cx="995910" cy="4906805"/>
          </a:xfrm>
          <a:prstGeom prst="curvedRightArrow">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120670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12" y="0"/>
            <a:ext cx="11388435" cy="1450757"/>
          </a:xfrm>
        </p:spPr>
        <p:txBody>
          <a:bodyPr>
            <a:normAutofit/>
          </a:bodyPr>
          <a:lstStyle/>
          <a:p>
            <a:r>
              <a:rPr lang="en-ZA" sz="4700" b="1" dirty="0">
                <a:solidFill>
                  <a:schemeClr val="accent2"/>
                </a:solidFill>
              </a:rPr>
              <a:t>Information </a:t>
            </a:r>
            <a:r>
              <a:rPr lang="en-ZA" sz="4700" dirty="0">
                <a:solidFill>
                  <a:schemeClr val="accent2"/>
                </a:solidFill>
              </a:rPr>
              <a:t>required on the application form </a:t>
            </a:r>
            <a:r>
              <a:rPr lang="en-ZA" sz="4700" i="1" dirty="0">
                <a:solidFill>
                  <a:schemeClr val="accent2"/>
                </a:solidFill>
              </a:rPr>
              <a:t>(1)</a:t>
            </a:r>
          </a:p>
        </p:txBody>
      </p:sp>
      <p:sp>
        <p:nvSpPr>
          <p:cNvPr id="3" name="Content Placeholder 2"/>
          <p:cNvSpPr>
            <a:spLocks noGrp="1"/>
          </p:cNvSpPr>
          <p:nvPr>
            <p:ph idx="1"/>
          </p:nvPr>
        </p:nvSpPr>
        <p:spPr>
          <a:xfrm>
            <a:off x="380999" y="1924084"/>
            <a:ext cx="11557460" cy="4343366"/>
          </a:xfrm>
        </p:spPr>
        <p:txBody>
          <a:bodyPr>
            <a:normAutofit lnSpcReduction="10000"/>
          </a:bodyPr>
          <a:lstStyle/>
          <a:p>
            <a:pPr>
              <a:spcAft>
                <a:spcPts val="1200"/>
              </a:spcAft>
              <a:buFont typeface="Wingdings" panose="05000000000000000000" pitchFamily="2" charset="2"/>
              <a:buChar char="v"/>
            </a:pPr>
            <a:r>
              <a:rPr lang="en-ZA" sz="3000" dirty="0"/>
              <a:t> Project (case report/series) title</a:t>
            </a:r>
          </a:p>
          <a:p>
            <a:pPr>
              <a:spcAft>
                <a:spcPts val="1200"/>
              </a:spcAft>
              <a:buFont typeface="Wingdings" panose="05000000000000000000" pitchFamily="2" charset="2"/>
              <a:buChar char="v"/>
            </a:pPr>
            <a:r>
              <a:rPr lang="en-ZA" sz="3000" dirty="0"/>
              <a:t> Your contact details – you are the Principal Investigator </a:t>
            </a:r>
          </a:p>
          <a:p>
            <a:pPr>
              <a:spcAft>
                <a:spcPts val="1200"/>
              </a:spcAft>
              <a:buFont typeface="Wingdings" panose="05000000000000000000" pitchFamily="2" charset="2"/>
              <a:buChar char="v"/>
            </a:pPr>
            <a:r>
              <a:rPr lang="en-ZA" sz="3000" dirty="0"/>
              <a:t> If you are a student, degree details</a:t>
            </a:r>
          </a:p>
          <a:p>
            <a:pPr>
              <a:spcAft>
                <a:spcPts val="1200"/>
              </a:spcAft>
              <a:buFont typeface="Wingdings" panose="05000000000000000000" pitchFamily="2" charset="2"/>
              <a:buChar char="v"/>
            </a:pPr>
            <a:r>
              <a:rPr lang="en-ZA" sz="3000" dirty="0"/>
              <a:t> If you are a student, details of your supervisor </a:t>
            </a:r>
          </a:p>
          <a:p>
            <a:pPr>
              <a:spcAft>
                <a:spcPts val="1200"/>
              </a:spcAft>
              <a:buFont typeface="Wingdings" panose="05000000000000000000" pitchFamily="2" charset="2"/>
              <a:buChar char="v"/>
            </a:pPr>
            <a:r>
              <a:rPr lang="en-ZA" sz="3000" dirty="0"/>
              <a:t> If you are registered with a professional body (e.g., HPCSA), your registration number </a:t>
            </a:r>
          </a:p>
          <a:p>
            <a:pPr>
              <a:spcAft>
                <a:spcPts val="1200"/>
              </a:spcAft>
              <a:buFont typeface="Wingdings" panose="05000000000000000000" pitchFamily="2" charset="2"/>
              <a:buChar char="v"/>
            </a:pPr>
            <a:r>
              <a:rPr lang="en-ZA" sz="3000" dirty="0"/>
              <a:t>  Head of Department/Division details </a:t>
            </a:r>
          </a:p>
        </p:txBody>
      </p:sp>
    </p:spTree>
    <p:extLst>
      <p:ext uri="{BB962C8B-B14F-4D97-AF65-F5344CB8AC3E}">
        <p14:creationId xmlns:p14="http://schemas.microsoft.com/office/powerpoint/2010/main" val="2584584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30700"/>
            <a:ext cx="11726487" cy="1450757"/>
          </a:xfrm>
        </p:spPr>
        <p:txBody>
          <a:bodyPr/>
          <a:lstStyle/>
          <a:p>
            <a:r>
              <a:rPr lang="en-ZA" b="1" dirty="0">
                <a:solidFill>
                  <a:schemeClr val="accent2"/>
                </a:solidFill>
              </a:rPr>
              <a:t>Information </a:t>
            </a:r>
            <a:r>
              <a:rPr lang="en-ZA" dirty="0">
                <a:solidFill>
                  <a:schemeClr val="accent2"/>
                </a:solidFill>
              </a:rPr>
              <a:t>required on the application form </a:t>
            </a:r>
            <a:r>
              <a:rPr lang="en-ZA" i="1" dirty="0">
                <a:solidFill>
                  <a:schemeClr val="accent2"/>
                </a:solidFill>
              </a:rPr>
              <a:t>(2)</a:t>
            </a:r>
            <a:endParaRPr lang="en-ZA" sz="3000" dirty="0">
              <a:solidFill>
                <a:schemeClr val="accent2"/>
              </a:solidFill>
            </a:endParaRPr>
          </a:p>
        </p:txBody>
      </p:sp>
      <p:sp>
        <p:nvSpPr>
          <p:cNvPr id="3" name="Content Placeholder 2"/>
          <p:cNvSpPr>
            <a:spLocks noGrp="1"/>
          </p:cNvSpPr>
          <p:nvPr>
            <p:ph idx="1"/>
          </p:nvPr>
        </p:nvSpPr>
        <p:spPr>
          <a:xfrm>
            <a:off x="500668" y="2276336"/>
            <a:ext cx="11190663" cy="4230526"/>
          </a:xfrm>
        </p:spPr>
        <p:txBody>
          <a:bodyPr>
            <a:normAutofit/>
          </a:bodyPr>
          <a:lstStyle/>
          <a:p>
            <a:pPr>
              <a:spcAft>
                <a:spcPts val="1200"/>
              </a:spcAft>
              <a:buFont typeface="Wingdings" panose="05000000000000000000" pitchFamily="2" charset="2"/>
              <a:buChar char="v"/>
            </a:pPr>
            <a:r>
              <a:rPr lang="en-ZA" sz="3000" dirty="0"/>
              <a:t> Where the case study/series was conducted</a:t>
            </a:r>
          </a:p>
          <a:p>
            <a:pPr>
              <a:spcAft>
                <a:spcPts val="1200"/>
              </a:spcAft>
              <a:buFont typeface="Wingdings" panose="05000000000000000000" pitchFamily="2" charset="2"/>
              <a:buChar char="v"/>
            </a:pPr>
            <a:r>
              <a:rPr lang="en-ZA" sz="3000" dirty="0"/>
              <a:t> A rationale for the case report/series</a:t>
            </a:r>
          </a:p>
          <a:p>
            <a:pPr>
              <a:spcAft>
                <a:spcPts val="1200"/>
              </a:spcAft>
              <a:buFont typeface="Wingdings" panose="05000000000000000000" pitchFamily="2" charset="2"/>
              <a:buChar char="v"/>
            </a:pPr>
            <a:r>
              <a:rPr lang="en-ZA" sz="3000" dirty="0"/>
              <a:t> Steps taken to protect patient confidentiality </a:t>
            </a:r>
          </a:p>
          <a:p>
            <a:pPr>
              <a:spcAft>
                <a:spcPts val="1200"/>
              </a:spcAft>
              <a:buFont typeface="Wingdings" panose="05000000000000000000" pitchFamily="2" charset="2"/>
              <a:buChar char="v"/>
            </a:pPr>
            <a:r>
              <a:rPr lang="en-ZA" sz="3000" dirty="0"/>
              <a:t> Whether and how informed consent was obtained (if not, detail why not and include motivation for waiver of individual consent)</a:t>
            </a:r>
            <a:endParaRPr lang="en-ZA" sz="2400" dirty="0"/>
          </a:p>
        </p:txBody>
      </p:sp>
    </p:spTree>
    <p:extLst>
      <p:ext uri="{BB962C8B-B14F-4D97-AF65-F5344CB8AC3E}">
        <p14:creationId xmlns:p14="http://schemas.microsoft.com/office/powerpoint/2010/main" val="4122120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5B8743-6E9D-4B52-9257-3358098DB367}"/>
              </a:ext>
            </a:extLst>
          </p:cNvPr>
          <p:cNvPicPr>
            <a:picLocks noChangeAspect="1"/>
          </p:cNvPicPr>
          <p:nvPr/>
        </p:nvPicPr>
        <p:blipFill>
          <a:blip r:embed="rId2"/>
          <a:stretch>
            <a:fillRect/>
          </a:stretch>
        </p:blipFill>
        <p:spPr>
          <a:xfrm>
            <a:off x="904875" y="213920"/>
            <a:ext cx="10382250" cy="6430159"/>
          </a:xfrm>
          <a:prstGeom prst="rect">
            <a:avLst/>
          </a:prstGeom>
        </p:spPr>
      </p:pic>
      <p:sp>
        <p:nvSpPr>
          <p:cNvPr id="2" name="Arrow: Left 1">
            <a:extLst>
              <a:ext uri="{FF2B5EF4-FFF2-40B4-BE49-F238E27FC236}">
                <a16:creationId xmlns:a16="http://schemas.microsoft.com/office/drawing/2014/main" id="{28D8A8EB-E6DB-45EB-B3C0-6F1677D3A32F}"/>
              </a:ext>
            </a:extLst>
          </p:cNvPr>
          <p:cNvSpPr/>
          <p:nvPr/>
        </p:nvSpPr>
        <p:spPr>
          <a:xfrm>
            <a:off x="10744200" y="4267200"/>
            <a:ext cx="1085850" cy="376629"/>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59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B30113-42B4-4E27-9749-409E087520B4}"/>
              </a:ext>
            </a:extLst>
          </p:cNvPr>
          <p:cNvPicPr>
            <a:picLocks noChangeAspect="1"/>
          </p:cNvPicPr>
          <p:nvPr/>
        </p:nvPicPr>
        <p:blipFill>
          <a:blip r:embed="rId2"/>
          <a:stretch>
            <a:fillRect/>
          </a:stretch>
        </p:blipFill>
        <p:spPr>
          <a:xfrm>
            <a:off x="0" y="881062"/>
            <a:ext cx="12124668" cy="5095875"/>
          </a:xfrm>
          <a:prstGeom prst="rect">
            <a:avLst/>
          </a:prstGeom>
        </p:spPr>
      </p:pic>
      <p:sp>
        <p:nvSpPr>
          <p:cNvPr id="6" name="Arrow: Left 5">
            <a:extLst>
              <a:ext uri="{FF2B5EF4-FFF2-40B4-BE49-F238E27FC236}">
                <a16:creationId xmlns:a16="http://schemas.microsoft.com/office/drawing/2014/main" id="{DB9C7D23-7562-4E73-AEDE-30A6B1F4F944}"/>
              </a:ext>
            </a:extLst>
          </p:cNvPr>
          <p:cNvSpPr/>
          <p:nvPr/>
        </p:nvSpPr>
        <p:spPr>
          <a:xfrm>
            <a:off x="5181600" y="3962400"/>
            <a:ext cx="1085850" cy="376629"/>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00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14075"/>
            <a:ext cx="10058400" cy="1450757"/>
          </a:xfrm>
        </p:spPr>
        <p:txBody>
          <a:bodyPr/>
          <a:lstStyle/>
          <a:p>
            <a:r>
              <a:rPr lang="en-ZA" dirty="0">
                <a:solidFill>
                  <a:schemeClr val="accent2"/>
                </a:solidFill>
              </a:rPr>
              <a:t>Important links</a:t>
            </a:r>
          </a:p>
        </p:txBody>
      </p:sp>
      <p:sp>
        <p:nvSpPr>
          <p:cNvPr id="3" name="Content Placeholder 2"/>
          <p:cNvSpPr>
            <a:spLocks noGrp="1"/>
          </p:cNvSpPr>
          <p:nvPr>
            <p:ph idx="1"/>
          </p:nvPr>
        </p:nvSpPr>
        <p:spPr>
          <a:xfrm>
            <a:off x="925614" y="2059512"/>
            <a:ext cx="10401731" cy="4284138"/>
          </a:xfrm>
        </p:spPr>
        <p:txBody>
          <a:bodyPr>
            <a:normAutofit fontScale="92500" lnSpcReduction="10000"/>
          </a:bodyPr>
          <a:lstStyle/>
          <a:p>
            <a:pPr>
              <a:spcAft>
                <a:spcPts val="1200"/>
              </a:spcAft>
              <a:buFont typeface="Wingdings" panose="05000000000000000000" pitchFamily="2" charset="2"/>
              <a:buChar char="v"/>
            </a:pPr>
            <a:r>
              <a:rPr lang="en-ZA" sz="3000" dirty="0"/>
              <a:t> The link to log on to your application to submit a progress report: </a:t>
            </a:r>
            <a:r>
              <a:rPr lang="en-ZA" sz="3000" dirty="0">
                <a:hlinkClick r:id="rId3"/>
              </a:rPr>
              <a:t>www.applyethics.sun.ac.za</a:t>
            </a:r>
            <a:r>
              <a:rPr lang="en-ZA" sz="3000" dirty="0"/>
              <a:t> </a:t>
            </a:r>
          </a:p>
          <a:p>
            <a:pPr>
              <a:spcAft>
                <a:spcPts val="1200"/>
              </a:spcAft>
              <a:buFont typeface="Wingdings" panose="05000000000000000000" pitchFamily="2" charset="2"/>
              <a:buChar char="v"/>
            </a:pPr>
            <a:r>
              <a:rPr lang="en-ZA" sz="3000" dirty="0"/>
              <a:t> The link to the Health Research Ethics Office where all the forms, instructions, submission dates, and resource documents can be found: </a:t>
            </a:r>
            <a:r>
              <a:rPr lang="en-GB" sz="3000" dirty="0">
                <a:hlinkClick r:id="rId4"/>
              </a:rPr>
              <a:t>www.sun.ac.za/healthresearchethics</a:t>
            </a:r>
            <a:r>
              <a:rPr lang="en-ZA" sz="3000" dirty="0"/>
              <a:t>   </a:t>
            </a:r>
          </a:p>
          <a:p>
            <a:pPr>
              <a:spcAft>
                <a:spcPts val="1200"/>
              </a:spcAft>
              <a:buFont typeface="Wingdings" panose="05000000000000000000" pitchFamily="2" charset="2"/>
              <a:buChar char="v"/>
            </a:pPr>
            <a:r>
              <a:rPr lang="en-ZA" sz="3000" dirty="0"/>
              <a:t> The link to the Undergraduate Research Ethics Committee (UREC) pages where guidance and information about UREC applications can be found: </a:t>
            </a:r>
            <a:r>
              <a:rPr lang="en-ZA" sz="3000" dirty="0">
                <a:hlinkClick r:id="rId5"/>
              </a:rPr>
              <a:t>http://www.sun.ac.za/english/faculty/healthsciences/rdsd/Pages/Undergraduate_research/Undergraduate-Research-Ethics-Committee.aspx</a:t>
            </a:r>
            <a:r>
              <a:rPr lang="en-ZA" sz="3000" dirty="0"/>
              <a:t> </a:t>
            </a:r>
          </a:p>
          <a:p>
            <a:pPr marL="0" indent="0">
              <a:spcAft>
                <a:spcPts val="1200"/>
              </a:spcAft>
              <a:buNone/>
            </a:pPr>
            <a:endParaRPr lang="en-ZA" sz="2400" dirty="0"/>
          </a:p>
        </p:txBody>
      </p:sp>
    </p:spTree>
    <p:extLst>
      <p:ext uri="{BB962C8B-B14F-4D97-AF65-F5344CB8AC3E}">
        <p14:creationId xmlns:p14="http://schemas.microsoft.com/office/powerpoint/2010/main" val="3733820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9194" y="1314249"/>
            <a:ext cx="10131348" cy="5834697"/>
          </a:xfrm>
          <a:prstGeom prst="rect">
            <a:avLst/>
          </a:prstGeom>
        </p:spPr>
      </p:pic>
      <p:sp>
        <p:nvSpPr>
          <p:cNvPr id="5" name="Title 1"/>
          <p:cNvSpPr>
            <a:spLocks noGrp="1"/>
          </p:cNvSpPr>
          <p:nvPr>
            <p:ph type="title"/>
          </p:nvPr>
        </p:nvSpPr>
        <p:spPr>
          <a:xfrm>
            <a:off x="1097279" y="-361789"/>
            <a:ext cx="10058400" cy="1450757"/>
          </a:xfrm>
        </p:spPr>
        <p:txBody>
          <a:bodyPr/>
          <a:lstStyle/>
          <a:p>
            <a:r>
              <a:rPr lang="en-ZA" dirty="0">
                <a:solidFill>
                  <a:schemeClr val="accent2"/>
                </a:solidFill>
              </a:rPr>
              <a:t>Creating the online application form</a:t>
            </a:r>
            <a:endParaRPr lang="en-ZA" dirty="0">
              <a:solidFill>
                <a:srgbClr val="FF0000"/>
              </a:solidFill>
            </a:endParaRPr>
          </a:p>
        </p:txBody>
      </p:sp>
    </p:spTree>
    <p:extLst>
      <p:ext uri="{BB962C8B-B14F-4D97-AF65-F5344CB8AC3E}">
        <p14:creationId xmlns:p14="http://schemas.microsoft.com/office/powerpoint/2010/main" val="86915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3287" y="157810"/>
            <a:ext cx="10989425" cy="4023360"/>
          </a:xfrm>
        </p:spPr>
        <p:txBody>
          <a:bodyPr>
            <a:normAutofit/>
          </a:bodyPr>
          <a:lstStyle/>
          <a:p>
            <a:pPr>
              <a:spcAft>
                <a:spcPts val="1200"/>
              </a:spcAft>
              <a:buFont typeface="Wingdings" panose="05000000000000000000" pitchFamily="2" charset="2"/>
              <a:buChar char="v"/>
            </a:pPr>
            <a:r>
              <a:rPr lang="en-ZA" sz="3000" dirty="0"/>
              <a:t> Once you have logged on, you need create a new application </a:t>
            </a:r>
            <a:endParaRPr lang="en-ZA" sz="2400" dirty="0">
              <a:solidFill>
                <a:srgbClr val="FF0000"/>
              </a:solidFill>
            </a:endParaRPr>
          </a:p>
        </p:txBody>
      </p:sp>
      <p:pic>
        <p:nvPicPr>
          <p:cNvPr id="3" name="Picture 2"/>
          <p:cNvPicPr>
            <a:picLocks noChangeAspect="1"/>
          </p:cNvPicPr>
          <p:nvPr/>
        </p:nvPicPr>
        <p:blipFill>
          <a:blip r:embed="rId3"/>
          <a:stretch>
            <a:fillRect/>
          </a:stretch>
        </p:blipFill>
        <p:spPr>
          <a:xfrm>
            <a:off x="773572" y="889638"/>
            <a:ext cx="10669140" cy="6135934"/>
          </a:xfrm>
          <a:prstGeom prst="rect">
            <a:avLst/>
          </a:prstGeom>
        </p:spPr>
      </p:pic>
    </p:spTree>
    <p:extLst>
      <p:ext uri="{BB962C8B-B14F-4D97-AF65-F5344CB8AC3E}">
        <p14:creationId xmlns:p14="http://schemas.microsoft.com/office/powerpoint/2010/main" val="2970422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2946" y="362848"/>
            <a:ext cx="9897752" cy="6495152"/>
          </a:xfrm>
          <a:prstGeom prst="rect">
            <a:avLst/>
          </a:prstGeom>
        </p:spPr>
      </p:pic>
      <p:pic>
        <p:nvPicPr>
          <p:cNvPr id="8" name="Picture 7">
            <a:extLst>
              <a:ext uri="{FF2B5EF4-FFF2-40B4-BE49-F238E27FC236}">
                <a16:creationId xmlns:a16="http://schemas.microsoft.com/office/drawing/2014/main" id="{FE032B2D-90C6-446D-9989-357142532C54}"/>
              </a:ext>
            </a:extLst>
          </p:cNvPr>
          <p:cNvPicPr>
            <a:picLocks noChangeAspect="1"/>
          </p:cNvPicPr>
          <p:nvPr/>
        </p:nvPicPr>
        <p:blipFill>
          <a:blip r:embed="rId4"/>
          <a:stretch>
            <a:fillRect/>
          </a:stretch>
        </p:blipFill>
        <p:spPr>
          <a:xfrm>
            <a:off x="1638300" y="791192"/>
            <a:ext cx="8934450" cy="5266708"/>
          </a:xfrm>
          <a:prstGeom prst="rect">
            <a:avLst/>
          </a:prstGeom>
        </p:spPr>
      </p:pic>
      <p:sp>
        <p:nvSpPr>
          <p:cNvPr id="9" name="Speech Bubble: Oval 8">
            <a:extLst>
              <a:ext uri="{FF2B5EF4-FFF2-40B4-BE49-F238E27FC236}">
                <a16:creationId xmlns:a16="http://schemas.microsoft.com/office/drawing/2014/main" id="{8926ABFF-0E0E-485D-8938-418B7EE50727}"/>
              </a:ext>
            </a:extLst>
          </p:cNvPr>
          <p:cNvSpPr/>
          <p:nvPr/>
        </p:nvSpPr>
        <p:spPr>
          <a:xfrm>
            <a:off x="4981574" y="362848"/>
            <a:ext cx="3228975" cy="1542152"/>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2000" b="1" dirty="0">
                <a:solidFill>
                  <a:schemeClr val="tx1"/>
                </a:solidFill>
              </a:rPr>
              <a:t>Enter title of case report/series</a:t>
            </a:r>
          </a:p>
        </p:txBody>
      </p:sp>
      <p:sp>
        <p:nvSpPr>
          <p:cNvPr id="10" name="Speech Bubble: Oval 9">
            <a:extLst>
              <a:ext uri="{FF2B5EF4-FFF2-40B4-BE49-F238E27FC236}">
                <a16:creationId xmlns:a16="http://schemas.microsoft.com/office/drawing/2014/main" id="{49A10E00-9D64-4E05-BBDE-72E087CFFF49}"/>
              </a:ext>
            </a:extLst>
          </p:cNvPr>
          <p:cNvSpPr/>
          <p:nvPr/>
        </p:nvSpPr>
        <p:spPr>
          <a:xfrm>
            <a:off x="6225020" y="2333344"/>
            <a:ext cx="4347730" cy="1542152"/>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2000" b="1" dirty="0">
                <a:solidFill>
                  <a:schemeClr val="tx1"/>
                </a:solidFill>
              </a:rPr>
              <a:t>Select relevant form from dropdown menu</a:t>
            </a:r>
          </a:p>
        </p:txBody>
      </p:sp>
      <p:sp>
        <p:nvSpPr>
          <p:cNvPr id="11" name="Oval 10">
            <a:extLst>
              <a:ext uri="{FF2B5EF4-FFF2-40B4-BE49-F238E27FC236}">
                <a16:creationId xmlns:a16="http://schemas.microsoft.com/office/drawing/2014/main" id="{421B55C8-0169-4951-9DA2-E06DD113D466}"/>
              </a:ext>
            </a:extLst>
          </p:cNvPr>
          <p:cNvSpPr/>
          <p:nvPr/>
        </p:nvSpPr>
        <p:spPr>
          <a:xfrm>
            <a:off x="8534400" y="4972050"/>
            <a:ext cx="1200150" cy="914400"/>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71850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533" y="-334812"/>
            <a:ext cx="10058400" cy="1450757"/>
          </a:xfrm>
        </p:spPr>
        <p:txBody>
          <a:bodyPr/>
          <a:lstStyle/>
          <a:p>
            <a:r>
              <a:rPr lang="en-ZA" dirty="0">
                <a:solidFill>
                  <a:schemeClr val="accent2"/>
                </a:solidFill>
              </a:rPr>
              <a:t>Application form has been created</a:t>
            </a:r>
            <a:endParaRPr lang="en-ZA" dirty="0">
              <a:solidFill>
                <a:srgbClr val="FF0000"/>
              </a:solidFill>
            </a:endParaRPr>
          </a:p>
        </p:txBody>
      </p:sp>
      <p:pic>
        <p:nvPicPr>
          <p:cNvPr id="10" name="Picture 9">
            <a:extLst>
              <a:ext uri="{FF2B5EF4-FFF2-40B4-BE49-F238E27FC236}">
                <a16:creationId xmlns:a16="http://schemas.microsoft.com/office/drawing/2014/main" id="{78283602-2B65-4CB6-AB29-F659FA8F169C}"/>
              </a:ext>
            </a:extLst>
          </p:cNvPr>
          <p:cNvPicPr>
            <a:picLocks noChangeAspect="1"/>
          </p:cNvPicPr>
          <p:nvPr/>
        </p:nvPicPr>
        <p:blipFill>
          <a:blip r:embed="rId3"/>
          <a:stretch>
            <a:fillRect/>
          </a:stretch>
        </p:blipFill>
        <p:spPr>
          <a:xfrm>
            <a:off x="0" y="1462757"/>
            <a:ext cx="12192000" cy="5302493"/>
          </a:xfrm>
          <a:prstGeom prst="rect">
            <a:avLst/>
          </a:prstGeom>
        </p:spPr>
      </p:pic>
      <p:sp>
        <p:nvSpPr>
          <p:cNvPr id="4" name="Left Arrow 3"/>
          <p:cNvSpPr/>
          <p:nvPr/>
        </p:nvSpPr>
        <p:spPr>
          <a:xfrm flipV="1">
            <a:off x="5729133" y="3639297"/>
            <a:ext cx="1754660" cy="322307"/>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7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5387" y="-434565"/>
            <a:ext cx="11263467" cy="1450757"/>
          </a:xfrm>
        </p:spPr>
        <p:txBody>
          <a:bodyPr/>
          <a:lstStyle/>
          <a:p>
            <a:r>
              <a:rPr lang="en-ZA" dirty="0">
                <a:solidFill>
                  <a:schemeClr val="accent2"/>
                </a:solidFill>
              </a:rPr>
              <a:t>Sharing your application with your supervisor</a:t>
            </a:r>
            <a:endParaRPr lang="en-ZA" dirty="0">
              <a:solidFill>
                <a:srgbClr val="FF0000"/>
              </a:solidFill>
            </a:endParaRPr>
          </a:p>
        </p:txBody>
      </p:sp>
      <p:pic>
        <p:nvPicPr>
          <p:cNvPr id="6" name="Picture 5">
            <a:extLst>
              <a:ext uri="{FF2B5EF4-FFF2-40B4-BE49-F238E27FC236}">
                <a16:creationId xmlns:a16="http://schemas.microsoft.com/office/drawing/2014/main" id="{8DF28D2B-D88B-4A88-AB47-348C1F49E219}"/>
              </a:ext>
            </a:extLst>
          </p:cNvPr>
          <p:cNvPicPr>
            <a:picLocks noChangeAspect="1"/>
          </p:cNvPicPr>
          <p:nvPr/>
        </p:nvPicPr>
        <p:blipFill>
          <a:blip r:embed="rId3"/>
          <a:stretch>
            <a:fillRect/>
          </a:stretch>
        </p:blipFill>
        <p:spPr>
          <a:xfrm>
            <a:off x="-110837" y="1555507"/>
            <a:ext cx="12192000" cy="5302493"/>
          </a:xfrm>
          <a:prstGeom prst="rect">
            <a:avLst/>
          </a:prstGeom>
        </p:spPr>
      </p:pic>
      <p:sp>
        <p:nvSpPr>
          <p:cNvPr id="5" name="Oval Callout 4"/>
          <p:cNvSpPr/>
          <p:nvPr/>
        </p:nvSpPr>
        <p:spPr>
          <a:xfrm>
            <a:off x="5985163" y="2438401"/>
            <a:ext cx="3541222" cy="1408134"/>
          </a:xfrm>
          <a:prstGeom prst="wedgeEllipseCallout">
            <a:avLst>
              <a:gd name="adj1" fmla="val -166709"/>
              <a:gd name="adj2" fmla="val -45148"/>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tx1"/>
                </a:solidFill>
                <a:effectLst/>
                <a:uLnTx/>
                <a:uFillTx/>
                <a:latin typeface="Calibri" panose="020F0502020204030204"/>
                <a:ea typeface="+mn-ea"/>
                <a:cs typeface="+mn-cs"/>
              </a:rPr>
              <a:t>Click on SHARE to share your application with your supervisor</a:t>
            </a:r>
          </a:p>
        </p:txBody>
      </p:sp>
      <p:sp>
        <p:nvSpPr>
          <p:cNvPr id="7" name="Oval 6">
            <a:extLst>
              <a:ext uri="{FF2B5EF4-FFF2-40B4-BE49-F238E27FC236}">
                <a16:creationId xmlns:a16="http://schemas.microsoft.com/office/drawing/2014/main" id="{FA3B38EA-2408-4742-9811-6715146833E6}"/>
              </a:ext>
            </a:extLst>
          </p:cNvPr>
          <p:cNvSpPr/>
          <p:nvPr/>
        </p:nvSpPr>
        <p:spPr>
          <a:xfrm>
            <a:off x="1181100" y="2171700"/>
            <a:ext cx="1066800" cy="12573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698150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5387" y="-434565"/>
            <a:ext cx="11263467" cy="1450757"/>
          </a:xfrm>
        </p:spPr>
        <p:txBody>
          <a:bodyPr/>
          <a:lstStyle/>
          <a:p>
            <a:r>
              <a:rPr lang="en-ZA" dirty="0">
                <a:solidFill>
                  <a:schemeClr val="accent2"/>
                </a:solidFill>
              </a:rPr>
              <a:t>Sharing your application with your supervisor</a:t>
            </a:r>
            <a:endParaRPr lang="en-ZA" dirty="0">
              <a:solidFill>
                <a:srgbClr val="FF0000"/>
              </a:solidFill>
            </a:endParaRPr>
          </a:p>
        </p:txBody>
      </p:sp>
      <p:pic>
        <p:nvPicPr>
          <p:cNvPr id="6" name="Picture 5"/>
          <p:cNvPicPr>
            <a:picLocks noChangeAspect="1"/>
          </p:cNvPicPr>
          <p:nvPr/>
        </p:nvPicPr>
        <p:blipFill>
          <a:blip r:embed="rId3"/>
          <a:stretch>
            <a:fillRect/>
          </a:stretch>
        </p:blipFill>
        <p:spPr>
          <a:xfrm>
            <a:off x="1520721" y="1016192"/>
            <a:ext cx="9017951" cy="6226407"/>
          </a:xfrm>
          <a:prstGeom prst="rect">
            <a:avLst/>
          </a:prstGeom>
        </p:spPr>
      </p:pic>
    </p:spTree>
    <p:extLst>
      <p:ext uri="{BB962C8B-B14F-4D97-AF65-F5344CB8AC3E}">
        <p14:creationId xmlns:p14="http://schemas.microsoft.com/office/powerpoint/2010/main" val="998821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5387" y="-434565"/>
            <a:ext cx="11263467" cy="1450757"/>
          </a:xfrm>
        </p:spPr>
        <p:txBody>
          <a:bodyPr/>
          <a:lstStyle/>
          <a:p>
            <a:r>
              <a:rPr lang="en-ZA" dirty="0">
                <a:solidFill>
                  <a:schemeClr val="accent2"/>
                </a:solidFill>
              </a:rPr>
              <a:t>Sharing your application with your supervisor</a:t>
            </a:r>
            <a:endParaRPr lang="en-ZA" dirty="0">
              <a:solidFill>
                <a:srgbClr val="FF0000"/>
              </a:solidFill>
            </a:endParaRPr>
          </a:p>
        </p:txBody>
      </p:sp>
      <p:pic>
        <p:nvPicPr>
          <p:cNvPr id="4" name="Picture 3"/>
          <p:cNvPicPr>
            <a:picLocks noChangeAspect="1"/>
          </p:cNvPicPr>
          <p:nvPr/>
        </p:nvPicPr>
        <p:blipFill>
          <a:blip r:embed="rId3"/>
          <a:stretch>
            <a:fillRect/>
          </a:stretch>
        </p:blipFill>
        <p:spPr>
          <a:xfrm>
            <a:off x="166253" y="1314950"/>
            <a:ext cx="12087855" cy="5543050"/>
          </a:xfrm>
          <a:prstGeom prst="rect">
            <a:avLst/>
          </a:prstGeom>
        </p:spPr>
      </p:pic>
      <p:sp>
        <p:nvSpPr>
          <p:cNvPr id="5" name="Rectangular Callout 4"/>
          <p:cNvSpPr/>
          <p:nvPr/>
        </p:nvSpPr>
        <p:spPr>
          <a:xfrm>
            <a:off x="166253" y="2523682"/>
            <a:ext cx="1163782" cy="1562793"/>
          </a:xfrm>
          <a:prstGeom prst="wedgeRectCallout">
            <a:avLst>
              <a:gd name="adj1" fmla="val 80555"/>
              <a:gd name="adj2" fmla="val 2064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chemeClr val="tx1"/>
                </a:solidFill>
                <a:effectLst/>
                <a:uLnTx/>
                <a:uFillTx/>
                <a:latin typeface="Calibri" panose="020F0502020204030204"/>
                <a:ea typeface="+mn-ea"/>
                <a:cs typeface="+mn-cs"/>
              </a:rPr>
              <a:t>Note: We are now back on the “Home” screen</a:t>
            </a:r>
          </a:p>
        </p:txBody>
      </p:sp>
      <p:sp>
        <p:nvSpPr>
          <p:cNvPr id="8" name="Rectangular Callout 7"/>
          <p:cNvSpPr/>
          <p:nvPr/>
        </p:nvSpPr>
        <p:spPr>
          <a:xfrm>
            <a:off x="166253" y="5123411"/>
            <a:ext cx="1330038" cy="1562793"/>
          </a:xfrm>
          <a:prstGeom prst="wedgeRectCallout">
            <a:avLst>
              <a:gd name="adj1" fmla="val 192698"/>
              <a:gd name="adj2" fmla="val 10009"/>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chemeClr val="tx1"/>
                </a:solidFill>
                <a:effectLst/>
                <a:uLnTx/>
                <a:uFillTx/>
                <a:latin typeface="Calibri" panose="020F0502020204030204"/>
                <a:ea typeface="+mn-ea"/>
                <a:cs typeface="+mn-cs"/>
              </a:rPr>
              <a:t>Click on your project title to get back into your application</a:t>
            </a:r>
          </a:p>
        </p:txBody>
      </p:sp>
    </p:spTree>
    <p:extLst>
      <p:ext uri="{BB962C8B-B14F-4D97-AF65-F5344CB8AC3E}">
        <p14:creationId xmlns:p14="http://schemas.microsoft.com/office/powerpoint/2010/main" val="1368965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5387" y="-434565"/>
            <a:ext cx="11263467" cy="1450757"/>
          </a:xfrm>
        </p:spPr>
        <p:txBody>
          <a:bodyPr/>
          <a:lstStyle/>
          <a:p>
            <a:r>
              <a:rPr lang="en-ZA" dirty="0">
                <a:solidFill>
                  <a:schemeClr val="accent2"/>
                </a:solidFill>
              </a:rPr>
              <a:t>Sharing your application with your supervisor</a:t>
            </a:r>
            <a:endParaRPr lang="en-ZA" dirty="0">
              <a:solidFill>
                <a:srgbClr val="FF0000"/>
              </a:solidFill>
            </a:endParaRPr>
          </a:p>
        </p:txBody>
      </p:sp>
      <p:pic>
        <p:nvPicPr>
          <p:cNvPr id="3" name="Picture 2"/>
          <p:cNvPicPr>
            <a:picLocks noChangeAspect="1"/>
          </p:cNvPicPr>
          <p:nvPr/>
        </p:nvPicPr>
        <p:blipFill>
          <a:blip r:embed="rId3"/>
          <a:stretch>
            <a:fillRect/>
          </a:stretch>
        </p:blipFill>
        <p:spPr>
          <a:xfrm>
            <a:off x="671111" y="1157995"/>
            <a:ext cx="10952017" cy="6248645"/>
          </a:xfrm>
          <a:prstGeom prst="rect">
            <a:avLst/>
          </a:prstGeom>
        </p:spPr>
      </p:pic>
    </p:spTree>
    <p:extLst>
      <p:ext uri="{BB962C8B-B14F-4D97-AF65-F5344CB8AC3E}">
        <p14:creationId xmlns:p14="http://schemas.microsoft.com/office/powerpoint/2010/main" val="3505714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5387" y="-434565"/>
            <a:ext cx="11263467" cy="1450757"/>
          </a:xfrm>
        </p:spPr>
        <p:txBody>
          <a:bodyPr/>
          <a:lstStyle/>
          <a:p>
            <a:r>
              <a:rPr lang="en-ZA" dirty="0">
                <a:solidFill>
                  <a:schemeClr val="accent2"/>
                </a:solidFill>
              </a:rPr>
              <a:t>Sharing your application with your supervisor</a:t>
            </a:r>
            <a:endParaRPr lang="en-ZA" dirty="0">
              <a:solidFill>
                <a:srgbClr val="FF0000"/>
              </a:solidFill>
            </a:endParaRPr>
          </a:p>
        </p:txBody>
      </p:sp>
      <p:pic>
        <p:nvPicPr>
          <p:cNvPr id="4" name="Picture 3"/>
          <p:cNvPicPr>
            <a:picLocks noChangeAspect="1"/>
          </p:cNvPicPr>
          <p:nvPr/>
        </p:nvPicPr>
        <p:blipFill>
          <a:blip r:embed="rId3"/>
          <a:stretch>
            <a:fillRect/>
          </a:stretch>
        </p:blipFill>
        <p:spPr>
          <a:xfrm>
            <a:off x="515387" y="1016192"/>
            <a:ext cx="11154360" cy="6510430"/>
          </a:xfrm>
          <a:prstGeom prst="rect">
            <a:avLst/>
          </a:prstGeom>
        </p:spPr>
      </p:pic>
    </p:spTree>
    <p:extLst>
      <p:ext uri="{BB962C8B-B14F-4D97-AF65-F5344CB8AC3E}">
        <p14:creationId xmlns:p14="http://schemas.microsoft.com/office/powerpoint/2010/main" val="3472827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5387" y="-434565"/>
            <a:ext cx="11263467" cy="1450757"/>
          </a:xfrm>
        </p:spPr>
        <p:txBody>
          <a:bodyPr/>
          <a:lstStyle/>
          <a:p>
            <a:r>
              <a:rPr lang="en-ZA" dirty="0">
                <a:solidFill>
                  <a:schemeClr val="accent2"/>
                </a:solidFill>
              </a:rPr>
              <a:t>Sharing your application with your supervisor</a:t>
            </a:r>
            <a:endParaRPr lang="en-ZA" dirty="0">
              <a:solidFill>
                <a:srgbClr val="FF0000"/>
              </a:solidFill>
            </a:endParaRPr>
          </a:p>
        </p:txBody>
      </p:sp>
      <p:pic>
        <p:nvPicPr>
          <p:cNvPr id="3" name="Picture 2"/>
          <p:cNvPicPr>
            <a:picLocks noChangeAspect="1"/>
          </p:cNvPicPr>
          <p:nvPr/>
        </p:nvPicPr>
        <p:blipFill>
          <a:blip r:embed="rId3"/>
          <a:stretch>
            <a:fillRect/>
          </a:stretch>
        </p:blipFill>
        <p:spPr>
          <a:xfrm>
            <a:off x="396558" y="1446570"/>
            <a:ext cx="11501124" cy="5120485"/>
          </a:xfrm>
          <a:prstGeom prst="rect">
            <a:avLst/>
          </a:prstGeom>
        </p:spPr>
      </p:pic>
    </p:spTree>
    <p:extLst>
      <p:ext uri="{BB962C8B-B14F-4D97-AF65-F5344CB8AC3E}">
        <p14:creationId xmlns:p14="http://schemas.microsoft.com/office/powerpoint/2010/main" val="242177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14075"/>
            <a:ext cx="10058400" cy="1450757"/>
          </a:xfrm>
        </p:spPr>
        <p:txBody>
          <a:bodyPr/>
          <a:lstStyle/>
          <a:p>
            <a:r>
              <a:rPr lang="en-ZA" dirty="0">
                <a:solidFill>
                  <a:schemeClr val="accent2"/>
                </a:solidFill>
              </a:rPr>
              <a:t>Creating the online application form</a:t>
            </a:r>
            <a:endParaRPr lang="en-ZA" dirty="0">
              <a:solidFill>
                <a:srgbClr val="FF0000"/>
              </a:solidFill>
            </a:endParaRPr>
          </a:p>
        </p:txBody>
      </p:sp>
      <p:sp>
        <p:nvSpPr>
          <p:cNvPr id="5" name="Content Placeholder 2"/>
          <p:cNvSpPr>
            <a:spLocks noGrp="1"/>
          </p:cNvSpPr>
          <p:nvPr>
            <p:ph idx="1"/>
          </p:nvPr>
        </p:nvSpPr>
        <p:spPr>
          <a:xfrm>
            <a:off x="631767" y="2028614"/>
            <a:ext cx="10989425" cy="4023360"/>
          </a:xfrm>
        </p:spPr>
        <p:txBody>
          <a:bodyPr>
            <a:normAutofit fontScale="92500" lnSpcReduction="10000"/>
          </a:bodyPr>
          <a:lstStyle/>
          <a:p>
            <a:pPr>
              <a:spcAft>
                <a:spcPts val="1200"/>
              </a:spcAft>
              <a:buFont typeface="Wingdings" panose="05000000000000000000" pitchFamily="2" charset="2"/>
              <a:buChar char="v"/>
            </a:pPr>
            <a:r>
              <a:rPr lang="en-ZA" sz="3000" dirty="0"/>
              <a:t> Log in to the </a:t>
            </a:r>
            <a:r>
              <a:rPr lang="en-ZA" sz="3000" i="1" dirty="0"/>
              <a:t>Infonetica </a:t>
            </a:r>
            <a:r>
              <a:rPr lang="en-ZA" sz="3000" dirty="0"/>
              <a:t>ethics application site using your SUN ID and password: </a:t>
            </a:r>
            <a:r>
              <a:rPr lang="en-ZA" sz="3000" dirty="0">
                <a:hlinkClick r:id="rId3"/>
              </a:rPr>
              <a:t>www.applyethics.sun.ac.za</a:t>
            </a:r>
            <a:r>
              <a:rPr lang="en-ZA" sz="3000" dirty="0"/>
              <a:t> </a:t>
            </a:r>
          </a:p>
          <a:p>
            <a:pPr>
              <a:spcAft>
                <a:spcPts val="1200"/>
              </a:spcAft>
              <a:buFont typeface="Wingdings" panose="05000000000000000000" pitchFamily="2" charset="2"/>
              <a:buChar char="v"/>
            </a:pPr>
            <a:r>
              <a:rPr lang="en-ZA" sz="3000" dirty="0"/>
              <a:t> Only SUN ID-registered applicants will be able to access the  online ethics application system with their SU username and password</a:t>
            </a:r>
          </a:p>
          <a:p>
            <a:pPr>
              <a:spcAft>
                <a:spcPts val="1200"/>
              </a:spcAft>
              <a:buFont typeface="Wingdings" panose="05000000000000000000" pitchFamily="2" charset="2"/>
              <a:buChar char="v"/>
            </a:pPr>
            <a:r>
              <a:rPr lang="en-ZA" sz="3000" dirty="0"/>
              <a:t> If you are not yet registered, you will need to request a SUN ID  registration from your department/division</a:t>
            </a:r>
          </a:p>
          <a:p>
            <a:pPr>
              <a:spcAft>
                <a:spcPts val="1200"/>
              </a:spcAft>
              <a:buFont typeface="Wingdings" panose="05000000000000000000" pitchFamily="2" charset="2"/>
              <a:buChar char="v"/>
            </a:pPr>
            <a:r>
              <a:rPr lang="en-ZA" sz="3000" dirty="0">
                <a:solidFill>
                  <a:srgbClr val="FF0000"/>
                </a:solidFill>
              </a:rPr>
              <a:t> Note that the SUN-ID registration process to obtain an SU username and password is not an ethics process and is not handled by the ethics office  </a:t>
            </a:r>
            <a:endParaRPr lang="en-ZA" sz="2400" dirty="0">
              <a:solidFill>
                <a:srgbClr val="FF0000"/>
              </a:solidFill>
            </a:endParaRPr>
          </a:p>
        </p:txBody>
      </p:sp>
    </p:spTree>
    <p:extLst>
      <p:ext uri="{BB962C8B-B14F-4D97-AF65-F5344CB8AC3E}">
        <p14:creationId xmlns:p14="http://schemas.microsoft.com/office/powerpoint/2010/main" val="243675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5387" y="-434565"/>
            <a:ext cx="11263467" cy="1450757"/>
          </a:xfrm>
        </p:spPr>
        <p:txBody>
          <a:bodyPr/>
          <a:lstStyle/>
          <a:p>
            <a:r>
              <a:rPr lang="en-ZA" dirty="0">
                <a:solidFill>
                  <a:schemeClr val="accent2"/>
                </a:solidFill>
              </a:rPr>
              <a:t>Sharing your application with your supervisor</a:t>
            </a:r>
            <a:endParaRPr lang="en-ZA" dirty="0">
              <a:solidFill>
                <a:srgbClr val="FF0000"/>
              </a:solidFill>
            </a:endParaRPr>
          </a:p>
        </p:txBody>
      </p:sp>
      <p:pic>
        <p:nvPicPr>
          <p:cNvPr id="4" name="Picture 3"/>
          <p:cNvPicPr>
            <a:picLocks noChangeAspect="1"/>
          </p:cNvPicPr>
          <p:nvPr/>
        </p:nvPicPr>
        <p:blipFill>
          <a:blip r:embed="rId3"/>
          <a:stretch>
            <a:fillRect/>
          </a:stretch>
        </p:blipFill>
        <p:spPr>
          <a:xfrm>
            <a:off x="1230210" y="1016192"/>
            <a:ext cx="9559712" cy="6016375"/>
          </a:xfrm>
          <a:prstGeom prst="rect">
            <a:avLst/>
          </a:prstGeom>
        </p:spPr>
      </p:pic>
    </p:spTree>
    <p:extLst>
      <p:ext uri="{BB962C8B-B14F-4D97-AF65-F5344CB8AC3E}">
        <p14:creationId xmlns:p14="http://schemas.microsoft.com/office/powerpoint/2010/main" val="3535717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54393" y="-532520"/>
            <a:ext cx="10058400" cy="1450757"/>
          </a:xfrm>
        </p:spPr>
        <p:txBody>
          <a:bodyPr/>
          <a:lstStyle/>
          <a:p>
            <a:r>
              <a:rPr lang="en-ZA" dirty="0">
                <a:solidFill>
                  <a:schemeClr val="accent2"/>
                </a:solidFill>
              </a:rPr>
              <a:t>Completing your application form</a:t>
            </a:r>
            <a:endParaRPr lang="en-ZA" dirty="0">
              <a:solidFill>
                <a:srgbClr val="FF0000"/>
              </a:solidFill>
            </a:endParaRPr>
          </a:p>
        </p:txBody>
      </p:sp>
      <p:pic>
        <p:nvPicPr>
          <p:cNvPr id="7" name="Picture 6">
            <a:extLst>
              <a:ext uri="{FF2B5EF4-FFF2-40B4-BE49-F238E27FC236}">
                <a16:creationId xmlns:a16="http://schemas.microsoft.com/office/drawing/2014/main" id="{2D577CFE-1F62-4B16-BCEE-539551EFC704}"/>
              </a:ext>
            </a:extLst>
          </p:cNvPr>
          <p:cNvPicPr>
            <a:picLocks noChangeAspect="1"/>
          </p:cNvPicPr>
          <p:nvPr/>
        </p:nvPicPr>
        <p:blipFill>
          <a:blip r:embed="rId3"/>
          <a:stretch>
            <a:fillRect/>
          </a:stretch>
        </p:blipFill>
        <p:spPr>
          <a:xfrm>
            <a:off x="24714" y="1133475"/>
            <a:ext cx="12623312" cy="5724525"/>
          </a:xfrm>
          <a:prstGeom prst="rect">
            <a:avLst/>
          </a:prstGeom>
        </p:spPr>
      </p:pic>
      <p:sp>
        <p:nvSpPr>
          <p:cNvPr id="3" name="Oval 2"/>
          <p:cNvSpPr/>
          <p:nvPr/>
        </p:nvSpPr>
        <p:spPr>
          <a:xfrm>
            <a:off x="1808066" y="4386648"/>
            <a:ext cx="6150574" cy="257612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Callout 4"/>
          <p:cNvSpPr/>
          <p:nvPr/>
        </p:nvSpPr>
        <p:spPr>
          <a:xfrm>
            <a:off x="7958640" y="2804983"/>
            <a:ext cx="3376109" cy="1581665"/>
          </a:xfrm>
          <a:prstGeom prst="wedgeEllipseCallout">
            <a:avLst>
              <a:gd name="adj1" fmla="val -70235"/>
              <a:gd name="adj2" fmla="val 67936"/>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b="1" i="0" u="none" strike="noStrike" kern="1200" cap="none" spc="0" normalizeH="0" baseline="0" noProof="0" dirty="0">
                <a:ln>
                  <a:noFill/>
                </a:ln>
                <a:solidFill>
                  <a:schemeClr val="tx1"/>
                </a:solidFill>
                <a:effectLst/>
                <a:uLnTx/>
                <a:uFillTx/>
                <a:latin typeface="Calibri" panose="020F0502020204030204"/>
                <a:ea typeface="+mn-ea"/>
                <a:cs typeface="+mn-cs"/>
              </a:rPr>
              <a:t>These are the sections of the application form that you must complete</a:t>
            </a:r>
          </a:p>
        </p:txBody>
      </p:sp>
    </p:spTree>
    <p:extLst>
      <p:ext uri="{BB962C8B-B14F-4D97-AF65-F5344CB8AC3E}">
        <p14:creationId xmlns:p14="http://schemas.microsoft.com/office/powerpoint/2010/main" val="3663964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533" y="-334812"/>
            <a:ext cx="10058400" cy="1450757"/>
          </a:xfrm>
        </p:spPr>
        <p:txBody>
          <a:bodyPr/>
          <a:lstStyle/>
          <a:p>
            <a:r>
              <a:rPr lang="en-ZA" dirty="0">
                <a:solidFill>
                  <a:schemeClr val="accent2"/>
                </a:solidFill>
              </a:rPr>
              <a:t>Completing your application form</a:t>
            </a:r>
            <a:endParaRPr lang="en-ZA" dirty="0">
              <a:solidFill>
                <a:srgbClr val="FF0000"/>
              </a:solidFill>
            </a:endParaRPr>
          </a:p>
        </p:txBody>
      </p:sp>
      <p:pic>
        <p:nvPicPr>
          <p:cNvPr id="5" name="Picture 4">
            <a:extLst>
              <a:ext uri="{FF2B5EF4-FFF2-40B4-BE49-F238E27FC236}">
                <a16:creationId xmlns:a16="http://schemas.microsoft.com/office/drawing/2014/main" id="{4B6D5C81-4D2F-4138-B831-F53B827D9818}"/>
              </a:ext>
            </a:extLst>
          </p:cNvPr>
          <p:cNvPicPr>
            <a:picLocks noChangeAspect="1"/>
          </p:cNvPicPr>
          <p:nvPr/>
        </p:nvPicPr>
        <p:blipFill>
          <a:blip r:embed="rId3"/>
          <a:stretch>
            <a:fillRect/>
          </a:stretch>
        </p:blipFill>
        <p:spPr>
          <a:xfrm>
            <a:off x="152399" y="1405040"/>
            <a:ext cx="14053885" cy="4710010"/>
          </a:xfrm>
          <a:prstGeom prst="rect">
            <a:avLst/>
          </a:prstGeom>
        </p:spPr>
      </p:pic>
      <p:sp>
        <p:nvSpPr>
          <p:cNvPr id="3" name="Rectangle: Rounded Corners 2">
            <a:extLst>
              <a:ext uri="{FF2B5EF4-FFF2-40B4-BE49-F238E27FC236}">
                <a16:creationId xmlns:a16="http://schemas.microsoft.com/office/drawing/2014/main" id="{C75876B5-AF93-42F3-9C78-B499C369FF32}"/>
              </a:ext>
            </a:extLst>
          </p:cNvPr>
          <p:cNvSpPr/>
          <p:nvPr/>
        </p:nvSpPr>
        <p:spPr>
          <a:xfrm>
            <a:off x="4917" y="1845520"/>
            <a:ext cx="2667000" cy="382905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43659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78241"/>
            <a:ext cx="10058400" cy="1450757"/>
          </a:xfrm>
        </p:spPr>
        <p:txBody>
          <a:bodyPr/>
          <a:lstStyle/>
          <a:p>
            <a:r>
              <a:rPr lang="en-ZA" dirty="0">
                <a:solidFill>
                  <a:schemeClr val="accent2"/>
                </a:solidFill>
              </a:rPr>
              <a:t>Action buttons</a:t>
            </a:r>
            <a:endParaRPr lang="en-ZA" dirty="0">
              <a:solidFill>
                <a:srgbClr val="FF0000"/>
              </a:solidFill>
            </a:endParaRPr>
          </a:p>
        </p:txBody>
      </p:sp>
      <p:pic>
        <p:nvPicPr>
          <p:cNvPr id="4" name="Picture 3"/>
          <p:cNvPicPr>
            <a:picLocks noChangeAspect="1"/>
          </p:cNvPicPr>
          <p:nvPr/>
        </p:nvPicPr>
        <p:blipFill>
          <a:blip r:embed="rId3"/>
          <a:stretch>
            <a:fillRect/>
          </a:stretch>
        </p:blipFill>
        <p:spPr>
          <a:xfrm>
            <a:off x="0" y="1101475"/>
            <a:ext cx="3698076" cy="5640147"/>
          </a:xfrm>
          <a:prstGeom prst="rect">
            <a:avLst/>
          </a:prstGeom>
        </p:spPr>
      </p:pic>
      <p:pic>
        <p:nvPicPr>
          <p:cNvPr id="5" name="Picture 4"/>
          <p:cNvPicPr>
            <a:picLocks noChangeAspect="1"/>
          </p:cNvPicPr>
          <p:nvPr/>
        </p:nvPicPr>
        <p:blipFill>
          <a:blip r:embed="rId4"/>
          <a:stretch>
            <a:fillRect/>
          </a:stretch>
        </p:blipFill>
        <p:spPr>
          <a:xfrm>
            <a:off x="3698076" y="257563"/>
            <a:ext cx="8915692" cy="2289437"/>
          </a:xfrm>
          <a:prstGeom prst="rect">
            <a:avLst/>
          </a:prstGeom>
        </p:spPr>
      </p:pic>
      <p:pic>
        <p:nvPicPr>
          <p:cNvPr id="6" name="Picture 5"/>
          <p:cNvPicPr>
            <a:picLocks noChangeAspect="1"/>
          </p:cNvPicPr>
          <p:nvPr/>
        </p:nvPicPr>
        <p:blipFill>
          <a:blip r:embed="rId5"/>
          <a:stretch>
            <a:fillRect/>
          </a:stretch>
        </p:blipFill>
        <p:spPr>
          <a:xfrm>
            <a:off x="3869463" y="2674125"/>
            <a:ext cx="8205710" cy="4813069"/>
          </a:xfrm>
          <a:prstGeom prst="rect">
            <a:avLst/>
          </a:prstGeom>
        </p:spPr>
      </p:pic>
    </p:spTree>
    <p:extLst>
      <p:ext uri="{BB962C8B-B14F-4D97-AF65-F5344CB8AC3E}">
        <p14:creationId xmlns:p14="http://schemas.microsoft.com/office/powerpoint/2010/main" val="2357989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533" y="-334812"/>
            <a:ext cx="10058400" cy="1450757"/>
          </a:xfrm>
        </p:spPr>
        <p:txBody>
          <a:bodyPr/>
          <a:lstStyle/>
          <a:p>
            <a:r>
              <a:rPr lang="en-ZA" dirty="0">
                <a:solidFill>
                  <a:schemeClr val="accent2"/>
                </a:solidFill>
              </a:rPr>
              <a:t>Completing your application form</a:t>
            </a:r>
            <a:endParaRPr lang="en-ZA" dirty="0">
              <a:solidFill>
                <a:srgbClr val="FF0000"/>
              </a:solidFill>
            </a:endParaRPr>
          </a:p>
        </p:txBody>
      </p:sp>
      <p:pic>
        <p:nvPicPr>
          <p:cNvPr id="5" name="Picture 4">
            <a:extLst>
              <a:ext uri="{FF2B5EF4-FFF2-40B4-BE49-F238E27FC236}">
                <a16:creationId xmlns:a16="http://schemas.microsoft.com/office/drawing/2014/main" id="{4B6D5C81-4D2F-4138-B831-F53B827D9818}"/>
              </a:ext>
            </a:extLst>
          </p:cNvPr>
          <p:cNvPicPr>
            <a:picLocks noChangeAspect="1"/>
          </p:cNvPicPr>
          <p:nvPr/>
        </p:nvPicPr>
        <p:blipFill>
          <a:blip r:embed="rId3"/>
          <a:stretch>
            <a:fillRect/>
          </a:stretch>
        </p:blipFill>
        <p:spPr>
          <a:xfrm>
            <a:off x="152399" y="1405040"/>
            <a:ext cx="14053885" cy="4710010"/>
          </a:xfrm>
          <a:prstGeom prst="rect">
            <a:avLst/>
          </a:prstGeom>
        </p:spPr>
      </p:pic>
      <p:sp>
        <p:nvSpPr>
          <p:cNvPr id="4" name="Oval Callout 4">
            <a:extLst>
              <a:ext uri="{FF2B5EF4-FFF2-40B4-BE49-F238E27FC236}">
                <a16:creationId xmlns:a16="http://schemas.microsoft.com/office/drawing/2014/main" id="{50A124DC-14EE-4688-B60F-3B75521C88CA}"/>
              </a:ext>
            </a:extLst>
          </p:cNvPr>
          <p:cNvSpPr/>
          <p:nvPr/>
        </p:nvSpPr>
        <p:spPr>
          <a:xfrm>
            <a:off x="7908228" y="3760045"/>
            <a:ext cx="3376109" cy="1824655"/>
          </a:xfrm>
          <a:prstGeom prst="wedgeEllipseCallout">
            <a:avLst>
              <a:gd name="adj1" fmla="val -163901"/>
              <a:gd name="adj2" fmla="val -16856"/>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b="1" i="0" u="none" strike="noStrike" kern="1200" cap="none" spc="0" normalizeH="0" baseline="0" noProof="0" dirty="0">
                <a:ln>
                  <a:noFill/>
                </a:ln>
                <a:solidFill>
                  <a:schemeClr val="tx1"/>
                </a:solidFill>
                <a:effectLst/>
                <a:uLnTx/>
                <a:uFillTx/>
                <a:latin typeface="Calibri" panose="020F0502020204030204"/>
                <a:ea typeface="+mn-ea"/>
                <a:cs typeface="+mn-cs"/>
              </a:rPr>
              <a:t>Enter your name in “Search user” – the system should automatically pull in your details</a:t>
            </a:r>
          </a:p>
        </p:txBody>
      </p:sp>
    </p:spTree>
    <p:extLst>
      <p:ext uri="{BB962C8B-B14F-4D97-AF65-F5344CB8AC3E}">
        <p14:creationId xmlns:p14="http://schemas.microsoft.com/office/powerpoint/2010/main" val="1067555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533" y="-334812"/>
            <a:ext cx="10058400" cy="1450757"/>
          </a:xfrm>
        </p:spPr>
        <p:txBody>
          <a:bodyPr/>
          <a:lstStyle/>
          <a:p>
            <a:r>
              <a:rPr lang="en-ZA" dirty="0">
                <a:solidFill>
                  <a:schemeClr val="accent2"/>
                </a:solidFill>
              </a:rPr>
              <a:t>Completing your application form</a:t>
            </a:r>
            <a:endParaRPr lang="en-ZA" dirty="0">
              <a:solidFill>
                <a:srgbClr val="FF0000"/>
              </a:solidFill>
            </a:endParaRPr>
          </a:p>
        </p:txBody>
      </p:sp>
      <p:pic>
        <p:nvPicPr>
          <p:cNvPr id="5" name="Picture 4">
            <a:extLst>
              <a:ext uri="{FF2B5EF4-FFF2-40B4-BE49-F238E27FC236}">
                <a16:creationId xmlns:a16="http://schemas.microsoft.com/office/drawing/2014/main" id="{ADB143AE-7241-48D1-A6F1-86FD48F412B1}"/>
              </a:ext>
            </a:extLst>
          </p:cNvPr>
          <p:cNvPicPr>
            <a:picLocks noChangeAspect="1"/>
          </p:cNvPicPr>
          <p:nvPr/>
        </p:nvPicPr>
        <p:blipFill>
          <a:blip r:embed="rId3"/>
          <a:stretch>
            <a:fillRect/>
          </a:stretch>
        </p:blipFill>
        <p:spPr>
          <a:xfrm>
            <a:off x="180975" y="1115945"/>
            <a:ext cx="11830050" cy="6304741"/>
          </a:xfrm>
          <a:prstGeom prst="rect">
            <a:avLst/>
          </a:prstGeom>
        </p:spPr>
      </p:pic>
    </p:spTree>
    <p:extLst>
      <p:ext uri="{BB962C8B-B14F-4D97-AF65-F5344CB8AC3E}">
        <p14:creationId xmlns:p14="http://schemas.microsoft.com/office/powerpoint/2010/main" val="4214036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533" y="-334812"/>
            <a:ext cx="10058400" cy="1450757"/>
          </a:xfrm>
        </p:spPr>
        <p:txBody>
          <a:bodyPr/>
          <a:lstStyle/>
          <a:p>
            <a:r>
              <a:rPr lang="en-ZA" dirty="0">
                <a:solidFill>
                  <a:schemeClr val="accent2"/>
                </a:solidFill>
              </a:rPr>
              <a:t>Completing your application form</a:t>
            </a:r>
            <a:endParaRPr lang="en-ZA" dirty="0">
              <a:solidFill>
                <a:srgbClr val="FF0000"/>
              </a:solidFill>
            </a:endParaRPr>
          </a:p>
        </p:txBody>
      </p:sp>
      <p:pic>
        <p:nvPicPr>
          <p:cNvPr id="5" name="Picture 4">
            <a:extLst>
              <a:ext uri="{FF2B5EF4-FFF2-40B4-BE49-F238E27FC236}">
                <a16:creationId xmlns:a16="http://schemas.microsoft.com/office/drawing/2014/main" id="{BD32C352-861D-478F-A5D5-93097648B513}"/>
              </a:ext>
            </a:extLst>
          </p:cNvPr>
          <p:cNvPicPr>
            <a:picLocks noChangeAspect="1"/>
          </p:cNvPicPr>
          <p:nvPr/>
        </p:nvPicPr>
        <p:blipFill>
          <a:blip r:embed="rId3"/>
          <a:stretch>
            <a:fillRect/>
          </a:stretch>
        </p:blipFill>
        <p:spPr>
          <a:xfrm>
            <a:off x="376392" y="1281112"/>
            <a:ext cx="11358408" cy="5435739"/>
          </a:xfrm>
          <a:prstGeom prst="rect">
            <a:avLst/>
          </a:prstGeom>
        </p:spPr>
      </p:pic>
    </p:spTree>
    <p:extLst>
      <p:ext uri="{BB962C8B-B14F-4D97-AF65-F5344CB8AC3E}">
        <p14:creationId xmlns:p14="http://schemas.microsoft.com/office/powerpoint/2010/main" val="471811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533" y="-334812"/>
            <a:ext cx="10058400" cy="1450757"/>
          </a:xfrm>
        </p:spPr>
        <p:txBody>
          <a:bodyPr/>
          <a:lstStyle/>
          <a:p>
            <a:r>
              <a:rPr lang="en-ZA" dirty="0">
                <a:solidFill>
                  <a:schemeClr val="accent2"/>
                </a:solidFill>
              </a:rPr>
              <a:t>Completing your application form</a:t>
            </a:r>
            <a:endParaRPr lang="en-ZA" dirty="0">
              <a:solidFill>
                <a:srgbClr val="FF0000"/>
              </a:solidFill>
            </a:endParaRPr>
          </a:p>
        </p:txBody>
      </p:sp>
      <p:pic>
        <p:nvPicPr>
          <p:cNvPr id="5" name="Picture 4">
            <a:extLst>
              <a:ext uri="{FF2B5EF4-FFF2-40B4-BE49-F238E27FC236}">
                <a16:creationId xmlns:a16="http://schemas.microsoft.com/office/drawing/2014/main" id="{69117D45-18C1-467E-BF5D-0D4D80809DA6}"/>
              </a:ext>
            </a:extLst>
          </p:cNvPr>
          <p:cNvPicPr>
            <a:picLocks noChangeAspect="1"/>
          </p:cNvPicPr>
          <p:nvPr/>
        </p:nvPicPr>
        <p:blipFill>
          <a:blip r:embed="rId3"/>
          <a:stretch>
            <a:fillRect/>
          </a:stretch>
        </p:blipFill>
        <p:spPr>
          <a:xfrm>
            <a:off x="261937" y="1321785"/>
            <a:ext cx="11668125" cy="6218445"/>
          </a:xfrm>
          <a:prstGeom prst="rect">
            <a:avLst/>
          </a:prstGeom>
        </p:spPr>
      </p:pic>
    </p:spTree>
    <p:extLst>
      <p:ext uri="{BB962C8B-B14F-4D97-AF65-F5344CB8AC3E}">
        <p14:creationId xmlns:p14="http://schemas.microsoft.com/office/powerpoint/2010/main" val="1867808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533" y="-334812"/>
            <a:ext cx="10058400" cy="1450757"/>
          </a:xfrm>
        </p:spPr>
        <p:txBody>
          <a:bodyPr/>
          <a:lstStyle/>
          <a:p>
            <a:r>
              <a:rPr lang="en-ZA" dirty="0">
                <a:solidFill>
                  <a:schemeClr val="accent2"/>
                </a:solidFill>
              </a:rPr>
              <a:t>Completing your application form</a:t>
            </a:r>
            <a:endParaRPr lang="en-ZA" dirty="0">
              <a:solidFill>
                <a:srgbClr val="FF0000"/>
              </a:solidFill>
            </a:endParaRPr>
          </a:p>
        </p:txBody>
      </p:sp>
      <p:pic>
        <p:nvPicPr>
          <p:cNvPr id="5" name="Picture 4">
            <a:extLst>
              <a:ext uri="{FF2B5EF4-FFF2-40B4-BE49-F238E27FC236}">
                <a16:creationId xmlns:a16="http://schemas.microsoft.com/office/drawing/2014/main" id="{88463D85-5994-4328-A110-7C7BD0A60405}"/>
              </a:ext>
            </a:extLst>
          </p:cNvPr>
          <p:cNvPicPr>
            <a:picLocks noChangeAspect="1"/>
          </p:cNvPicPr>
          <p:nvPr/>
        </p:nvPicPr>
        <p:blipFill>
          <a:blip r:embed="rId3"/>
          <a:stretch>
            <a:fillRect/>
          </a:stretch>
        </p:blipFill>
        <p:spPr>
          <a:xfrm>
            <a:off x="328612" y="1362075"/>
            <a:ext cx="11534775" cy="5495925"/>
          </a:xfrm>
          <a:prstGeom prst="rect">
            <a:avLst/>
          </a:prstGeom>
        </p:spPr>
      </p:pic>
    </p:spTree>
    <p:extLst>
      <p:ext uri="{BB962C8B-B14F-4D97-AF65-F5344CB8AC3E}">
        <p14:creationId xmlns:p14="http://schemas.microsoft.com/office/powerpoint/2010/main" val="2570996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533" y="-334812"/>
            <a:ext cx="10058400" cy="1450757"/>
          </a:xfrm>
        </p:spPr>
        <p:txBody>
          <a:bodyPr/>
          <a:lstStyle/>
          <a:p>
            <a:r>
              <a:rPr lang="en-ZA" dirty="0">
                <a:solidFill>
                  <a:schemeClr val="accent2"/>
                </a:solidFill>
              </a:rPr>
              <a:t>Completing your application form</a:t>
            </a:r>
            <a:endParaRPr lang="en-ZA" dirty="0">
              <a:solidFill>
                <a:srgbClr val="FF0000"/>
              </a:solidFill>
            </a:endParaRPr>
          </a:p>
        </p:txBody>
      </p:sp>
      <p:pic>
        <p:nvPicPr>
          <p:cNvPr id="4" name="Picture 3">
            <a:extLst>
              <a:ext uri="{FF2B5EF4-FFF2-40B4-BE49-F238E27FC236}">
                <a16:creationId xmlns:a16="http://schemas.microsoft.com/office/drawing/2014/main" id="{90F36A5B-5D50-4EB0-9C3C-BBC3412BF503}"/>
              </a:ext>
            </a:extLst>
          </p:cNvPr>
          <p:cNvPicPr>
            <a:picLocks noChangeAspect="1"/>
          </p:cNvPicPr>
          <p:nvPr/>
        </p:nvPicPr>
        <p:blipFill>
          <a:blip r:embed="rId3"/>
          <a:stretch>
            <a:fillRect/>
          </a:stretch>
        </p:blipFill>
        <p:spPr>
          <a:xfrm>
            <a:off x="209550" y="1219200"/>
            <a:ext cx="11772900" cy="5638800"/>
          </a:xfrm>
          <a:prstGeom prst="rect">
            <a:avLst/>
          </a:prstGeom>
        </p:spPr>
      </p:pic>
    </p:spTree>
    <p:extLst>
      <p:ext uri="{BB962C8B-B14F-4D97-AF65-F5344CB8AC3E}">
        <p14:creationId xmlns:p14="http://schemas.microsoft.com/office/powerpoint/2010/main" val="76911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14075"/>
            <a:ext cx="10058400" cy="1450757"/>
          </a:xfrm>
        </p:spPr>
        <p:txBody>
          <a:bodyPr/>
          <a:lstStyle/>
          <a:p>
            <a:r>
              <a:rPr lang="en-ZA" dirty="0">
                <a:solidFill>
                  <a:schemeClr val="accent2"/>
                </a:solidFill>
              </a:rPr>
              <a:t>Why is it important to have a SUN-ID?</a:t>
            </a:r>
            <a:endParaRPr lang="en-ZA" dirty="0">
              <a:solidFill>
                <a:srgbClr val="FF0000"/>
              </a:solidFill>
            </a:endParaRPr>
          </a:p>
        </p:txBody>
      </p:sp>
      <p:sp>
        <p:nvSpPr>
          <p:cNvPr id="5" name="Content Placeholder 2"/>
          <p:cNvSpPr>
            <a:spLocks noGrp="1"/>
          </p:cNvSpPr>
          <p:nvPr>
            <p:ph idx="1"/>
          </p:nvPr>
        </p:nvSpPr>
        <p:spPr>
          <a:xfrm>
            <a:off x="631767" y="2028614"/>
            <a:ext cx="10989425" cy="4023360"/>
          </a:xfrm>
        </p:spPr>
        <p:txBody>
          <a:bodyPr>
            <a:normAutofit fontScale="92500" lnSpcReduction="20000"/>
          </a:bodyPr>
          <a:lstStyle/>
          <a:p>
            <a:pPr>
              <a:spcAft>
                <a:spcPts val="1200"/>
              </a:spcAft>
              <a:buFont typeface="Wingdings" panose="05000000000000000000" pitchFamily="2" charset="2"/>
              <a:buChar char="v"/>
            </a:pPr>
            <a:r>
              <a:rPr lang="en-ZA" sz="3000" dirty="0"/>
              <a:t> When you log in with your SUN-ID (SU username and password) and enter your SU UT number, the </a:t>
            </a:r>
            <a:r>
              <a:rPr lang="en-ZA" sz="3000" i="1" dirty="0">
                <a:solidFill>
                  <a:srgbClr val="FF0000"/>
                </a:solidFill>
              </a:rPr>
              <a:t>Infonetica </a:t>
            </a:r>
            <a:r>
              <a:rPr lang="en-ZA" sz="3000" dirty="0">
                <a:solidFill>
                  <a:srgbClr val="FF0000"/>
                </a:solidFill>
              </a:rPr>
              <a:t>system automatically pulls in your contact information</a:t>
            </a:r>
            <a:r>
              <a:rPr lang="en-ZA" sz="3000" dirty="0"/>
              <a:t> from the HR and Student Affairs electronic systems</a:t>
            </a:r>
          </a:p>
          <a:p>
            <a:pPr>
              <a:spcAft>
                <a:spcPts val="1200"/>
              </a:spcAft>
              <a:buFont typeface="Wingdings" panose="05000000000000000000" pitchFamily="2" charset="2"/>
              <a:buChar char="v"/>
            </a:pPr>
            <a:r>
              <a:rPr lang="en-ZA" sz="3000" i="1" dirty="0"/>
              <a:t> </a:t>
            </a:r>
            <a:r>
              <a:rPr lang="en-ZA" sz="3000" dirty="0"/>
              <a:t>The </a:t>
            </a:r>
            <a:r>
              <a:rPr lang="en-ZA" sz="3000" dirty="0">
                <a:solidFill>
                  <a:srgbClr val="FF0000"/>
                </a:solidFill>
              </a:rPr>
              <a:t>email address </a:t>
            </a:r>
            <a:r>
              <a:rPr lang="en-ZA" sz="3000" dirty="0"/>
              <a:t>that is pulled in from the HR or Student Affairs system will be the one that is used by the ethics office to communicate all feedback regarding your ethics application. The relevant </a:t>
            </a:r>
            <a:r>
              <a:rPr lang="en-ZA" sz="3000" dirty="0">
                <a:solidFill>
                  <a:srgbClr val="FF0000"/>
                </a:solidFill>
              </a:rPr>
              <a:t>department</a:t>
            </a:r>
            <a:r>
              <a:rPr lang="en-ZA" sz="3000" i="1" dirty="0"/>
              <a:t> </a:t>
            </a:r>
            <a:r>
              <a:rPr lang="en-ZA" sz="3000" dirty="0"/>
              <a:t>that you are registered with must also be correct. </a:t>
            </a:r>
          </a:p>
          <a:p>
            <a:pPr>
              <a:spcAft>
                <a:spcPts val="1200"/>
              </a:spcAft>
              <a:buFont typeface="Wingdings" panose="05000000000000000000" pitchFamily="2" charset="2"/>
              <a:buChar char="v"/>
            </a:pPr>
            <a:r>
              <a:rPr lang="en-ZA" sz="3000" i="1" dirty="0"/>
              <a:t> </a:t>
            </a:r>
            <a:r>
              <a:rPr lang="en-ZA" sz="3000" dirty="0"/>
              <a:t>It is therefore essential that you </a:t>
            </a:r>
            <a:r>
              <a:rPr lang="en-ZA" sz="3000" dirty="0">
                <a:solidFill>
                  <a:srgbClr val="FF0000"/>
                </a:solidFill>
              </a:rPr>
              <a:t>ensure that your correct department and contact details are loaded on the HR or Student Affairs </a:t>
            </a:r>
            <a:r>
              <a:rPr lang="en-ZA" sz="3000" dirty="0"/>
              <a:t>electronic systems, in order for the correct information to be populated on </a:t>
            </a:r>
            <a:r>
              <a:rPr lang="en-ZA" sz="3000" i="1" dirty="0"/>
              <a:t>Infonetica </a:t>
            </a:r>
            <a:r>
              <a:rPr lang="en-ZA" sz="3000" dirty="0"/>
              <a:t> </a:t>
            </a:r>
            <a:endParaRPr lang="en-ZA" sz="2400" dirty="0">
              <a:solidFill>
                <a:srgbClr val="FF0000"/>
              </a:solidFill>
            </a:endParaRPr>
          </a:p>
        </p:txBody>
      </p:sp>
    </p:spTree>
    <p:extLst>
      <p:ext uri="{BB962C8B-B14F-4D97-AF65-F5344CB8AC3E}">
        <p14:creationId xmlns:p14="http://schemas.microsoft.com/office/powerpoint/2010/main" val="1932022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533" y="-334812"/>
            <a:ext cx="10058400" cy="1450757"/>
          </a:xfrm>
        </p:spPr>
        <p:txBody>
          <a:bodyPr/>
          <a:lstStyle/>
          <a:p>
            <a:r>
              <a:rPr lang="en-ZA" dirty="0">
                <a:solidFill>
                  <a:schemeClr val="accent2"/>
                </a:solidFill>
              </a:rPr>
              <a:t>Completing your application form</a:t>
            </a:r>
            <a:endParaRPr lang="en-ZA" dirty="0">
              <a:solidFill>
                <a:srgbClr val="FF0000"/>
              </a:solidFill>
            </a:endParaRPr>
          </a:p>
        </p:txBody>
      </p:sp>
      <p:pic>
        <p:nvPicPr>
          <p:cNvPr id="4" name="Picture 3">
            <a:extLst>
              <a:ext uri="{FF2B5EF4-FFF2-40B4-BE49-F238E27FC236}">
                <a16:creationId xmlns:a16="http://schemas.microsoft.com/office/drawing/2014/main" id="{6595873D-960D-41DE-91E7-EB454D2DC2E3}"/>
              </a:ext>
            </a:extLst>
          </p:cNvPr>
          <p:cNvPicPr>
            <a:picLocks noChangeAspect="1"/>
          </p:cNvPicPr>
          <p:nvPr/>
        </p:nvPicPr>
        <p:blipFill>
          <a:blip r:embed="rId3"/>
          <a:stretch>
            <a:fillRect/>
          </a:stretch>
        </p:blipFill>
        <p:spPr>
          <a:xfrm>
            <a:off x="225817" y="1266824"/>
            <a:ext cx="11740365" cy="5324475"/>
          </a:xfrm>
          <a:prstGeom prst="rect">
            <a:avLst/>
          </a:prstGeom>
        </p:spPr>
      </p:pic>
    </p:spTree>
    <p:extLst>
      <p:ext uri="{BB962C8B-B14F-4D97-AF65-F5344CB8AC3E}">
        <p14:creationId xmlns:p14="http://schemas.microsoft.com/office/powerpoint/2010/main" val="3613646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533" y="-334812"/>
            <a:ext cx="10058400" cy="1450757"/>
          </a:xfrm>
        </p:spPr>
        <p:txBody>
          <a:bodyPr/>
          <a:lstStyle/>
          <a:p>
            <a:r>
              <a:rPr lang="en-ZA" dirty="0">
                <a:solidFill>
                  <a:schemeClr val="accent2"/>
                </a:solidFill>
              </a:rPr>
              <a:t>Completing your application form</a:t>
            </a:r>
            <a:endParaRPr lang="en-ZA" dirty="0">
              <a:solidFill>
                <a:srgbClr val="FF0000"/>
              </a:solidFill>
            </a:endParaRPr>
          </a:p>
        </p:txBody>
      </p:sp>
      <p:pic>
        <p:nvPicPr>
          <p:cNvPr id="6" name="Picture 5">
            <a:extLst>
              <a:ext uri="{FF2B5EF4-FFF2-40B4-BE49-F238E27FC236}">
                <a16:creationId xmlns:a16="http://schemas.microsoft.com/office/drawing/2014/main" id="{F29DDBA2-D6CD-49E1-925C-811EEFAC0A33}"/>
              </a:ext>
            </a:extLst>
          </p:cNvPr>
          <p:cNvPicPr>
            <a:picLocks noChangeAspect="1"/>
          </p:cNvPicPr>
          <p:nvPr/>
        </p:nvPicPr>
        <p:blipFill>
          <a:blip r:embed="rId3"/>
          <a:stretch>
            <a:fillRect/>
          </a:stretch>
        </p:blipFill>
        <p:spPr>
          <a:xfrm>
            <a:off x="238125" y="1471612"/>
            <a:ext cx="11715750" cy="4943475"/>
          </a:xfrm>
          <a:prstGeom prst="rect">
            <a:avLst/>
          </a:prstGeom>
        </p:spPr>
      </p:pic>
    </p:spTree>
    <p:extLst>
      <p:ext uri="{BB962C8B-B14F-4D97-AF65-F5344CB8AC3E}">
        <p14:creationId xmlns:p14="http://schemas.microsoft.com/office/powerpoint/2010/main" val="1862579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533" y="-334812"/>
            <a:ext cx="10058400" cy="1450757"/>
          </a:xfrm>
        </p:spPr>
        <p:txBody>
          <a:bodyPr/>
          <a:lstStyle/>
          <a:p>
            <a:r>
              <a:rPr lang="en-ZA" dirty="0">
                <a:solidFill>
                  <a:schemeClr val="accent2"/>
                </a:solidFill>
              </a:rPr>
              <a:t>Completing your application form</a:t>
            </a:r>
            <a:endParaRPr lang="en-ZA" dirty="0">
              <a:solidFill>
                <a:srgbClr val="FF0000"/>
              </a:solidFill>
            </a:endParaRPr>
          </a:p>
        </p:txBody>
      </p:sp>
      <p:pic>
        <p:nvPicPr>
          <p:cNvPr id="6" name="Picture 5">
            <a:extLst>
              <a:ext uri="{FF2B5EF4-FFF2-40B4-BE49-F238E27FC236}">
                <a16:creationId xmlns:a16="http://schemas.microsoft.com/office/drawing/2014/main" id="{E729657D-1376-4031-AFCF-E2B98D095699}"/>
              </a:ext>
            </a:extLst>
          </p:cNvPr>
          <p:cNvPicPr>
            <a:picLocks noChangeAspect="1"/>
          </p:cNvPicPr>
          <p:nvPr/>
        </p:nvPicPr>
        <p:blipFill>
          <a:blip r:embed="rId3"/>
          <a:stretch>
            <a:fillRect/>
          </a:stretch>
        </p:blipFill>
        <p:spPr>
          <a:xfrm>
            <a:off x="128412" y="1281112"/>
            <a:ext cx="12099219" cy="5233988"/>
          </a:xfrm>
          <a:prstGeom prst="rect">
            <a:avLst/>
          </a:prstGeom>
        </p:spPr>
      </p:pic>
      <p:sp>
        <p:nvSpPr>
          <p:cNvPr id="9" name="Rectangle: Rounded Corners 8">
            <a:extLst>
              <a:ext uri="{FF2B5EF4-FFF2-40B4-BE49-F238E27FC236}">
                <a16:creationId xmlns:a16="http://schemas.microsoft.com/office/drawing/2014/main" id="{16213B71-0B78-4758-AD4B-79814C125B13}"/>
              </a:ext>
            </a:extLst>
          </p:cNvPr>
          <p:cNvSpPr/>
          <p:nvPr/>
        </p:nvSpPr>
        <p:spPr>
          <a:xfrm>
            <a:off x="0" y="2495550"/>
            <a:ext cx="928533" cy="93345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Rounded Corners 9">
            <a:extLst>
              <a:ext uri="{FF2B5EF4-FFF2-40B4-BE49-F238E27FC236}">
                <a16:creationId xmlns:a16="http://schemas.microsoft.com/office/drawing/2014/main" id="{3A82866F-F8D6-489B-BB2B-82E22A6E45D3}"/>
              </a:ext>
            </a:extLst>
          </p:cNvPr>
          <p:cNvSpPr/>
          <p:nvPr/>
        </p:nvSpPr>
        <p:spPr>
          <a:xfrm>
            <a:off x="4876800" y="3429000"/>
            <a:ext cx="1371600" cy="68580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17364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533" y="-334812"/>
            <a:ext cx="10058400" cy="1450757"/>
          </a:xfrm>
        </p:spPr>
        <p:txBody>
          <a:bodyPr/>
          <a:lstStyle/>
          <a:p>
            <a:r>
              <a:rPr lang="en-ZA" dirty="0">
                <a:solidFill>
                  <a:schemeClr val="accent2"/>
                </a:solidFill>
              </a:rPr>
              <a:t>Checking the status of your application</a:t>
            </a:r>
            <a:endParaRPr lang="en-ZA" dirty="0">
              <a:solidFill>
                <a:srgbClr val="FF0000"/>
              </a:solidFill>
            </a:endParaRPr>
          </a:p>
        </p:txBody>
      </p:sp>
      <p:pic>
        <p:nvPicPr>
          <p:cNvPr id="6" name="Picture 5">
            <a:extLst>
              <a:ext uri="{FF2B5EF4-FFF2-40B4-BE49-F238E27FC236}">
                <a16:creationId xmlns:a16="http://schemas.microsoft.com/office/drawing/2014/main" id="{42AF9215-4FB0-4AEB-A07E-AF95325AED8B}"/>
              </a:ext>
            </a:extLst>
          </p:cNvPr>
          <p:cNvPicPr>
            <a:picLocks noChangeAspect="1"/>
          </p:cNvPicPr>
          <p:nvPr/>
        </p:nvPicPr>
        <p:blipFill>
          <a:blip r:embed="rId3"/>
          <a:stretch>
            <a:fillRect/>
          </a:stretch>
        </p:blipFill>
        <p:spPr>
          <a:xfrm>
            <a:off x="609600" y="1275655"/>
            <a:ext cx="12192000" cy="4844938"/>
          </a:xfrm>
          <a:prstGeom prst="rect">
            <a:avLst/>
          </a:prstGeom>
        </p:spPr>
      </p:pic>
      <p:sp>
        <p:nvSpPr>
          <p:cNvPr id="5" name="Oval Callout 4"/>
          <p:cNvSpPr/>
          <p:nvPr/>
        </p:nvSpPr>
        <p:spPr>
          <a:xfrm>
            <a:off x="419100" y="4102680"/>
            <a:ext cx="2527068" cy="1479665"/>
          </a:xfrm>
          <a:prstGeom prst="wedgeEllipseCallout">
            <a:avLst>
              <a:gd name="adj1" fmla="val 79554"/>
              <a:gd name="adj2" fmla="val 59286"/>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chemeClr val="tx1"/>
                </a:solidFill>
                <a:effectLst/>
                <a:uLnTx/>
                <a:uFillTx/>
                <a:latin typeface="Calibri" panose="020F0502020204030204"/>
                <a:ea typeface="+mn-ea"/>
                <a:cs typeface="+mn-cs"/>
              </a:rPr>
              <a:t>Check on the status of your application by clicking on it</a:t>
            </a:r>
          </a:p>
        </p:txBody>
      </p:sp>
    </p:spTree>
    <p:extLst>
      <p:ext uri="{BB962C8B-B14F-4D97-AF65-F5344CB8AC3E}">
        <p14:creationId xmlns:p14="http://schemas.microsoft.com/office/powerpoint/2010/main" val="2195317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533" y="-334812"/>
            <a:ext cx="10058400" cy="1450757"/>
          </a:xfrm>
        </p:spPr>
        <p:txBody>
          <a:bodyPr/>
          <a:lstStyle/>
          <a:p>
            <a:r>
              <a:rPr lang="en-ZA" dirty="0">
                <a:solidFill>
                  <a:schemeClr val="accent2"/>
                </a:solidFill>
              </a:rPr>
              <a:t>Checking the status of your application</a:t>
            </a:r>
            <a:endParaRPr lang="en-ZA" dirty="0">
              <a:solidFill>
                <a:srgbClr val="FF0000"/>
              </a:solidFill>
            </a:endParaRPr>
          </a:p>
        </p:txBody>
      </p:sp>
      <p:pic>
        <p:nvPicPr>
          <p:cNvPr id="5" name="Picture 4">
            <a:extLst>
              <a:ext uri="{FF2B5EF4-FFF2-40B4-BE49-F238E27FC236}">
                <a16:creationId xmlns:a16="http://schemas.microsoft.com/office/drawing/2014/main" id="{A22C9118-92FE-4FD8-B309-01CAB21895C4}"/>
              </a:ext>
            </a:extLst>
          </p:cNvPr>
          <p:cNvPicPr>
            <a:picLocks noChangeAspect="1"/>
          </p:cNvPicPr>
          <p:nvPr/>
        </p:nvPicPr>
        <p:blipFill>
          <a:blip r:embed="rId3"/>
          <a:stretch>
            <a:fillRect/>
          </a:stretch>
        </p:blipFill>
        <p:spPr>
          <a:xfrm>
            <a:off x="142875" y="1428750"/>
            <a:ext cx="12049125" cy="4495800"/>
          </a:xfrm>
          <a:prstGeom prst="rect">
            <a:avLst/>
          </a:prstGeom>
        </p:spPr>
      </p:pic>
    </p:spTree>
    <p:extLst>
      <p:ext uri="{BB962C8B-B14F-4D97-AF65-F5344CB8AC3E}">
        <p14:creationId xmlns:p14="http://schemas.microsoft.com/office/powerpoint/2010/main" val="938197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9351" y="2350319"/>
            <a:ext cx="11274258" cy="3734598"/>
          </a:xfrm>
          <a:prstGeom prst="rect">
            <a:avLst/>
          </a:prstGeom>
        </p:spPr>
      </p:pic>
      <p:sp>
        <p:nvSpPr>
          <p:cNvPr id="5" name="Title 1"/>
          <p:cNvSpPr>
            <a:spLocks noGrp="1"/>
          </p:cNvSpPr>
          <p:nvPr>
            <p:ph type="title"/>
          </p:nvPr>
        </p:nvSpPr>
        <p:spPr/>
        <p:txBody>
          <a:bodyPr/>
          <a:lstStyle/>
          <a:p>
            <a:r>
              <a:rPr lang="en-ZA" dirty="0">
                <a:solidFill>
                  <a:schemeClr val="accent2"/>
                </a:solidFill>
              </a:rPr>
              <a:t>Checking the status of your application</a:t>
            </a:r>
            <a:endParaRPr lang="en-ZA" dirty="0">
              <a:solidFill>
                <a:srgbClr val="FF0000"/>
              </a:solidFill>
            </a:endParaRPr>
          </a:p>
        </p:txBody>
      </p:sp>
    </p:spTree>
    <p:extLst>
      <p:ext uri="{BB962C8B-B14F-4D97-AF65-F5344CB8AC3E}">
        <p14:creationId xmlns:p14="http://schemas.microsoft.com/office/powerpoint/2010/main" val="95462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8835DA-3C8E-4350-AD8A-9300D14C7D37}"/>
              </a:ext>
            </a:extLst>
          </p:cNvPr>
          <p:cNvPicPr>
            <a:picLocks noChangeAspect="1"/>
          </p:cNvPicPr>
          <p:nvPr/>
        </p:nvPicPr>
        <p:blipFill>
          <a:blip r:embed="rId2"/>
          <a:stretch>
            <a:fillRect/>
          </a:stretch>
        </p:blipFill>
        <p:spPr>
          <a:xfrm>
            <a:off x="204787" y="957262"/>
            <a:ext cx="11782425" cy="4943475"/>
          </a:xfrm>
          <a:prstGeom prst="rect">
            <a:avLst/>
          </a:prstGeom>
        </p:spPr>
      </p:pic>
    </p:spTree>
    <p:extLst>
      <p:ext uri="{BB962C8B-B14F-4D97-AF65-F5344CB8AC3E}">
        <p14:creationId xmlns:p14="http://schemas.microsoft.com/office/powerpoint/2010/main" val="274757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49" y="130700"/>
            <a:ext cx="11163693" cy="1450757"/>
          </a:xfrm>
        </p:spPr>
        <p:txBody>
          <a:bodyPr/>
          <a:lstStyle/>
          <a:p>
            <a:r>
              <a:rPr lang="en-ZA" dirty="0">
                <a:solidFill>
                  <a:schemeClr val="accent2"/>
                </a:solidFill>
              </a:rPr>
              <a:t>Support available</a:t>
            </a:r>
            <a:endParaRPr lang="en-ZA" sz="3000" dirty="0">
              <a:solidFill>
                <a:schemeClr val="accent2"/>
              </a:solidFill>
            </a:endParaRPr>
          </a:p>
        </p:txBody>
      </p:sp>
      <p:sp>
        <p:nvSpPr>
          <p:cNvPr id="3" name="Content Placeholder 2"/>
          <p:cNvSpPr>
            <a:spLocks noGrp="1"/>
          </p:cNvSpPr>
          <p:nvPr>
            <p:ph idx="1"/>
          </p:nvPr>
        </p:nvSpPr>
        <p:spPr>
          <a:xfrm>
            <a:off x="317233" y="1828102"/>
            <a:ext cx="11726486" cy="4486199"/>
          </a:xfrm>
        </p:spPr>
        <p:txBody>
          <a:bodyPr>
            <a:normAutofit fontScale="92500" lnSpcReduction="10000"/>
          </a:bodyPr>
          <a:lstStyle/>
          <a:p>
            <a:pPr>
              <a:spcAft>
                <a:spcPts val="1200"/>
              </a:spcAft>
              <a:buFont typeface="Wingdings" panose="05000000000000000000" pitchFamily="2" charset="2"/>
              <a:buChar char="v"/>
            </a:pPr>
            <a:r>
              <a:rPr lang="en-ZA" sz="3000" b="1" i="1" dirty="0"/>
              <a:t> </a:t>
            </a:r>
            <a:r>
              <a:rPr lang="en-ZA" sz="2800" b="1" i="1" dirty="0"/>
              <a:t>Infonetica </a:t>
            </a:r>
            <a:r>
              <a:rPr lang="en-ZA" sz="2800" b="1" dirty="0"/>
              <a:t>guidance manual on submitting online applications:</a:t>
            </a:r>
          </a:p>
          <a:p>
            <a:pPr marL="0" indent="0">
              <a:spcAft>
                <a:spcPts val="1200"/>
              </a:spcAft>
              <a:buNone/>
            </a:pPr>
            <a:r>
              <a:rPr lang="en-US" sz="2400" dirty="0">
                <a:hlinkClick r:id="rId3"/>
              </a:rPr>
              <a:t>http://www.sun.ac.za/english/faculty/healthsciences/rdsd/Pages/Ethics_application_package.aspx</a:t>
            </a:r>
            <a:r>
              <a:rPr lang="en-US" sz="2400" dirty="0"/>
              <a:t> </a:t>
            </a:r>
          </a:p>
          <a:p>
            <a:pPr>
              <a:spcAft>
                <a:spcPts val="1200"/>
              </a:spcAft>
              <a:buFont typeface="Wingdings" panose="05000000000000000000" pitchFamily="2" charset="2"/>
              <a:buChar char="v"/>
            </a:pPr>
            <a:r>
              <a:rPr lang="en-ZA" sz="2800" b="1" dirty="0"/>
              <a:t> Enquiries about the HREC/UREC application and review process:</a:t>
            </a:r>
          </a:p>
          <a:p>
            <a:pPr lvl="1">
              <a:spcAft>
                <a:spcPts val="1200"/>
              </a:spcAft>
              <a:buFont typeface="Wingdings" panose="05000000000000000000" pitchFamily="2" charset="2"/>
              <a:buChar char="v"/>
            </a:pPr>
            <a:r>
              <a:rPr lang="en-ZA" sz="2900" dirty="0"/>
              <a:t> </a:t>
            </a:r>
            <a:r>
              <a:rPr lang="en-US" sz="2900" dirty="0" err="1"/>
              <a:t>Ms</a:t>
            </a:r>
            <a:r>
              <a:rPr lang="en-US" sz="2900" dirty="0"/>
              <a:t> Elvira </a:t>
            </a:r>
            <a:r>
              <a:rPr lang="en-US" sz="2900" dirty="0" err="1"/>
              <a:t>Rohland</a:t>
            </a:r>
            <a:r>
              <a:rPr lang="en-US" sz="2900" dirty="0"/>
              <a:t> (021 938 9677)  </a:t>
            </a:r>
            <a:r>
              <a:rPr lang="en-US" sz="2900" dirty="0">
                <a:hlinkClick r:id="rId4"/>
              </a:rPr>
              <a:t>elr@sun.a.ca</a:t>
            </a:r>
            <a:r>
              <a:rPr lang="en-US" sz="2900" dirty="0"/>
              <a:t> (HREC)</a:t>
            </a:r>
          </a:p>
          <a:p>
            <a:pPr lvl="1">
              <a:spcAft>
                <a:spcPts val="1200"/>
              </a:spcAft>
              <a:buFont typeface="Wingdings" panose="05000000000000000000" pitchFamily="2" charset="2"/>
              <a:buChar char="v"/>
            </a:pPr>
            <a:r>
              <a:rPr lang="en-ZA" sz="2900" dirty="0"/>
              <a:t> </a:t>
            </a:r>
            <a:r>
              <a:rPr lang="en-US" sz="2900" dirty="0" err="1"/>
              <a:t>Mrs</a:t>
            </a:r>
            <a:r>
              <a:rPr lang="en-US" sz="2900" dirty="0"/>
              <a:t> </a:t>
            </a:r>
            <a:r>
              <a:rPr lang="en-US" sz="2900" dirty="0" err="1"/>
              <a:t>Ashleen</a:t>
            </a:r>
            <a:r>
              <a:rPr lang="en-US" sz="2900" dirty="0"/>
              <a:t> </a:t>
            </a:r>
            <a:r>
              <a:rPr lang="en-US" sz="2900" dirty="0" err="1"/>
              <a:t>Fortuin</a:t>
            </a:r>
            <a:r>
              <a:rPr lang="en-US" sz="2900" dirty="0"/>
              <a:t> (021 938 9819) </a:t>
            </a:r>
            <a:r>
              <a:rPr lang="en-US" sz="2900" dirty="0">
                <a:hlinkClick r:id="rId5"/>
              </a:rPr>
              <a:t>afortuin@sun.ac.za</a:t>
            </a:r>
            <a:r>
              <a:rPr lang="en-US" sz="2900" dirty="0"/>
              <a:t> (HREC) </a:t>
            </a:r>
          </a:p>
          <a:p>
            <a:pPr lvl="1">
              <a:spcAft>
                <a:spcPts val="1200"/>
              </a:spcAft>
              <a:buFont typeface="Wingdings" panose="05000000000000000000" pitchFamily="2" charset="2"/>
              <a:buChar char="v"/>
            </a:pPr>
            <a:r>
              <a:rPr lang="en-US" sz="2800" dirty="0"/>
              <a:t> </a:t>
            </a:r>
            <a:r>
              <a:rPr lang="en-US" sz="2800" dirty="0" err="1"/>
              <a:t>Mrs</a:t>
            </a:r>
            <a:r>
              <a:rPr lang="en-US" sz="2800" dirty="0"/>
              <a:t> Lauren Hendricks (021 938 9820) </a:t>
            </a:r>
            <a:r>
              <a:rPr lang="en-US" sz="2800" dirty="0">
                <a:hlinkClick r:id="rId6"/>
              </a:rPr>
              <a:t>laurenv@sun.ac.za</a:t>
            </a:r>
            <a:r>
              <a:rPr lang="en-US" sz="2800" dirty="0"/>
              <a:t> (UREC)</a:t>
            </a:r>
            <a:endParaRPr lang="en-ZA" sz="2600" dirty="0"/>
          </a:p>
          <a:p>
            <a:pPr>
              <a:spcAft>
                <a:spcPts val="1200"/>
              </a:spcAft>
              <a:buFont typeface="Wingdings" panose="05000000000000000000" pitchFamily="2" charset="2"/>
              <a:buChar char="v"/>
            </a:pPr>
            <a:r>
              <a:rPr lang="en-ZA" sz="2800" dirty="0"/>
              <a:t> </a:t>
            </a:r>
            <a:r>
              <a:rPr lang="en-ZA" sz="2800" b="1" dirty="0"/>
              <a:t>Enquiries about technical difficulties with the online application system:</a:t>
            </a:r>
          </a:p>
          <a:p>
            <a:pPr lvl="1">
              <a:spcAft>
                <a:spcPts val="1200"/>
              </a:spcAft>
              <a:buFont typeface="Wingdings" panose="05000000000000000000" pitchFamily="2" charset="2"/>
              <a:buChar char="v"/>
            </a:pPr>
            <a:r>
              <a:rPr lang="en-US" sz="2800" dirty="0"/>
              <a:t> </a:t>
            </a:r>
            <a:r>
              <a:rPr lang="en-US" sz="2800" dirty="0" err="1"/>
              <a:t>Ms</a:t>
            </a:r>
            <a:r>
              <a:rPr lang="en-US" sz="2800" dirty="0"/>
              <a:t> Jennifer de Beer (021 808 9444) </a:t>
            </a:r>
            <a:r>
              <a:rPr lang="en-US" sz="2800" dirty="0">
                <a:hlinkClick r:id="rId7"/>
              </a:rPr>
              <a:t>jad@sun.ac.za</a:t>
            </a:r>
            <a:r>
              <a:rPr lang="en-US" sz="2800" dirty="0"/>
              <a:t> </a:t>
            </a:r>
            <a:endParaRPr lang="en-ZA" sz="2600" dirty="0"/>
          </a:p>
          <a:p>
            <a:pPr lvl="1">
              <a:spcAft>
                <a:spcPts val="1200"/>
              </a:spcAft>
              <a:buFont typeface="Wingdings" panose="05000000000000000000" pitchFamily="2" charset="2"/>
              <a:buChar char="v"/>
            </a:pPr>
            <a:endParaRPr lang="en-ZA" sz="2600" dirty="0"/>
          </a:p>
          <a:p>
            <a:pPr>
              <a:spcAft>
                <a:spcPts val="1200"/>
              </a:spcAft>
              <a:buFont typeface="Wingdings" panose="05000000000000000000" pitchFamily="2" charset="2"/>
              <a:buChar char="v"/>
            </a:pPr>
            <a:endParaRPr lang="en-ZA" sz="3000" dirty="0"/>
          </a:p>
          <a:p>
            <a:pPr marL="0" indent="0">
              <a:spcAft>
                <a:spcPts val="1200"/>
              </a:spcAft>
              <a:buNone/>
            </a:pPr>
            <a:endParaRPr lang="en-ZA" sz="3000" dirty="0"/>
          </a:p>
        </p:txBody>
      </p:sp>
      <p:sp>
        <p:nvSpPr>
          <p:cNvPr id="4" name="TextBox 3"/>
          <p:cNvSpPr txBox="1"/>
          <p:nvPr/>
        </p:nvSpPr>
        <p:spPr>
          <a:xfrm>
            <a:off x="7088661" y="6437870"/>
            <a:ext cx="6462583" cy="307777"/>
          </a:xfrm>
          <a:prstGeom prst="rect">
            <a:avLst/>
          </a:prstGeom>
          <a:noFill/>
        </p:spPr>
        <p:txBody>
          <a:bodyPr wrap="square" rtlCol="0">
            <a:spAutoFit/>
          </a:bodyPr>
          <a:lstStyle/>
          <a:p>
            <a:r>
              <a:rPr lang="en-ZA" sz="1400" dirty="0">
                <a:solidFill>
                  <a:schemeClr val="bg1"/>
                </a:solidFill>
              </a:rPr>
              <a:t>Video compiled and recorded by Dr Debbie Marais, September 2021</a:t>
            </a:r>
          </a:p>
        </p:txBody>
      </p:sp>
    </p:spTree>
    <p:extLst>
      <p:ext uri="{BB962C8B-B14F-4D97-AF65-F5344CB8AC3E}">
        <p14:creationId xmlns:p14="http://schemas.microsoft.com/office/powerpoint/2010/main" val="246244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 y="0"/>
            <a:ext cx="12053454" cy="1450757"/>
          </a:xfrm>
        </p:spPr>
        <p:txBody>
          <a:bodyPr/>
          <a:lstStyle/>
          <a:p>
            <a:r>
              <a:rPr lang="en-ZA" dirty="0">
                <a:solidFill>
                  <a:schemeClr val="accent2"/>
                </a:solidFill>
              </a:rPr>
              <a:t>Assistance with SUN-IDs, usernames &amp; passwords</a:t>
            </a:r>
            <a:endParaRPr lang="en-ZA" dirty="0">
              <a:solidFill>
                <a:srgbClr val="FF0000"/>
              </a:solidFill>
            </a:endParaRPr>
          </a:p>
        </p:txBody>
      </p:sp>
      <p:sp>
        <p:nvSpPr>
          <p:cNvPr id="5" name="Content Placeholder 2"/>
          <p:cNvSpPr>
            <a:spLocks noGrp="1"/>
          </p:cNvSpPr>
          <p:nvPr>
            <p:ph idx="1"/>
          </p:nvPr>
        </p:nvSpPr>
        <p:spPr>
          <a:xfrm>
            <a:off x="631767" y="2028614"/>
            <a:ext cx="10989425" cy="4023360"/>
          </a:xfrm>
        </p:spPr>
        <p:txBody>
          <a:bodyPr>
            <a:normAutofit/>
          </a:bodyPr>
          <a:lstStyle/>
          <a:p>
            <a:pPr>
              <a:spcAft>
                <a:spcPts val="1200"/>
              </a:spcAft>
              <a:buFont typeface="Wingdings" panose="05000000000000000000" pitchFamily="2" charset="2"/>
              <a:buChar char="v"/>
            </a:pPr>
            <a:r>
              <a:rPr lang="en-ZA" sz="3000" dirty="0"/>
              <a:t> SUN-ID guidance: </a:t>
            </a:r>
            <a:r>
              <a:rPr lang="en-ZA" sz="3200" u="sng" dirty="0">
                <a:hlinkClick r:id="rId3"/>
              </a:rPr>
              <a:t>http://www.sun.ac.za/itservices/useradm/sunid.htm</a:t>
            </a:r>
            <a:r>
              <a:rPr lang="en-ZA" sz="3200" dirty="0"/>
              <a:t> </a:t>
            </a:r>
          </a:p>
          <a:p>
            <a:pPr>
              <a:spcAft>
                <a:spcPts val="1200"/>
              </a:spcAft>
              <a:buFont typeface="Wingdings" panose="05000000000000000000" pitchFamily="2" charset="2"/>
              <a:buChar char="v"/>
            </a:pPr>
            <a:r>
              <a:rPr lang="en-ZA" sz="3000" dirty="0"/>
              <a:t> </a:t>
            </a:r>
            <a:r>
              <a:rPr lang="en-ZA" sz="3000" dirty="0">
                <a:solidFill>
                  <a:schemeClr val="tx1"/>
                </a:solidFill>
              </a:rPr>
              <a:t>Username guidance: </a:t>
            </a:r>
            <a:r>
              <a:rPr lang="en-ZA" sz="3200" u="sng" dirty="0">
                <a:hlinkClick r:id="rId4"/>
              </a:rPr>
              <a:t>http://www.sun.ac.za/itservices/useradm/usernames.htm</a:t>
            </a:r>
            <a:endParaRPr lang="en-ZA" sz="3200" dirty="0"/>
          </a:p>
          <a:p>
            <a:pPr>
              <a:spcAft>
                <a:spcPts val="1200"/>
              </a:spcAft>
              <a:buFont typeface="Wingdings" panose="05000000000000000000" pitchFamily="2" charset="2"/>
              <a:buChar char="v"/>
            </a:pPr>
            <a:r>
              <a:rPr lang="en-ZA" sz="3000" dirty="0">
                <a:solidFill>
                  <a:schemeClr val="tx1"/>
                </a:solidFill>
              </a:rPr>
              <a:t> Password guidance: </a:t>
            </a:r>
            <a:r>
              <a:rPr lang="en-ZA" sz="3200" u="sng" dirty="0">
                <a:hlinkClick r:id="rId5"/>
              </a:rPr>
              <a:t>http://www.sun.ac.za/itservices/useradm/passwords.htm</a:t>
            </a:r>
            <a:endParaRPr lang="en-ZA" sz="3200" dirty="0"/>
          </a:p>
          <a:p>
            <a:pPr marL="0" indent="0">
              <a:spcAft>
                <a:spcPts val="1200"/>
              </a:spcAft>
              <a:buNone/>
            </a:pPr>
            <a:endParaRPr lang="en-ZA" sz="3000" dirty="0">
              <a:solidFill>
                <a:schemeClr val="tx1"/>
              </a:solidFill>
            </a:endParaRPr>
          </a:p>
          <a:p>
            <a:pPr>
              <a:spcAft>
                <a:spcPts val="1200"/>
              </a:spcAft>
              <a:buFont typeface="Wingdings" panose="05000000000000000000" pitchFamily="2" charset="2"/>
              <a:buChar char="v"/>
            </a:pPr>
            <a:endParaRPr lang="en-ZA" sz="2400" dirty="0">
              <a:solidFill>
                <a:srgbClr val="FF0000"/>
              </a:solidFill>
            </a:endParaRPr>
          </a:p>
        </p:txBody>
      </p:sp>
    </p:spTree>
    <p:extLst>
      <p:ext uri="{BB962C8B-B14F-4D97-AF65-F5344CB8AC3E}">
        <p14:creationId xmlns:p14="http://schemas.microsoft.com/office/powerpoint/2010/main" val="106182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14075"/>
            <a:ext cx="10058400" cy="1450757"/>
          </a:xfrm>
        </p:spPr>
        <p:txBody>
          <a:bodyPr/>
          <a:lstStyle/>
          <a:p>
            <a:r>
              <a:rPr lang="en-ZA" dirty="0">
                <a:solidFill>
                  <a:schemeClr val="accent2"/>
                </a:solidFill>
              </a:rPr>
              <a:t>Getting started</a:t>
            </a:r>
          </a:p>
        </p:txBody>
      </p:sp>
      <p:sp>
        <p:nvSpPr>
          <p:cNvPr id="3" name="Content Placeholder 2"/>
          <p:cNvSpPr>
            <a:spLocks noGrp="1"/>
          </p:cNvSpPr>
          <p:nvPr>
            <p:ph idx="1"/>
          </p:nvPr>
        </p:nvSpPr>
        <p:spPr>
          <a:xfrm>
            <a:off x="415636" y="1804087"/>
            <a:ext cx="11421687" cy="4939838"/>
          </a:xfrm>
        </p:spPr>
        <p:txBody>
          <a:bodyPr>
            <a:normAutofit fontScale="85000" lnSpcReduction="20000"/>
          </a:bodyPr>
          <a:lstStyle/>
          <a:p>
            <a:pPr>
              <a:spcAft>
                <a:spcPts val="1200"/>
              </a:spcAft>
              <a:buFont typeface="Wingdings" panose="05000000000000000000" pitchFamily="2" charset="2"/>
              <a:buChar char="v"/>
            </a:pPr>
            <a:r>
              <a:rPr lang="en-ZA" sz="3000" dirty="0"/>
              <a:t> Make sure you leave </a:t>
            </a:r>
            <a:r>
              <a:rPr lang="en-ZA" sz="3000" b="1" dirty="0"/>
              <a:t>enough time </a:t>
            </a:r>
            <a:r>
              <a:rPr lang="en-ZA" sz="3000" dirty="0"/>
              <a:t>to complete the online application before the submission deadline </a:t>
            </a:r>
          </a:p>
          <a:p>
            <a:pPr>
              <a:spcAft>
                <a:spcPts val="1200"/>
              </a:spcAft>
              <a:buFont typeface="Wingdings" panose="05000000000000000000" pitchFamily="2" charset="2"/>
              <a:buChar char="v"/>
            </a:pPr>
            <a:r>
              <a:rPr lang="en-ZA" sz="3000" dirty="0"/>
              <a:t> Check the </a:t>
            </a:r>
            <a:r>
              <a:rPr lang="en-ZA" sz="3000" b="1" dirty="0"/>
              <a:t>submission deadlines </a:t>
            </a:r>
            <a:r>
              <a:rPr lang="en-ZA" sz="3000" dirty="0"/>
              <a:t>online to ensure you submit on time (see HREC/UREC website: Submission dates). Applications must be submitted by 12:00 (midday) on the deadline</a:t>
            </a:r>
          </a:p>
          <a:p>
            <a:pPr>
              <a:spcAft>
                <a:spcPts val="1200"/>
              </a:spcAft>
              <a:buFont typeface="Wingdings" panose="05000000000000000000" pitchFamily="2" charset="2"/>
              <a:buChar char="v"/>
            </a:pPr>
            <a:r>
              <a:rPr lang="en-ZA" sz="3000" dirty="0"/>
              <a:t> Make sure you have a </a:t>
            </a:r>
            <a:r>
              <a:rPr lang="en-ZA" sz="3000" b="1" dirty="0"/>
              <a:t>SUN ID and password </a:t>
            </a:r>
            <a:r>
              <a:rPr lang="en-ZA" sz="3000" dirty="0"/>
              <a:t>so that you can log on to the online application system (</a:t>
            </a:r>
            <a:r>
              <a:rPr lang="en-ZA" sz="3000" dirty="0">
                <a:hlinkClick r:id="rId3"/>
              </a:rPr>
              <a:t>www.applyethics.sun.ac.za</a:t>
            </a:r>
            <a:r>
              <a:rPr lang="en-ZA" sz="3000" dirty="0"/>
              <a:t>) </a:t>
            </a:r>
          </a:p>
          <a:p>
            <a:pPr>
              <a:spcAft>
                <a:spcPts val="1200"/>
              </a:spcAft>
              <a:buFont typeface="Wingdings" panose="05000000000000000000" pitchFamily="2" charset="2"/>
              <a:buChar char="v"/>
            </a:pPr>
            <a:r>
              <a:rPr lang="en-ZA" sz="3000" dirty="0"/>
              <a:t> Ensure you have all the </a:t>
            </a:r>
            <a:r>
              <a:rPr lang="en-ZA" sz="3000" b="1" dirty="0"/>
              <a:t>documents</a:t>
            </a:r>
            <a:r>
              <a:rPr lang="en-ZA" sz="3000" dirty="0"/>
              <a:t> you need to attach to your online application form (see next slides). NB: The </a:t>
            </a:r>
            <a:r>
              <a:rPr lang="en-ZA" sz="3000" dirty="0" err="1"/>
              <a:t>HoD</a:t>
            </a:r>
            <a:r>
              <a:rPr lang="en-ZA" sz="3000" dirty="0"/>
              <a:t> of your/your supervisor’s department needs to sign an </a:t>
            </a:r>
            <a:r>
              <a:rPr lang="en-ZA" sz="3000" dirty="0" err="1"/>
              <a:t>HoD</a:t>
            </a:r>
            <a:r>
              <a:rPr lang="en-ZA" sz="3000" dirty="0"/>
              <a:t> signature page to be submitted with your application</a:t>
            </a:r>
          </a:p>
          <a:p>
            <a:pPr>
              <a:spcAft>
                <a:spcPts val="1200"/>
              </a:spcAft>
              <a:buFont typeface="Wingdings" panose="05000000000000000000" pitchFamily="2" charset="2"/>
              <a:buChar char="v"/>
            </a:pPr>
            <a:r>
              <a:rPr lang="en-ZA" sz="3000" dirty="0"/>
              <a:t> Ensure that you have all the </a:t>
            </a:r>
            <a:r>
              <a:rPr lang="en-ZA" sz="3000" b="1" dirty="0"/>
              <a:t>information</a:t>
            </a:r>
            <a:r>
              <a:rPr lang="en-ZA" sz="3000" dirty="0"/>
              <a:t> you need to complete the  electronic (online) application form (see next slides)</a:t>
            </a:r>
          </a:p>
        </p:txBody>
      </p:sp>
    </p:spTree>
    <p:extLst>
      <p:ext uri="{BB962C8B-B14F-4D97-AF65-F5344CB8AC3E}">
        <p14:creationId xmlns:p14="http://schemas.microsoft.com/office/powerpoint/2010/main" val="1952225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5B8743-6E9D-4B52-9257-3358098DB367}"/>
              </a:ext>
            </a:extLst>
          </p:cNvPr>
          <p:cNvPicPr>
            <a:picLocks noChangeAspect="1"/>
          </p:cNvPicPr>
          <p:nvPr/>
        </p:nvPicPr>
        <p:blipFill>
          <a:blip r:embed="rId2"/>
          <a:stretch>
            <a:fillRect/>
          </a:stretch>
        </p:blipFill>
        <p:spPr>
          <a:xfrm>
            <a:off x="904875" y="213920"/>
            <a:ext cx="10382250" cy="6430159"/>
          </a:xfrm>
          <a:prstGeom prst="rect">
            <a:avLst/>
          </a:prstGeom>
        </p:spPr>
      </p:pic>
      <p:sp>
        <p:nvSpPr>
          <p:cNvPr id="2" name="Arrow: Left 1">
            <a:extLst>
              <a:ext uri="{FF2B5EF4-FFF2-40B4-BE49-F238E27FC236}">
                <a16:creationId xmlns:a16="http://schemas.microsoft.com/office/drawing/2014/main" id="{28D8A8EB-E6DB-45EB-B3C0-6F1677D3A32F}"/>
              </a:ext>
            </a:extLst>
          </p:cNvPr>
          <p:cNvSpPr/>
          <p:nvPr/>
        </p:nvSpPr>
        <p:spPr>
          <a:xfrm>
            <a:off x="10496550" y="6267450"/>
            <a:ext cx="1085850" cy="376629"/>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2372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68942A-F585-4C30-A30C-C9DB8D59E733}"/>
              </a:ext>
            </a:extLst>
          </p:cNvPr>
          <p:cNvPicPr>
            <a:picLocks noChangeAspect="1"/>
          </p:cNvPicPr>
          <p:nvPr/>
        </p:nvPicPr>
        <p:blipFill>
          <a:blip r:embed="rId3"/>
          <a:stretch>
            <a:fillRect/>
          </a:stretch>
        </p:blipFill>
        <p:spPr>
          <a:xfrm>
            <a:off x="803200" y="304800"/>
            <a:ext cx="10863062" cy="6553200"/>
          </a:xfrm>
          <a:prstGeom prst="rect">
            <a:avLst/>
          </a:prstGeom>
        </p:spPr>
      </p:pic>
      <p:sp>
        <p:nvSpPr>
          <p:cNvPr id="3" name="Rectangle: Rounded Corners 2">
            <a:extLst>
              <a:ext uri="{FF2B5EF4-FFF2-40B4-BE49-F238E27FC236}">
                <a16:creationId xmlns:a16="http://schemas.microsoft.com/office/drawing/2014/main" id="{587D133A-BD71-409A-87C8-44E9AFB7F0E1}"/>
              </a:ext>
            </a:extLst>
          </p:cNvPr>
          <p:cNvSpPr/>
          <p:nvPr/>
        </p:nvSpPr>
        <p:spPr>
          <a:xfrm>
            <a:off x="1162050" y="5505450"/>
            <a:ext cx="4705350" cy="30480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5768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EE80DC-8D21-4863-82FE-669B9961C8E4}"/>
              </a:ext>
            </a:extLst>
          </p:cNvPr>
          <p:cNvSpPr>
            <a:spLocks noGrp="1"/>
          </p:cNvSpPr>
          <p:nvPr>
            <p:ph type="title"/>
          </p:nvPr>
        </p:nvSpPr>
        <p:spPr>
          <a:xfrm>
            <a:off x="925614" y="0"/>
            <a:ext cx="11095037" cy="1449387"/>
          </a:xfrm>
        </p:spPr>
        <p:txBody>
          <a:bodyPr/>
          <a:lstStyle/>
          <a:p>
            <a:r>
              <a:rPr lang="en-ZA" dirty="0">
                <a:solidFill>
                  <a:schemeClr val="accent2"/>
                </a:solidFill>
              </a:rPr>
              <a:t>HREC guidance on case report applications</a:t>
            </a:r>
          </a:p>
        </p:txBody>
      </p:sp>
      <p:sp>
        <p:nvSpPr>
          <p:cNvPr id="5" name="Content Placeholder 2">
            <a:extLst>
              <a:ext uri="{FF2B5EF4-FFF2-40B4-BE49-F238E27FC236}">
                <a16:creationId xmlns:a16="http://schemas.microsoft.com/office/drawing/2014/main" id="{6DCD3694-F2A0-455A-A4EE-63838AB83DDE}"/>
              </a:ext>
            </a:extLst>
          </p:cNvPr>
          <p:cNvSpPr>
            <a:spLocks noGrp="1"/>
          </p:cNvSpPr>
          <p:nvPr>
            <p:ph idx="1"/>
          </p:nvPr>
        </p:nvSpPr>
        <p:spPr>
          <a:xfrm>
            <a:off x="428624" y="2657012"/>
            <a:ext cx="11334751" cy="3381838"/>
          </a:xfrm>
        </p:spPr>
        <p:txBody>
          <a:bodyPr>
            <a:normAutofit/>
          </a:bodyPr>
          <a:lstStyle/>
          <a:p>
            <a:pPr marL="0" indent="0" algn="ctr">
              <a:spcBef>
                <a:spcPts val="0"/>
              </a:spcBef>
              <a:spcAft>
                <a:spcPts val="0"/>
              </a:spcAft>
              <a:buNone/>
            </a:pPr>
            <a:r>
              <a:rPr lang="en-ZA" sz="3100" dirty="0"/>
              <a:t>Case reports and series, by definition, tend to be about unique cases and therefore have the potential to reveal very personal information about patients and may even lead to their recognition by readers of the report/paper, particularly if photographs or other visual media are used. In general, informed consent must be obtained from each patient before publishing or presenting a case report or case series.</a:t>
            </a:r>
            <a:endParaRPr lang="en-ZA" sz="2200" dirty="0">
              <a:solidFill>
                <a:srgbClr val="000000"/>
              </a:solidFill>
            </a:endParaRPr>
          </a:p>
        </p:txBody>
      </p:sp>
    </p:spTree>
    <p:extLst>
      <p:ext uri="{BB962C8B-B14F-4D97-AF65-F5344CB8AC3E}">
        <p14:creationId xmlns:p14="http://schemas.microsoft.com/office/powerpoint/2010/main" val="278812802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00E335D07E6A4D9A42A18B0B480BDC" ma:contentTypeVersion="2" ma:contentTypeDescription="Create a new document." ma:contentTypeScope="" ma:versionID="51f38f38e05329b5680127a302b21348">
  <xsd:schema xmlns:xsd="http://www.w3.org/2001/XMLSchema" xmlns:xs="http://www.w3.org/2001/XMLSchema" xmlns:p="http://schemas.microsoft.com/office/2006/metadata/properties" xmlns:ns1="http://schemas.microsoft.com/sharepoint/v3" xmlns:ns2="3d0ffbf4-0ab1-4e4b-bd8c-865f61d41201" targetNamespace="http://schemas.microsoft.com/office/2006/metadata/properties" ma:root="true" ma:fieldsID="0358fc54e04717fd1f8ea0dccb55e9fc" ns1:_="" ns2:_="">
    <xsd:import namespace="http://schemas.microsoft.com/sharepoint/v3"/>
    <xsd:import namespace="3d0ffbf4-0ab1-4e4b-bd8c-865f61d4120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0ffbf4-0ab1-4e4b-bd8c-865f61d4120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6CB272E-8234-4206-B236-33A0145D51D3}"/>
</file>

<file path=customXml/itemProps2.xml><?xml version="1.0" encoding="utf-8"?>
<ds:datastoreItem xmlns:ds="http://schemas.openxmlformats.org/officeDocument/2006/customXml" ds:itemID="{635200FA-E8FD-4318-8EA4-0A9C491C59A3}"/>
</file>

<file path=customXml/itemProps3.xml><?xml version="1.0" encoding="utf-8"?>
<ds:datastoreItem xmlns:ds="http://schemas.openxmlformats.org/officeDocument/2006/customXml" ds:itemID="{1608BA09-17EE-43F0-BA43-C27CD87F1BD5}"/>
</file>

<file path=docProps/app.xml><?xml version="1.0" encoding="utf-8"?>
<Properties xmlns="http://schemas.openxmlformats.org/officeDocument/2006/extended-properties" xmlns:vt="http://schemas.openxmlformats.org/officeDocument/2006/docPropsVTypes">
  <Template>Retrospect</Template>
  <TotalTime>2298</TotalTime>
  <Words>2259</Words>
  <Application>Microsoft Office PowerPoint</Application>
  <PresentationFormat>Widescreen</PresentationFormat>
  <Paragraphs>184</Paragraphs>
  <Slides>47</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Calibri</vt:lpstr>
      <vt:lpstr>Calibri Light</vt:lpstr>
      <vt:lpstr>Wingdings</vt:lpstr>
      <vt:lpstr>Retrospect</vt:lpstr>
      <vt:lpstr>How do I submit a case report/series application?</vt:lpstr>
      <vt:lpstr>Important links</vt:lpstr>
      <vt:lpstr>Creating the online application form</vt:lpstr>
      <vt:lpstr>Why is it important to have a SUN-ID?</vt:lpstr>
      <vt:lpstr>Assistance with SUN-IDs, usernames &amp; passwords</vt:lpstr>
      <vt:lpstr>Getting started</vt:lpstr>
      <vt:lpstr>PowerPoint Presentation</vt:lpstr>
      <vt:lpstr>PowerPoint Presentation</vt:lpstr>
      <vt:lpstr>HREC guidance on case report applications</vt:lpstr>
      <vt:lpstr>HREC guidance on case report applications</vt:lpstr>
      <vt:lpstr>Documents needed: Cover letter</vt:lpstr>
      <vt:lpstr>PowerPoint Presentation</vt:lpstr>
      <vt:lpstr>Documents needed: Consent form (1)</vt:lpstr>
      <vt:lpstr>Documents needed: Consent form (2)</vt:lpstr>
      <vt:lpstr>PowerPoint Presentation</vt:lpstr>
      <vt:lpstr>Information required on the application form (1)</vt:lpstr>
      <vt:lpstr>Information required on the application form (2)</vt:lpstr>
      <vt:lpstr>PowerPoint Presentation</vt:lpstr>
      <vt:lpstr>PowerPoint Presentation</vt:lpstr>
      <vt:lpstr>Creating the online application form</vt:lpstr>
      <vt:lpstr>PowerPoint Presentation</vt:lpstr>
      <vt:lpstr>PowerPoint Presentation</vt:lpstr>
      <vt:lpstr>Application form has been created</vt:lpstr>
      <vt:lpstr>Sharing your application with your supervisor</vt:lpstr>
      <vt:lpstr>Sharing your application with your supervisor</vt:lpstr>
      <vt:lpstr>Sharing your application with your supervisor</vt:lpstr>
      <vt:lpstr>Sharing your application with your supervisor</vt:lpstr>
      <vt:lpstr>Sharing your application with your supervisor</vt:lpstr>
      <vt:lpstr>Sharing your application with your supervisor</vt:lpstr>
      <vt:lpstr>Sharing your application with your supervisor</vt:lpstr>
      <vt:lpstr>Completing your application form</vt:lpstr>
      <vt:lpstr>Completing your application form</vt:lpstr>
      <vt:lpstr>Action buttons</vt:lpstr>
      <vt:lpstr>Completing your application form</vt:lpstr>
      <vt:lpstr>Completing your application form</vt:lpstr>
      <vt:lpstr>Completing your application form</vt:lpstr>
      <vt:lpstr>Completing your application form</vt:lpstr>
      <vt:lpstr>Completing your application form</vt:lpstr>
      <vt:lpstr>Completing your application form</vt:lpstr>
      <vt:lpstr>Completing your application form</vt:lpstr>
      <vt:lpstr>Completing your application form</vt:lpstr>
      <vt:lpstr>Completing your application form</vt:lpstr>
      <vt:lpstr>Checking the status of your application</vt:lpstr>
      <vt:lpstr>Checking the status of your application</vt:lpstr>
      <vt:lpstr>Checking the status of your application</vt:lpstr>
      <vt:lpstr>PowerPoint Presentation</vt:lpstr>
      <vt:lpstr>Support available</vt:lpstr>
    </vt:vector>
  </TitlesOfParts>
  <Company>Stellenbosch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research:  Where do I begin?</dc:title>
  <dc:creator>Marais, D, Me &lt;debbiem@sun.ac.za&gt;</dc:creator>
  <cp:lastModifiedBy>Marais, DL, Dr [debbiem@sun.ac.za]</cp:lastModifiedBy>
  <cp:revision>330</cp:revision>
  <cp:lastPrinted>2017-02-01T12:57:14Z</cp:lastPrinted>
  <dcterms:created xsi:type="dcterms:W3CDTF">2016-12-07T09:23:55Z</dcterms:created>
  <dcterms:modified xsi:type="dcterms:W3CDTF">2021-09-07T12:12:14Z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0x0101007B00E335D07E6A4D9A42A18B0B480BDC</vt:lpwstr>
  </property>
</Properties>
</file>