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3.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comments/comment1.xml" ContentType="application/vnd.openxmlformats-officedocument.presentationml.comment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6" r:id="rId2"/>
    <p:sldId id="257" r:id="rId3"/>
    <p:sldId id="262" r:id="rId4"/>
    <p:sldId id="292" r:id="rId5"/>
    <p:sldId id="288" r:id="rId6"/>
    <p:sldId id="263" r:id="rId7"/>
    <p:sldId id="264" r:id="rId8"/>
    <p:sldId id="306" r:id="rId9"/>
    <p:sldId id="265" r:id="rId10"/>
    <p:sldId id="266" r:id="rId11"/>
    <p:sldId id="268" r:id="rId12"/>
    <p:sldId id="267" r:id="rId13"/>
    <p:sldId id="270" r:id="rId14"/>
    <p:sldId id="311" r:id="rId15"/>
    <p:sldId id="269" r:id="rId16"/>
    <p:sldId id="313" r:id="rId17"/>
    <p:sldId id="271" r:id="rId18"/>
    <p:sldId id="272" r:id="rId19"/>
    <p:sldId id="273" r:id="rId20"/>
    <p:sldId id="274" r:id="rId21"/>
    <p:sldId id="312" r:id="rId22"/>
    <p:sldId id="279" r:id="rId23"/>
    <p:sldId id="286" r:id="rId24"/>
    <p:sldId id="275" r:id="rId25"/>
    <p:sldId id="276" r:id="rId26"/>
    <p:sldId id="280" r:id="rId27"/>
    <p:sldId id="308" r:id="rId28"/>
    <p:sldId id="293" r:id="rId29"/>
    <p:sldId id="282" r:id="rId30"/>
    <p:sldId id="277" r:id="rId31"/>
    <p:sldId id="290" r:id="rId32"/>
    <p:sldId id="315" r:id="rId33"/>
    <p:sldId id="259" r:id="rId34"/>
    <p:sldId id="300" r:id="rId35"/>
    <p:sldId id="310" r:id="rId36"/>
    <p:sldId id="301" r:id="rId37"/>
    <p:sldId id="302" r:id="rId38"/>
  </p:sldIdLst>
  <p:sldSz cx="12192000" cy="6858000"/>
  <p:notesSz cx="6797675" cy="9928225"/>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man, N, Dr &lt;nherman@sun.ac.za&gt;" initials="HND&lt;" lastIdx="48" clrIdx="0">
    <p:extLst>
      <p:ext uri="{19B8F6BF-5375-455C-9EA6-DF929625EA0E}">
        <p15:presenceInfo xmlns:p15="http://schemas.microsoft.com/office/powerpoint/2012/main" userId="S-1-5-21-1214440339-602609370-839522115-47894" providerId="AD"/>
      </p:ext>
    </p:extLst>
  </p:cmAuthor>
  <p:cmAuthor id="2" name="Farmer, JL &lt;jeanlee@sun.ac.za&gt;" initials="FJ&lt;" lastIdx="2" clrIdx="1">
    <p:extLst>
      <p:ext uri="{19B8F6BF-5375-455C-9EA6-DF929625EA0E}">
        <p15:presenceInfo xmlns:p15="http://schemas.microsoft.com/office/powerpoint/2012/main" userId="S-1-5-21-1214440339-602609370-839522115-166366" providerId="AD"/>
      </p:ext>
    </p:extLst>
  </p:cmAuthor>
  <p:cmAuthor id="3" name="Jacobs, AHM, Dr [jacobsa@sun.ac.za]" initials="JAD[" lastIdx="24" clrIdx="2">
    <p:extLst>
      <p:ext uri="{19B8F6BF-5375-455C-9EA6-DF929625EA0E}">
        <p15:presenceInfo xmlns:p15="http://schemas.microsoft.com/office/powerpoint/2012/main" userId="S-1-5-21-1214440339-602609370-839522115-239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Rg st="1" end="37"/>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1300"/>
    <a:srgbClr val="461100"/>
    <a:srgbClr val="8E2200"/>
    <a:srgbClr val="003300"/>
    <a:srgbClr val="040100"/>
    <a:srgbClr val="3366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4" autoAdjust="0"/>
    <p:restoredTop sz="94660"/>
  </p:normalViewPr>
  <p:slideViewPr>
    <p:cSldViewPr snapToGrid="0">
      <p:cViewPr varScale="1">
        <p:scale>
          <a:sx n="69" d="100"/>
          <a:sy n="69" d="100"/>
        </p:scale>
        <p:origin x="504" y="3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4-10T07:17:55.441" idx="13">
    <p:pos x="6150" y="922"/>
    <p:text>Replace comma with full stop.</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E187226-8F2C-4287-8D27-E35694FC5578}" type="datetimeFigureOut">
              <a:rPr lang="en-US" smtClean="0"/>
              <a:t>4/12/2019</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B556FC1-053C-47EA-8E9F-C6BE0803169A}" type="slidenum">
              <a:rPr lang="en-US" smtClean="0"/>
              <a:t>‹#›</a:t>
            </a:fld>
            <a:endParaRPr lang="en-US"/>
          </a:p>
        </p:txBody>
      </p:sp>
    </p:spTree>
    <p:extLst>
      <p:ext uri="{BB962C8B-B14F-4D97-AF65-F5344CB8AC3E}">
        <p14:creationId xmlns:p14="http://schemas.microsoft.com/office/powerpoint/2010/main" val="32765443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B187AF-77D5-4538-AD55-4F90FF5293F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605981694"/>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187AF-77D5-4538-AD55-4F90FF5293F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1374312095"/>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187AF-77D5-4538-AD55-4F90FF5293F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041259031"/>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187AF-77D5-4538-AD55-4F90FF5293F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1244708926"/>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187AF-77D5-4538-AD55-4F90FF5293F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4192439243"/>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187AF-77D5-4538-AD55-4F90FF5293F2}"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3590189310"/>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187AF-77D5-4538-AD55-4F90FF5293F2}"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357338855"/>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B187AF-77D5-4538-AD55-4F90FF5293F2}"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62996793"/>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187AF-77D5-4538-AD55-4F90FF5293F2}"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3169640477"/>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B187AF-77D5-4538-AD55-4F90FF5293F2}"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3600064388"/>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B187AF-77D5-4538-AD55-4F90FF5293F2}"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956581559"/>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611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187AF-77D5-4538-AD55-4F90FF5293F2}" type="datetimeFigureOut">
              <a:rPr lang="en-US" smtClean="0"/>
              <a:t>4/12/2019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AEDA4-73CF-4CF9-AA9A-975D02221706}" type="slidenum">
              <a:rPr lang="en-US" smtClean="0"/>
              <a:t>‹#›</a:t>
            </a:fld>
            <a:endParaRPr lang="en-US"/>
          </a:p>
        </p:txBody>
      </p:sp>
    </p:spTree>
    <p:extLst>
      <p:ext uri="{BB962C8B-B14F-4D97-AF65-F5344CB8AC3E}">
        <p14:creationId xmlns:p14="http://schemas.microsoft.com/office/powerpoint/2010/main" val="2159578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51610" y="590550"/>
            <a:ext cx="9229725" cy="1200329"/>
          </a:xfrm>
          <a:prstGeom prst="rect">
            <a:avLst/>
          </a:prstGeom>
        </p:spPr>
        <p:txBody>
          <a:bodyPr wrap="square">
            <a:spAutoFit/>
          </a:bodyPr>
          <a:lstStyle/>
          <a:p>
            <a:pPr algn="ctr">
              <a:spcAft>
                <a:spcPts val="0"/>
              </a:spcAft>
            </a:pPr>
            <a:r>
              <a:rPr lang="nl-NL" sz="2400" b="1" i="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First-year Achievement Awards</a:t>
            </a:r>
            <a:endParaRPr lang="en-ZA" sz="2400" spc="-25"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nl-NL" sz="2400" b="1" i="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Eerstejaarsprestasietoekennings</a:t>
            </a:r>
            <a:endParaRPr lang="en-ZA" sz="2400" spc="-25"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nl-NL" sz="2400" b="1" i="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Amabhaso eMpumelelo waBafundi boNyaka </a:t>
            </a:r>
            <a:r>
              <a:rPr lang="nl-NL" sz="2400" b="1" i="1" spc="-25" dirty="0" smtClean="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wokuQala</a:t>
            </a:r>
            <a:endParaRPr lang="nl-NL" sz="2400" b="1" i="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9609" y="3785239"/>
            <a:ext cx="6876481" cy="2413660"/>
          </a:xfrm>
          <a:prstGeom prst="rect">
            <a:avLst/>
          </a:prstGeom>
          <a:ln w="57150">
            <a:solidFill>
              <a:schemeClr val="accent3">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p:cNvPicPr>
            <a:picLocks noChangeAspect="1"/>
          </p:cNvPicPr>
          <p:nvPr/>
        </p:nvPicPr>
        <p:blipFill>
          <a:blip r:embed="rId3"/>
          <a:stretch>
            <a:fillRect/>
          </a:stretch>
        </p:blipFill>
        <p:spPr>
          <a:xfrm>
            <a:off x="670560" y="2432605"/>
            <a:ext cx="3456638" cy="3766294"/>
          </a:xfrm>
          <a:prstGeom prst="rect">
            <a:avLst/>
          </a:prstGeom>
          <a:ln w="57150">
            <a:solidFill>
              <a:schemeClr val="accent3">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4329804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61100">
            <a:alpha val="91000"/>
          </a:srgbClr>
        </a:solidFill>
        <a:effectLst/>
      </p:bgPr>
    </p:bg>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Zainab</a:t>
            </a:r>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Khafif</a:t>
            </a:r>
            <a:r>
              <a:rPr lang="en-ZA" sz="2200" dirty="0" smtClean="0">
                <a:solidFill>
                  <a:schemeClr val="bg2">
                    <a:lumMod val="40000"/>
                    <a:lumOff val="60000"/>
                  </a:schemeClr>
                </a:solidFill>
                <a:latin typeface="Trebuchet MS" panose="020B0603020202020204" pitchFamily="34" charset="0"/>
              </a:rPr>
              <a:t> </a:t>
            </a:r>
            <a:r>
              <a:rPr lang="en-ZA" sz="2200" dirty="0">
                <a:solidFill>
                  <a:schemeClr val="bg2">
                    <a:lumMod val="40000"/>
                    <a:lumOff val="60000"/>
                  </a:schemeClr>
                </a:solidFill>
                <a:latin typeface="Trebuchet MS" panose="020B0603020202020204" pitchFamily="34" charset="0"/>
              </a:rPr>
              <a:t>(Arts and Social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Ms </a:t>
            </a:r>
            <a:r>
              <a:rPr lang="en-ZA" sz="2200" dirty="0" smtClean="0">
                <a:solidFill>
                  <a:schemeClr val="bg2">
                    <a:lumMod val="40000"/>
                    <a:lumOff val="60000"/>
                  </a:schemeClr>
                </a:solidFill>
                <a:latin typeface="Trebuchet MS" panose="020B0603020202020204" pitchFamily="34" charset="0"/>
              </a:rPr>
              <a:t>Amy </a:t>
            </a:r>
            <a:r>
              <a:rPr lang="en-ZA" sz="2200" dirty="0">
                <a:solidFill>
                  <a:schemeClr val="bg2">
                    <a:lumMod val="40000"/>
                    <a:lumOff val="60000"/>
                  </a:schemeClr>
                </a:solidFill>
                <a:latin typeface="Trebuchet MS" panose="020B0603020202020204" pitchFamily="34" charset="0"/>
              </a:rPr>
              <a:t>Daniels</a:t>
            </a:r>
          </a:p>
          <a:p>
            <a:endParaRPr lang="en-ZA" sz="2400" dirty="0">
              <a:solidFill>
                <a:schemeClr val="bg2">
                  <a:lumMod val="40000"/>
                  <a:lumOff val="60000"/>
                </a:schemeClr>
              </a:solidFill>
              <a:latin typeface="Trebuchet MS" panose="020B0603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55" y="4318504"/>
            <a:ext cx="1931253" cy="2539496"/>
          </a:xfrm>
          <a:prstGeom prst="rect">
            <a:avLst/>
          </a:prstGeom>
        </p:spPr>
      </p:pic>
      <p:sp>
        <p:nvSpPr>
          <p:cNvPr id="4" name="Rectangle 3">
            <a:extLst>
              <a:ext uri="{FF2B5EF4-FFF2-40B4-BE49-F238E27FC236}">
                <a16:creationId xmlns:a16="http://schemas.microsoft.com/office/drawing/2014/main" id="{AE5A40FF-3322-46D2-A2C4-89728EE817F1}"/>
              </a:ext>
            </a:extLst>
          </p:cNvPr>
          <p:cNvSpPr/>
          <p:nvPr/>
        </p:nvSpPr>
        <p:spPr>
          <a:xfrm>
            <a:off x="2450592" y="4902269"/>
            <a:ext cx="7717536" cy="1015663"/>
          </a:xfrm>
          <a:prstGeom prst="rect">
            <a:avLst/>
          </a:prstGeom>
        </p:spPr>
        <p:txBody>
          <a:bodyPr wrap="square">
            <a:spAutoFit/>
          </a:bodyPr>
          <a:lstStyle/>
          <a:p>
            <a:pPr algn="just">
              <a:spcBef>
                <a:spcPts val="1200"/>
              </a:spcBef>
              <a:spcAft>
                <a:spcPts val="0"/>
              </a:spcAft>
            </a:pP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PalatinoLinotype-Roman"/>
              </a:rPr>
              <a:t>You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PalatinoLinotype-Roman"/>
              </a:rPr>
              <a:t>would have reached these heights without me. You are already intelligent, motivated and engaged – all the ingredients for success in academia. Still, thank you for the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PalatinoLinotype-Roman"/>
              </a:rPr>
              <a:t>honour.</a:t>
            </a:r>
            <a:endParaRPr lang="en-GB" sz="2000" dirty="0">
              <a:solidFill>
                <a:schemeClr val="bg2">
                  <a:lumMod val="40000"/>
                  <a:lumOff val="60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BE2D46A5-D2A0-49D4-A02B-0D4019B31B05}"/>
              </a:ext>
            </a:extLst>
          </p:cNvPr>
          <p:cNvSpPr/>
          <p:nvPr/>
        </p:nvSpPr>
        <p:spPr>
          <a:xfrm>
            <a:off x="1823869" y="1105591"/>
            <a:ext cx="7363968" cy="1056892"/>
          </a:xfrm>
          <a:prstGeom prst="rect">
            <a:avLst/>
          </a:prstGeom>
        </p:spPr>
        <p:txBody>
          <a:bodyPr wrap="square">
            <a:spAutoFit/>
          </a:bodyPr>
          <a:lstStyle/>
          <a:p>
            <a:pPr algn="just">
              <a:lnSpc>
                <a:spcPct val="107000"/>
              </a:lnSpc>
              <a:spcBef>
                <a:spcPts val="1200"/>
              </a:spcBef>
              <a:spcAft>
                <a:spcPts val="0"/>
              </a:spcAft>
            </a:pPr>
            <a:r>
              <a:rPr lang="en-ZA" sz="2000" dirty="0">
                <a:solidFill>
                  <a:schemeClr val="bg2">
                    <a:lumMod val="40000"/>
                    <a:lumOff val="60000"/>
                  </a:schemeClr>
                </a:solidFill>
                <a:latin typeface="Trebuchet MS" panose="020B0603020202020204" pitchFamily="34" charset="0"/>
              </a:rPr>
              <a:t>Simply put, you made learning fun. Seeing that you had found something that you so noticeably loved to do every day was also something of an inspiration to me. </a:t>
            </a:r>
            <a:endParaRPr lang="en-GB" sz="2000" dirty="0">
              <a:solidFill>
                <a:schemeClr val="bg2">
                  <a:lumMod val="40000"/>
                  <a:lumOff val="60000"/>
                </a:schemeClr>
              </a:solidFill>
              <a:latin typeface="Trebuchet MS" panose="020B0603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074" y="0"/>
            <a:ext cx="1816925" cy="2422566"/>
          </a:xfrm>
          <a:prstGeom prst="rect">
            <a:avLst/>
          </a:prstGeom>
        </p:spPr>
      </p:pic>
    </p:spTree>
    <p:extLst>
      <p:ext uri="{BB962C8B-B14F-4D97-AF65-F5344CB8AC3E}">
        <p14:creationId xmlns:p14="http://schemas.microsoft.com/office/powerpoint/2010/main" val="384339202"/>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Anri</a:t>
            </a:r>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Matthee</a:t>
            </a:r>
            <a:r>
              <a:rPr lang="en-ZA" sz="2200" dirty="0" smtClean="0">
                <a:solidFill>
                  <a:schemeClr val="bg2">
                    <a:lumMod val="40000"/>
                    <a:lumOff val="60000"/>
                  </a:schemeClr>
                </a:solidFill>
                <a:latin typeface="Trebuchet MS" panose="020B0603020202020204" pitchFamily="34" charset="0"/>
              </a:rPr>
              <a:t> </a:t>
            </a:r>
            <a:r>
              <a:rPr lang="en-ZA" sz="2200" dirty="0">
                <a:solidFill>
                  <a:schemeClr val="bg2">
                    <a:lumMod val="40000"/>
                    <a:lumOff val="60000"/>
                  </a:schemeClr>
                </a:solidFill>
                <a:latin typeface="Trebuchet MS" panose="020B0603020202020204" pitchFamily="34" charset="0"/>
              </a:rPr>
              <a:t>(Arts and Social Sciences)</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a:t>
            </a:r>
            <a:r>
              <a:rPr lang="en-ZA" sz="2200" dirty="0" smtClean="0">
                <a:solidFill>
                  <a:schemeClr val="bg2">
                    <a:lumMod val="40000"/>
                    <a:lumOff val="60000"/>
                  </a:schemeClr>
                </a:solidFill>
                <a:latin typeface="Trebuchet MS" panose="020B0603020202020204" pitchFamily="34" charset="0"/>
              </a:rPr>
              <a:t>Dr Renate </a:t>
            </a:r>
            <a:r>
              <a:rPr lang="en-ZA" sz="2200" dirty="0" err="1" smtClean="0">
                <a:solidFill>
                  <a:schemeClr val="bg2">
                    <a:lumMod val="40000"/>
                    <a:lumOff val="60000"/>
                  </a:schemeClr>
                </a:solidFill>
                <a:latin typeface="Trebuchet MS" panose="020B0603020202020204" pitchFamily="34" charset="0"/>
              </a:rPr>
              <a:t>Riedner</a:t>
            </a:r>
            <a:endParaRPr lang="en-ZA" sz="2200" dirty="0">
              <a:solidFill>
                <a:schemeClr val="bg2">
                  <a:lumMod val="40000"/>
                  <a:lumOff val="60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8432AFC4-06A7-4D5A-8B47-DFF20857522A}"/>
              </a:ext>
            </a:extLst>
          </p:cNvPr>
          <p:cNvSpPr/>
          <p:nvPr/>
        </p:nvSpPr>
        <p:spPr>
          <a:xfrm>
            <a:off x="2206752" y="4870285"/>
            <a:ext cx="8350392" cy="1323439"/>
          </a:xfrm>
          <a:prstGeom prst="rect">
            <a:avLst/>
          </a:prstGeom>
        </p:spPr>
        <p:txBody>
          <a:bodyPr wrap="square">
            <a:spAutoFit/>
          </a:bodyPr>
          <a:lstStyle/>
          <a:p>
            <a:pPr algn="just"/>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Reading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your texts was a joy and did not feel like work. You handed in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exciting proofs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of your symbolic competences and your creative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mind; your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gift for detailed observations and your ability to analyse complex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symbolic interrelations…</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4B67E462-0F68-402F-AD9D-29AD8EF0F86F}"/>
              </a:ext>
            </a:extLst>
          </p:cNvPr>
          <p:cNvSpPr/>
          <p:nvPr/>
        </p:nvSpPr>
        <p:spPr>
          <a:xfrm>
            <a:off x="1487054" y="1005893"/>
            <a:ext cx="8405091" cy="1323439"/>
          </a:xfrm>
          <a:prstGeom prst="rect">
            <a:avLst/>
          </a:prstGeom>
        </p:spPr>
        <p:txBody>
          <a:bodyPr wrap="square">
            <a:spAutoFit/>
          </a:bodyPr>
          <a:lstStyle/>
          <a:p>
            <a:pPr algn="just">
              <a:spcAft>
                <a:spcPts val="0"/>
              </a:spcAft>
            </a:pP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The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assignments I completed in your class promoted originality, collaboration and creativity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principles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that greatly improved my experience of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German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and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reignited my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motivation to study the language.</a:t>
            </a:r>
            <a:endPar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7144" y="-6622"/>
            <a:ext cx="1634855" cy="217980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55" y="4258476"/>
            <a:ext cx="1975104" cy="2599524"/>
          </a:xfrm>
          <a:prstGeom prst="rect">
            <a:avLst/>
          </a:prstGeom>
        </p:spPr>
      </p:pic>
    </p:spTree>
    <p:extLst>
      <p:ext uri="{BB962C8B-B14F-4D97-AF65-F5344CB8AC3E}">
        <p14:creationId xmlns:p14="http://schemas.microsoft.com/office/powerpoint/2010/main" val="1229516544"/>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193648"/>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Petra </a:t>
            </a:r>
            <a:r>
              <a:rPr lang="en-ZA" sz="2200" dirty="0" err="1" smtClean="0">
                <a:solidFill>
                  <a:schemeClr val="bg2">
                    <a:lumMod val="40000"/>
                    <a:lumOff val="60000"/>
                  </a:schemeClr>
                </a:solidFill>
                <a:latin typeface="Trebuchet MS" panose="020B0603020202020204" pitchFamily="34" charset="0"/>
              </a:rPr>
              <a:t>Laubscher</a:t>
            </a:r>
            <a:r>
              <a:rPr lang="en-ZA" sz="2200" dirty="0" smtClean="0">
                <a:solidFill>
                  <a:schemeClr val="bg2">
                    <a:lumMod val="40000"/>
                    <a:lumOff val="60000"/>
                  </a:schemeClr>
                </a:solidFill>
                <a:latin typeface="Trebuchet MS" panose="020B0603020202020204" pitchFamily="34" charset="0"/>
              </a:rPr>
              <a:t> </a:t>
            </a:r>
            <a:r>
              <a:rPr lang="en-ZA" sz="2200" dirty="0">
                <a:solidFill>
                  <a:schemeClr val="bg2">
                    <a:lumMod val="40000"/>
                    <a:lumOff val="60000"/>
                  </a:schemeClr>
                </a:solidFill>
                <a:latin typeface="Trebuchet MS" panose="020B0603020202020204" pitchFamily="34" charset="0"/>
              </a:rPr>
              <a:t>(</a:t>
            </a:r>
            <a:r>
              <a:rPr lang="en-ZA" sz="2200" dirty="0" err="1" smtClean="0">
                <a:solidFill>
                  <a:schemeClr val="bg2">
                    <a:lumMod val="40000"/>
                    <a:lumOff val="60000"/>
                  </a:schemeClr>
                </a:solidFill>
                <a:latin typeface="Trebuchet MS" panose="020B0603020202020204" pitchFamily="34" charset="0"/>
              </a:rPr>
              <a:t>Ekononiese</a:t>
            </a:r>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en</a:t>
            </a:r>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Bestuurswetenskappe</a:t>
            </a:r>
            <a:r>
              <a:rPr lang="en-ZA" sz="2200" dirty="0" smtClean="0">
                <a:solidFill>
                  <a:schemeClr val="bg2">
                    <a:lumMod val="40000"/>
                    <a:lumOff val="60000"/>
                  </a:schemeClr>
                </a:solidFill>
                <a:latin typeface="Trebuchet MS" panose="020B0603020202020204" pitchFamily="34" charset="0"/>
              </a:rPr>
              <a:t>)</a:t>
            </a:r>
            <a:endParaRPr lang="en-ZA" sz="2200" dirty="0">
              <a:solidFill>
                <a:schemeClr val="bg2">
                  <a:lumMod val="40000"/>
                  <a:lumOff val="60000"/>
                </a:schemeClr>
              </a:solidFill>
              <a:latin typeface="Trebuchet MS" panose="020B0603020202020204" pitchFamily="34" charset="0"/>
            </a:endParaRPr>
          </a:p>
        </p:txBody>
      </p:sp>
      <p:sp>
        <p:nvSpPr>
          <p:cNvPr id="3" name="Rectangle 2"/>
          <p:cNvSpPr/>
          <p:nvPr/>
        </p:nvSpPr>
        <p:spPr>
          <a:xfrm>
            <a:off x="157655" y="3662853"/>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Dosent</a:t>
            </a:r>
            <a:r>
              <a:rPr lang="en-ZA" sz="2200" dirty="0" smtClean="0">
                <a:solidFill>
                  <a:schemeClr val="bg2">
                    <a:lumMod val="40000"/>
                    <a:lumOff val="60000"/>
                  </a:schemeClr>
                </a:solidFill>
                <a:latin typeface="Trebuchet MS" panose="020B0603020202020204" pitchFamily="34" charset="0"/>
              </a:rPr>
              <a:t>: Me </a:t>
            </a:r>
            <a:r>
              <a:rPr lang="en-ZA" sz="2200" dirty="0" err="1" smtClean="0">
                <a:solidFill>
                  <a:schemeClr val="bg2">
                    <a:lumMod val="40000"/>
                    <a:lumOff val="60000"/>
                  </a:schemeClr>
                </a:solidFill>
                <a:latin typeface="Trebuchet MS" panose="020B0603020202020204" pitchFamily="34" charset="0"/>
              </a:rPr>
              <a:t>Lize</a:t>
            </a:r>
            <a:r>
              <a:rPr lang="en-ZA" sz="2200" dirty="0" smtClean="0">
                <a:solidFill>
                  <a:schemeClr val="bg2">
                    <a:lumMod val="40000"/>
                    <a:lumOff val="60000"/>
                  </a:schemeClr>
                </a:solidFill>
                <a:latin typeface="Trebuchet MS" panose="020B0603020202020204" pitchFamily="34" charset="0"/>
              </a:rPr>
              <a:t>-Marie </a:t>
            </a:r>
            <a:r>
              <a:rPr lang="en-ZA" sz="2200" dirty="0" err="1">
                <a:solidFill>
                  <a:schemeClr val="bg2">
                    <a:lumMod val="40000"/>
                    <a:lumOff val="60000"/>
                  </a:schemeClr>
                </a:solidFill>
                <a:latin typeface="Trebuchet MS" panose="020B0603020202020204" pitchFamily="34" charset="0"/>
              </a:rPr>
              <a:t>Sahd</a:t>
            </a:r>
            <a:r>
              <a:rPr lang="en-ZA" sz="2200" dirty="0">
                <a:solidFill>
                  <a:schemeClr val="bg2">
                    <a:lumMod val="40000"/>
                    <a:lumOff val="60000"/>
                  </a:schemeClr>
                </a:solidFill>
                <a:latin typeface="Trebuchet MS" panose="020B0603020202020204" pitchFamily="34" charset="0"/>
              </a:rPr>
              <a:t> </a:t>
            </a:r>
            <a:endParaRPr lang="en-ZA" sz="2400" dirty="0">
              <a:solidFill>
                <a:schemeClr val="bg1"/>
              </a:solidFill>
              <a:latin typeface="Trebuchet MS" panose="020B0603020202020204" pitchFamily="34" charset="0"/>
            </a:endParaRPr>
          </a:p>
        </p:txBody>
      </p:sp>
      <p:sp>
        <p:nvSpPr>
          <p:cNvPr id="4" name="TextBox 3">
            <a:extLst>
              <a:ext uri="{FF2B5EF4-FFF2-40B4-BE49-F238E27FC236}">
                <a16:creationId xmlns:a16="http://schemas.microsoft.com/office/drawing/2014/main" id="{6CCCF24E-D316-4AF9-BAD7-57CCF368E3C6}"/>
              </a:ext>
            </a:extLst>
          </p:cNvPr>
          <p:cNvSpPr txBox="1"/>
          <p:nvPr/>
        </p:nvSpPr>
        <p:spPr>
          <a:xfrm>
            <a:off x="2521527" y="4665594"/>
            <a:ext cx="8163201" cy="1015663"/>
          </a:xfrm>
          <a:prstGeom prst="rect">
            <a:avLst/>
          </a:prstGeom>
          <a:noFill/>
        </p:spPr>
        <p:txBody>
          <a:bodyPr wrap="square" rtlCol="0">
            <a:spAutoFit/>
          </a:bodyPr>
          <a:lstStyle/>
          <a:p>
            <a:pPr algn="just"/>
            <a:r>
              <a:rPr lang="en-ZA" sz="2000" dirty="0" err="1" smtClean="0">
                <a:solidFill>
                  <a:schemeClr val="bg2">
                    <a:lumMod val="40000"/>
                    <a:lumOff val="60000"/>
                  </a:schemeClr>
                </a:solidFill>
                <a:latin typeface="Trebuchet MS" panose="020B0603020202020204" pitchFamily="34" charset="0"/>
              </a:rPr>
              <a:t>Behou</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balans</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Werk</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deurlopend</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en</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kom</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voorbereid</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klas</a:t>
            </a:r>
            <a:r>
              <a:rPr lang="en-ZA" sz="2000" dirty="0" smtClean="0">
                <a:solidFill>
                  <a:schemeClr val="bg2">
                    <a:lumMod val="40000"/>
                    <a:lumOff val="60000"/>
                  </a:schemeClr>
                </a:solidFill>
                <a:latin typeface="Trebuchet MS" panose="020B0603020202020204" pitchFamily="34" charset="0"/>
              </a:rPr>
              <a:t> toe, maar neem </a:t>
            </a:r>
            <a:r>
              <a:rPr lang="en-ZA" sz="2000" dirty="0" err="1" smtClean="0">
                <a:solidFill>
                  <a:schemeClr val="bg2">
                    <a:lumMod val="40000"/>
                    <a:lumOff val="60000"/>
                  </a:schemeClr>
                </a:solidFill>
                <a:latin typeface="Trebuchet MS" panose="020B0603020202020204" pitchFamily="34" charset="0"/>
              </a:rPr>
              <a:t>tyd</a:t>
            </a:r>
            <a:r>
              <a:rPr lang="en-ZA" sz="2000" dirty="0" smtClean="0">
                <a:solidFill>
                  <a:schemeClr val="bg2">
                    <a:lumMod val="40000"/>
                    <a:lumOff val="60000"/>
                  </a:schemeClr>
                </a:solidFill>
                <a:latin typeface="Trebuchet MS" panose="020B0603020202020204" pitchFamily="34" charset="0"/>
              </a:rPr>
              <a:t> om </a:t>
            </a:r>
            <a:r>
              <a:rPr lang="en-ZA" sz="2000" dirty="0" err="1" smtClean="0">
                <a:solidFill>
                  <a:schemeClr val="bg2">
                    <a:lumMod val="40000"/>
                    <a:lumOff val="60000"/>
                  </a:schemeClr>
                </a:solidFill>
                <a:latin typeface="Trebuchet MS" panose="020B0603020202020204" pitchFamily="34" charset="0"/>
              </a:rPr>
              <a:t>te</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ontspan</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anders</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gaan</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jy</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uitbrand</a:t>
            </a:r>
            <a:r>
              <a:rPr lang="en-ZA" sz="2000" dirty="0" smtClean="0">
                <a:solidFill>
                  <a:schemeClr val="bg2">
                    <a:lumMod val="40000"/>
                    <a:lumOff val="60000"/>
                  </a:schemeClr>
                </a:solidFill>
                <a:latin typeface="Trebuchet MS" panose="020B0603020202020204" pitchFamily="34" charset="0"/>
              </a:rPr>
              <a:t>. Ek </a:t>
            </a:r>
            <a:r>
              <a:rPr lang="en-ZA" sz="2000" dirty="0" err="1" smtClean="0">
                <a:solidFill>
                  <a:schemeClr val="bg2">
                    <a:lumMod val="40000"/>
                    <a:lumOff val="60000"/>
                  </a:schemeClr>
                </a:solidFill>
                <a:latin typeface="Trebuchet MS" panose="020B0603020202020204" pitchFamily="34" charset="0"/>
              </a:rPr>
              <a:t>gaan</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jou</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vordering</a:t>
            </a:r>
            <a:r>
              <a:rPr lang="en-ZA" sz="2000" dirty="0" smtClean="0">
                <a:solidFill>
                  <a:schemeClr val="bg2">
                    <a:lumMod val="40000"/>
                    <a:lumOff val="60000"/>
                  </a:schemeClr>
                </a:solidFill>
                <a:latin typeface="Trebuchet MS" panose="020B0603020202020204" pitchFamily="34" charset="0"/>
              </a:rPr>
              <a:t> met </a:t>
            </a:r>
            <a:r>
              <a:rPr lang="en-ZA" sz="2000" dirty="0" err="1" smtClean="0">
                <a:solidFill>
                  <a:schemeClr val="bg2">
                    <a:lumMod val="40000"/>
                    <a:lumOff val="60000"/>
                  </a:schemeClr>
                </a:solidFill>
                <a:latin typeface="Trebuchet MS" panose="020B0603020202020204" pitchFamily="34" charset="0"/>
              </a:rPr>
              <a:t>groot</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verwagtinge</a:t>
            </a:r>
            <a:r>
              <a:rPr lang="en-ZA" sz="2000" dirty="0" smtClean="0">
                <a:solidFill>
                  <a:schemeClr val="bg2">
                    <a:lumMod val="40000"/>
                    <a:lumOff val="60000"/>
                  </a:schemeClr>
                </a:solidFill>
                <a:latin typeface="Trebuchet MS" panose="020B0603020202020204" pitchFamily="34" charset="0"/>
              </a:rPr>
              <a:t> </a:t>
            </a:r>
            <a:r>
              <a:rPr lang="en-ZA" sz="2000" dirty="0" err="1" smtClean="0">
                <a:solidFill>
                  <a:schemeClr val="bg2">
                    <a:lumMod val="40000"/>
                    <a:lumOff val="60000"/>
                  </a:schemeClr>
                </a:solidFill>
                <a:latin typeface="Trebuchet MS" panose="020B0603020202020204" pitchFamily="34" charset="0"/>
              </a:rPr>
              <a:t>dophou</a:t>
            </a:r>
            <a:r>
              <a:rPr lang="en-ZA" sz="2000" dirty="0" smtClean="0">
                <a:solidFill>
                  <a:schemeClr val="bg2">
                    <a:lumMod val="40000"/>
                    <a:lumOff val="60000"/>
                  </a:schemeClr>
                </a:solidFill>
                <a:latin typeface="Trebuchet MS" panose="020B0603020202020204" pitchFamily="34" charset="0"/>
              </a:rPr>
              <a:t>.</a:t>
            </a:r>
            <a:endParaRPr lang="en-GB" sz="2000" dirty="0">
              <a:solidFill>
                <a:schemeClr val="bg2">
                  <a:lumMod val="40000"/>
                  <a:lumOff val="60000"/>
                </a:schemeClr>
              </a:solidFill>
              <a:latin typeface="Trebuchet MS" panose="020B0603020202020204" pitchFamily="34" charset="0"/>
            </a:endParaRPr>
          </a:p>
        </p:txBody>
      </p:sp>
      <p:sp>
        <p:nvSpPr>
          <p:cNvPr id="10" name="Rectangle 9">
            <a:extLst>
              <a:ext uri="{FF2B5EF4-FFF2-40B4-BE49-F238E27FC236}">
                <a16:creationId xmlns:a16="http://schemas.microsoft.com/office/drawing/2014/main" id="{613B9238-EBF5-4EA5-8F1B-03B2092AD394}"/>
              </a:ext>
            </a:extLst>
          </p:cNvPr>
          <p:cNvSpPr/>
          <p:nvPr/>
        </p:nvSpPr>
        <p:spPr>
          <a:xfrm>
            <a:off x="1222626" y="1011963"/>
            <a:ext cx="8457822" cy="1409617"/>
          </a:xfrm>
          <a:prstGeom prst="rect">
            <a:avLst/>
          </a:prstGeom>
        </p:spPr>
        <p:txBody>
          <a:bodyPr wrap="square">
            <a:spAutoFit/>
          </a:bodyPr>
          <a:lstStyle/>
          <a:p>
            <a:pPr algn="just">
              <a:lnSpc>
                <a:spcPct val="107000"/>
              </a:lnSpc>
              <a:spcAft>
                <a:spcPts val="800"/>
              </a:spcAft>
            </a:pPr>
            <a:r>
              <a:rPr lang="nl-NL"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En met rustige en logiese verduidelikings kon u selfs die ingewikkeldste vraag eenvoudig laat lyk</a:t>
            </a:r>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Met elke klas is my aandag ten volle gehou. Mevrou het definitief ‘n gawe ontvang om inligting te kan oordra en met mense te kan werk. </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0090" y="-17485"/>
            <a:ext cx="1651909" cy="220254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39" y="4348498"/>
            <a:ext cx="1662545" cy="2509502"/>
          </a:xfrm>
          <a:prstGeom prst="rect">
            <a:avLst/>
          </a:prstGeom>
        </p:spPr>
      </p:pic>
    </p:spTree>
    <p:extLst>
      <p:ext uri="{BB962C8B-B14F-4D97-AF65-F5344CB8AC3E}">
        <p14:creationId xmlns:p14="http://schemas.microsoft.com/office/powerpoint/2010/main" val="3544677855"/>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Tamlyn</a:t>
            </a:r>
            <a:r>
              <a:rPr lang="en-ZA" sz="2200" dirty="0" smtClean="0">
                <a:solidFill>
                  <a:schemeClr val="bg2">
                    <a:lumMod val="40000"/>
                    <a:lumOff val="60000"/>
                  </a:schemeClr>
                </a:solidFill>
                <a:latin typeface="Trebuchet MS" panose="020B0603020202020204" pitchFamily="34" charset="0"/>
              </a:rPr>
              <a:t> February </a:t>
            </a:r>
            <a:r>
              <a:rPr lang="en-ZA" sz="2200" dirty="0">
                <a:solidFill>
                  <a:schemeClr val="bg2">
                    <a:lumMod val="40000"/>
                    <a:lumOff val="60000"/>
                  </a:schemeClr>
                </a:solidFill>
                <a:latin typeface="Trebuchet MS" panose="020B0603020202020204" pitchFamily="34" charset="0"/>
              </a:rPr>
              <a:t>(Arts and Social Sciences)</a:t>
            </a:r>
          </a:p>
        </p:txBody>
      </p:sp>
      <p:sp>
        <p:nvSpPr>
          <p:cNvPr id="3" name="Rectangle 2"/>
          <p:cNvSpPr/>
          <p:nvPr/>
        </p:nvSpPr>
        <p:spPr>
          <a:xfrm>
            <a:off x="157655" y="3546518"/>
            <a:ext cx="11529848" cy="83099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a:t>
            </a:r>
            <a:r>
              <a:rPr lang="en-ZA" sz="2200" dirty="0" smtClean="0">
                <a:solidFill>
                  <a:schemeClr val="bg2">
                    <a:lumMod val="40000"/>
                    <a:lumOff val="60000"/>
                  </a:schemeClr>
                </a:solidFill>
                <a:latin typeface="Trebuchet MS" panose="020B0603020202020204" pitchFamily="34" charset="0"/>
              </a:rPr>
              <a:t>Ms Jean-Marie </a:t>
            </a:r>
            <a:r>
              <a:rPr lang="en-ZA" sz="2200" dirty="0" err="1" smtClean="0">
                <a:solidFill>
                  <a:schemeClr val="bg2">
                    <a:lumMod val="40000"/>
                    <a:lumOff val="60000"/>
                  </a:schemeClr>
                </a:solidFill>
                <a:latin typeface="Trebuchet MS" panose="020B0603020202020204" pitchFamily="34" charset="0"/>
              </a:rPr>
              <a:t>Potgieter</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sp>
        <p:nvSpPr>
          <p:cNvPr id="8" name="Rectangle 7">
            <a:extLst>
              <a:ext uri="{FF2B5EF4-FFF2-40B4-BE49-F238E27FC236}">
                <a16:creationId xmlns:a16="http://schemas.microsoft.com/office/drawing/2014/main" id="{FDBE8195-9504-46BA-BD61-9C8E334A6411}"/>
              </a:ext>
            </a:extLst>
          </p:cNvPr>
          <p:cNvSpPr/>
          <p:nvPr/>
        </p:nvSpPr>
        <p:spPr>
          <a:xfrm>
            <a:off x="1171254" y="1049620"/>
            <a:ext cx="7958362" cy="1323439"/>
          </a:xfrm>
          <a:prstGeom prst="rect">
            <a:avLst/>
          </a:prstGeom>
        </p:spPr>
        <p:txBody>
          <a:bodyPr wrap="square">
            <a:spAutoFit/>
          </a:bodyPr>
          <a:lstStyle/>
          <a:p>
            <a:pPr algn="just"/>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Jean-Marie </a:t>
            </a:r>
            <a:r>
              <a:rPr lang="en-ZA" sz="2000" dirty="0">
                <a:solidFill>
                  <a:schemeClr val="bg2">
                    <a:lumMod val="40000"/>
                    <a:lumOff val="60000"/>
                  </a:schemeClr>
                </a:solidFill>
                <a:latin typeface="Trebuchet MS" panose="020B0603020202020204" pitchFamily="34" charset="0"/>
                <a:ea typeface="Calibri" panose="020F0502020204030204" pitchFamily="34" charset="0"/>
              </a:rPr>
              <a:t>does not fit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the </a:t>
            </a:r>
            <a:r>
              <a:rPr lang="en-ZA" sz="2000" dirty="0">
                <a:solidFill>
                  <a:schemeClr val="bg2">
                    <a:lumMod val="40000"/>
                    <a:lumOff val="60000"/>
                  </a:schemeClr>
                </a:solidFill>
                <a:latin typeface="Trebuchet MS" panose="020B0603020202020204" pitchFamily="34" charset="0"/>
                <a:ea typeface="Calibri" panose="020F0502020204030204" pitchFamily="34" charset="0"/>
              </a:rPr>
              <a:t>stereotype. She engages with her students and creates a learning environment where one does not have to hesitate to ask questions – there is an immense amount of comfort in her classes. </a:t>
            </a:r>
            <a:endParaRPr lang="en-GB" sz="2000" dirty="0">
              <a:solidFill>
                <a:schemeClr val="bg2">
                  <a:lumMod val="40000"/>
                  <a:lumOff val="60000"/>
                </a:schemeClr>
              </a:solidFill>
              <a:latin typeface="Trebuchet MS" panose="020B0603020202020204" pitchFamily="34" charset="0"/>
            </a:endParaRPr>
          </a:p>
        </p:txBody>
      </p:sp>
      <p:sp>
        <p:nvSpPr>
          <p:cNvPr id="4" name="Rectangle 3">
            <a:extLst>
              <a:ext uri="{FF2B5EF4-FFF2-40B4-BE49-F238E27FC236}">
                <a16:creationId xmlns:a16="http://schemas.microsoft.com/office/drawing/2014/main" id="{12A229E4-2F14-4503-B1AD-8BC93AAF80A6}"/>
              </a:ext>
            </a:extLst>
          </p:cNvPr>
          <p:cNvSpPr/>
          <p:nvPr/>
        </p:nvSpPr>
        <p:spPr>
          <a:xfrm>
            <a:off x="2609088" y="4814424"/>
            <a:ext cx="7860238" cy="1323439"/>
          </a:xfrm>
          <a:prstGeom prst="rect">
            <a:avLst/>
          </a:prstGeom>
        </p:spPr>
        <p:txBody>
          <a:bodyPr wrap="square">
            <a:spAutoFit/>
          </a:bodyPr>
          <a:lstStyle/>
          <a:p>
            <a:pPr algn="just"/>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In </a:t>
            </a:r>
            <a:r>
              <a:rPr lang="en-ZA" sz="2000" dirty="0">
                <a:solidFill>
                  <a:schemeClr val="bg2">
                    <a:lumMod val="40000"/>
                    <a:lumOff val="60000"/>
                  </a:schemeClr>
                </a:solidFill>
                <a:latin typeface="Trebuchet MS" panose="020B0603020202020204" pitchFamily="34" charset="0"/>
                <a:ea typeface="Calibri" panose="020F0502020204030204" pitchFamily="34" charset="0"/>
              </a:rPr>
              <a:t>her assignment about the Principles and Parametric variations of English, </a:t>
            </a:r>
            <a:r>
              <a:rPr lang="en-ZA" sz="2000" dirty="0" err="1">
                <a:solidFill>
                  <a:schemeClr val="bg2">
                    <a:lumMod val="40000"/>
                    <a:lumOff val="60000"/>
                  </a:schemeClr>
                </a:solidFill>
                <a:latin typeface="Trebuchet MS" panose="020B0603020202020204" pitchFamily="34" charset="0"/>
                <a:ea typeface="Calibri" panose="020F0502020204030204" pitchFamily="34" charset="0"/>
              </a:rPr>
              <a:t>Tamlyn</a:t>
            </a:r>
            <a:r>
              <a:rPr lang="en-ZA" sz="2000" dirty="0">
                <a:solidFill>
                  <a:schemeClr val="bg2">
                    <a:lumMod val="40000"/>
                    <a:lumOff val="60000"/>
                  </a:schemeClr>
                </a:solidFill>
                <a:latin typeface="Trebuchet MS" panose="020B0603020202020204" pitchFamily="34" charset="0"/>
                <a:ea typeface="Calibri" panose="020F0502020204030204" pitchFamily="34" charset="0"/>
              </a:rPr>
              <a:t> handed in an elegant assignment that exceeded my expectations</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 Ek </a:t>
            </a:r>
            <a:r>
              <a:rPr lang="en-ZA" sz="2000" dirty="0">
                <a:solidFill>
                  <a:schemeClr val="bg2">
                    <a:lumMod val="40000"/>
                    <a:lumOff val="60000"/>
                  </a:schemeClr>
                </a:solidFill>
                <a:latin typeface="Trebuchet MS" panose="020B0603020202020204" pitchFamily="34" charset="0"/>
                <a:ea typeface="Calibri" panose="020F0502020204030204" pitchFamily="34" charset="0"/>
              </a:rPr>
              <a:t>is </a:t>
            </a:r>
            <a:r>
              <a:rPr lang="en-ZA" sz="2000" dirty="0" err="1">
                <a:solidFill>
                  <a:schemeClr val="bg2">
                    <a:lumMod val="40000"/>
                    <a:lumOff val="60000"/>
                  </a:schemeClr>
                </a:solidFill>
                <a:latin typeface="Trebuchet MS" panose="020B0603020202020204" pitchFamily="34" charset="0"/>
                <a:ea typeface="Calibri" panose="020F0502020204030204" pitchFamily="34" charset="0"/>
              </a:rPr>
              <a:t>saam</a:t>
            </a:r>
            <a:r>
              <a:rPr lang="en-ZA" sz="2000" dirty="0">
                <a:solidFill>
                  <a:schemeClr val="bg2">
                    <a:lumMod val="40000"/>
                    <a:lumOff val="60000"/>
                  </a:schemeClr>
                </a:solidFill>
                <a:latin typeface="Trebuchet MS" panose="020B0603020202020204" pitchFamily="34" charset="0"/>
                <a:ea typeface="Calibri" panose="020F0502020204030204" pitchFamily="34" charset="0"/>
              </a:rPr>
              <a:t> met </a:t>
            </a:r>
            <a:r>
              <a:rPr lang="en-ZA" sz="2000" dirty="0" err="1">
                <a:solidFill>
                  <a:schemeClr val="bg2">
                    <a:lumMod val="40000"/>
                    <a:lumOff val="60000"/>
                  </a:schemeClr>
                </a:solidFill>
                <a:latin typeface="Trebuchet MS" panose="020B0603020202020204" pitchFamily="34" charset="0"/>
                <a:ea typeface="Calibri" panose="020F0502020204030204" pitchFamily="34" charset="0"/>
              </a:rPr>
              <a:t>jou</a:t>
            </a:r>
            <a:r>
              <a:rPr lang="en-ZA" sz="2000" dirty="0">
                <a:solidFill>
                  <a:schemeClr val="bg2">
                    <a:lumMod val="40000"/>
                    <a:lumOff val="60000"/>
                  </a:schemeClr>
                </a:solidFill>
                <a:latin typeface="Trebuchet MS" panose="020B0603020202020204" pitchFamily="34" charset="0"/>
                <a:ea typeface="Calibri" panose="020F050202020403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rPr>
              <a:t>bly</a:t>
            </a:r>
            <a:r>
              <a:rPr lang="en-ZA" sz="2000" dirty="0">
                <a:solidFill>
                  <a:schemeClr val="bg2">
                    <a:lumMod val="40000"/>
                    <a:lumOff val="60000"/>
                  </a:schemeClr>
                </a:solidFill>
                <a:latin typeface="Trebuchet MS" panose="020B0603020202020204" pitchFamily="34" charset="0"/>
                <a:ea typeface="Calibri" panose="020F050202020403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rPr>
              <a:t>oor</a:t>
            </a:r>
            <a:r>
              <a:rPr lang="en-ZA" sz="2000" dirty="0">
                <a:solidFill>
                  <a:schemeClr val="bg2">
                    <a:lumMod val="40000"/>
                    <a:lumOff val="60000"/>
                  </a:schemeClr>
                </a:solidFill>
                <a:latin typeface="Trebuchet MS" panose="020B0603020202020204" pitchFamily="34" charset="0"/>
                <a:ea typeface="Calibri" panose="020F050202020403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rPr>
              <a:t>jou</a:t>
            </a:r>
            <a:r>
              <a:rPr lang="en-ZA" sz="2000" dirty="0">
                <a:solidFill>
                  <a:schemeClr val="bg2">
                    <a:lumMod val="40000"/>
                    <a:lumOff val="60000"/>
                  </a:schemeClr>
                </a:solidFill>
                <a:latin typeface="Trebuchet MS" panose="020B0603020202020204" pitchFamily="34" charset="0"/>
                <a:ea typeface="Calibri" panose="020F050202020403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rPr>
              <a:t>uitmuntende</a:t>
            </a:r>
            <a:r>
              <a:rPr lang="en-ZA" sz="2000" dirty="0">
                <a:solidFill>
                  <a:schemeClr val="bg2">
                    <a:lumMod val="40000"/>
                    <a:lumOff val="60000"/>
                  </a:schemeClr>
                </a:solidFill>
                <a:latin typeface="Trebuchet MS" panose="020B0603020202020204" pitchFamily="34" charset="0"/>
                <a:ea typeface="Calibri" panose="020F050202020403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rPr>
              <a:t>prestasie</a:t>
            </a:r>
            <a:r>
              <a:rPr lang="en-ZA" sz="2000" dirty="0">
                <a:solidFill>
                  <a:schemeClr val="bg2">
                    <a:lumMod val="40000"/>
                    <a:lumOff val="60000"/>
                  </a:schemeClr>
                </a:solidFill>
                <a:latin typeface="Trebuchet MS" panose="020B0603020202020204" pitchFamily="34" charset="0"/>
                <a:ea typeface="Calibri" panose="020F0502020204030204" pitchFamily="34" charset="0"/>
              </a:rPr>
              <a:t>. </a:t>
            </a:r>
            <a:endParaRPr lang="en-GB" sz="2000" dirty="0">
              <a:solidFill>
                <a:schemeClr val="bg2">
                  <a:lumMod val="40000"/>
                  <a:lumOff val="60000"/>
                </a:schemeClr>
              </a:solidFill>
              <a:latin typeface="Trebuchet MS" panose="020B0603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0542" y="0"/>
            <a:ext cx="1861457" cy="248194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55" y="4251366"/>
            <a:ext cx="1954976" cy="2606634"/>
          </a:xfrm>
          <a:prstGeom prst="rect">
            <a:avLst/>
          </a:prstGeom>
        </p:spPr>
      </p:pic>
    </p:spTree>
    <p:extLst>
      <p:ext uri="{BB962C8B-B14F-4D97-AF65-F5344CB8AC3E}">
        <p14:creationId xmlns:p14="http://schemas.microsoft.com/office/powerpoint/2010/main" val="3886988672"/>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73485" y="561871"/>
            <a:ext cx="2954363" cy="4431545"/>
          </a:xfrm>
          <a:prstGeom prst="rect">
            <a:avLst/>
          </a:prstGeom>
        </p:spPr>
      </p:pic>
    </p:spTree>
    <p:extLst>
      <p:ext uri="{BB962C8B-B14F-4D97-AF65-F5344CB8AC3E}">
        <p14:creationId xmlns:p14="http://schemas.microsoft.com/office/powerpoint/2010/main" val="3694392715"/>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Akira Coetzee </a:t>
            </a:r>
            <a:r>
              <a:rPr lang="en-ZA" sz="2200" dirty="0">
                <a:solidFill>
                  <a:schemeClr val="bg2">
                    <a:lumMod val="40000"/>
                    <a:lumOff val="60000"/>
                  </a:schemeClr>
                </a:solidFill>
                <a:latin typeface="Trebuchet MS" panose="020B0603020202020204" pitchFamily="34" charset="0"/>
              </a:rPr>
              <a:t>(Arts and Social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Ms </a:t>
            </a:r>
            <a:r>
              <a:rPr lang="en-ZA" sz="2200" dirty="0" smtClean="0">
                <a:solidFill>
                  <a:schemeClr val="bg2">
                    <a:lumMod val="40000"/>
                    <a:lumOff val="60000"/>
                  </a:schemeClr>
                </a:solidFill>
                <a:latin typeface="Trebuchet MS" panose="020B0603020202020204" pitchFamily="34" charset="0"/>
              </a:rPr>
              <a:t>Amy Daniels</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5977C5AC-8063-42C7-B373-D08AD606AEF5}"/>
              </a:ext>
            </a:extLst>
          </p:cNvPr>
          <p:cNvSpPr/>
          <p:nvPr/>
        </p:nvSpPr>
        <p:spPr>
          <a:xfrm>
            <a:off x="1785574" y="1018263"/>
            <a:ext cx="7921844" cy="1409617"/>
          </a:xfrm>
          <a:prstGeom prst="rect">
            <a:avLst/>
          </a:prstGeom>
        </p:spPr>
        <p:txBody>
          <a:bodyPr wrap="square">
            <a:spAutoFit/>
          </a:bodyPr>
          <a:lstStyle/>
          <a:p>
            <a:pPr algn="just">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You might not know the impact that you had on me, but you did. I had a hard time adjusting to university in the first weeks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but coming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to your lectures for me was like a breath of fresh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air</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 safe place for me. </a:t>
            </a:r>
            <a:endPar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58FEC7C-0020-43ED-8D32-B63333EC81BB}"/>
              </a:ext>
            </a:extLst>
          </p:cNvPr>
          <p:cNvSpPr/>
          <p:nvPr/>
        </p:nvSpPr>
        <p:spPr>
          <a:xfrm>
            <a:off x="2706623" y="4742724"/>
            <a:ext cx="7481085" cy="1323439"/>
          </a:xfrm>
          <a:prstGeom prst="rect">
            <a:avLst/>
          </a:prstGeom>
        </p:spPr>
        <p:txBody>
          <a:bodyPr wrap="square">
            <a:spAutoFit/>
          </a:bodyPr>
          <a:lstStyle/>
          <a:p>
            <a:pPr algn="just"/>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You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are an exceptionally intelligent person. </a:t>
            </a: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Please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do not let that alone define you, for you are so much more. </a:t>
            </a: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You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are also a loyal and fierce friend, with a wonderful sense of humour; you are kind, patient, strong, and inquisitive… </a:t>
            </a:r>
            <a:endParaRPr lang="en-GB" sz="2000" dirty="0">
              <a:solidFill>
                <a:schemeClr val="bg2">
                  <a:lumMod val="40000"/>
                  <a:lumOff val="60000"/>
                </a:schemeClr>
              </a:solidFill>
              <a:latin typeface="Trebuchet MS" panose="020B0603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638" y="0"/>
            <a:ext cx="1687362" cy="224981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55" y="4318504"/>
            <a:ext cx="1931253" cy="2539496"/>
          </a:xfrm>
          <a:prstGeom prst="rect">
            <a:avLst/>
          </a:prstGeom>
        </p:spPr>
      </p:pic>
    </p:spTree>
    <p:extLst>
      <p:ext uri="{BB962C8B-B14F-4D97-AF65-F5344CB8AC3E}">
        <p14:creationId xmlns:p14="http://schemas.microsoft.com/office/powerpoint/2010/main" val="2764959493"/>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0760" y="1310238"/>
            <a:ext cx="9809017" cy="2862322"/>
          </a:xfrm>
          <a:prstGeom prst="rect">
            <a:avLst/>
          </a:prstGeom>
        </p:spPr>
        <p:txBody>
          <a:bodyPr wrap="square">
            <a:spAutoFit/>
          </a:bodyPr>
          <a:lstStyle/>
          <a:p>
            <a:pPr algn="just">
              <a:lnSpc>
                <a:spcPct val="200000"/>
              </a:lnSpc>
            </a:pPr>
            <a:r>
              <a:rPr lang="en-ZA" sz="3600" i="1" dirty="0" err="1">
                <a:solidFill>
                  <a:schemeClr val="bg2">
                    <a:lumMod val="40000"/>
                    <a:lumOff val="60000"/>
                  </a:schemeClr>
                </a:solidFill>
                <a:latin typeface="Baskerville Old Face" panose="02020602080505020303" pitchFamily="18" charset="0"/>
              </a:rPr>
              <a:t>Astrofisikus</a:t>
            </a:r>
            <a:r>
              <a:rPr lang="en-ZA" sz="3600" i="1" dirty="0">
                <a:solidFill>
                  <a:schemeClr val="bg2">
                    <a:lumMod val="40000"/>
                    <a:lumOff val="60000"/>
                  </a:schemeClr>
                </a:solidFill>
                <a:latin typeface="Baskerville Old Face" panose="02020602080505020303" pitchFamily="18" charset="0"/>
              </a:rPr>
              <a:t> Prof Neil </a:t>
            </a:r>
            <a:r>
              <a:rPr lang="en-ZA" sz="3600" i="1" dirty="0" err="1" smtClean="0">
                <a:solidFill>
                  <a:schemeClr val="bg2">
                    <a:lumMod val="40000"/>
                    <a:lumOff val="60000"/>
                  </a:schemeClr>
                </a:solidFill>
                <a:latin typeface="Baskerville Old Face" panose="02020602080505020303" pitchFamily="18" charset="0"/>
              </a:rPr>
              <a:t>deGrasse</a:t>
            </a:r>
            <a:r>
              <a:rPr lang="en-ZA" sz="3600" i="1" dirty="0">
                <a:solidFill>
                  <a:schemeClr val="bg2">
                    <a:lumMod val="40000"/>
                    <a:lumOff val="60000"/>
                  </a:schemeClr>
                </a:solidFill>
                <a:latin typeface="Baskerville Old Face" panose="02020602080505020303" pitchFamily="18" charset="0"/>
              </a:rPr>
              <a:t> </a:t>
            </a:r>
            <a:r>
              <a:rPr lang="en-ZA" sz="3600" i="1" dirty="0" smtClean="0">
                <a:solidFill>
                  <a:schemeClr val="bg2">
                    <a:lumMod val="40000"/>
                    <a:lumOff val="60000"/>
                  </a:schemeClr>
                </a:solidFill>
                <a:latin typeface="Baskerville Old Face" panose="02020602080505020303" pitchFamily="18" charset="0"/>
              </a:rPr>
              <a:t>Tyson</a:t>
            </a:r>
            <a:r>
              <a:rPr lang="en-ZA" sz="3600" i="1" dirty="0">
                <a:solidFill>
                  <a:schemeClr val="bg2">
                    <a:lumMod val="40000"/>
                    <a:lumOff val="60000"/>
                  </a:schemeClr>
                </a:solidFill>
                <a:latin typeface="Baskerville Old Face" panose="02020602080505020303" pitchFamily="18" charset="0"/>
              </a:rPr>
              <a:t>: </a:t>
            </a:r>
            <a:endParaRPr lang="en-ZA" sz="3600" i="1" dirty="0" smtClean="0">
              <a:solidFill>
                <a:schemeClr val="bg2">
                  <a:lumMod val="40000"/>
                  <a:lumOff val="60000"/>
                </a:schemeClr>
              </a:solidFill>
              <a:latin typeface="Baskerville Old Face" panose="02020602080505020303" pitchFamily="18" charset="0"/>
            </a:endParaRPr>
          </a:p>
          <a:p>
            <a:pPr algn="just"/>
            <a:r>
              <a:rPr lang="en-ZA" sz="3600" i="1" dirty="0" smtClean="0">
                <a:solidFill>
                  <a:schemeClr val="bg2">
                    <a:lumMod val="40000"/>
                    <a:lumOff val="60000"/>
                  </a:schemeClr>
                </a:solidFill>
                <a:latin typeface="Baskerville Old Face" panose="02020602080505020303" pitchFamily="18" charset="0"/>
              </a:rPr>
              <a:t>Passion </a:t>
            </a:r>
            <a:r>
              <a:rPr lang="en-ZA" sz="3600" i="1" dirty="0">
                <a:solidFill>
                  <a:schemeClr val="bg2">
                    <a:lumMod val="40000"/>
                    <a:lumOff val="60000"/>
                  </a:schemeClr>
                </a:solidFill>
                <a:latin typeface="Baskerville Old Face" panose="02020602080505020303" pitchFamily="18" charset="0"/>
              </a:rPr>
              <a:t>is what gets you through the hardest times that might otherwise make strong men weak, or make you </a:t>
            </a:r>
            <a:r>
              <a:rPr lang="en-ZA" sz="3600" i="1" dirty="0" smtClean="0">
                <a:solidFill>
                  <a:schemeClr val="bg2">
                    <a:lumMod val="40000"/>
                    <a:lumOff val="60000"/>
                  </a:schemeClr>
                </a:solidFill>
                <a:latin typeface="Baskerville Old Face" panose="02020602080505020303" pitchFamily="18" charset="0"/>
              </a:rPr>
              <a:t>give up.</a:t>
            </a:r>
            <a:endParaRPr lang="en-ZA" sz="3600" i="1" dirty="0">
              <a:solidFill>
                <a:schemeClr val="bg2">
                  <a:lumMod val="40000"/>
                  <a:lumOff val="60000"/>
                </a:schemeClr>
              </a:solidFill>
              <a:latin typeface="Baskerville Old Face" panose="02020602080505020303" pitchFamily="18" charset="0"/>
            </a:endParaRPr>
          </a:p>
        </p:txBody>
      </p:sp>
    </p:spTree>
    <p:extLst>
      <p:ext uri="{BB962C8B-B14F-4D97-AF65-F5344CB8AC3E}">
        <p14:creationId xmlns:p14="http://schemas.microsoft.com/office/powerpoint/2010/main" val="201660485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179855"/>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Thandeka</a:t>
            </a:r>
            <a:r>
              <a:rPr lang="en-ZA" sz="2200" dirty="0" smtClean="0">
                <a:solidFill>
                  <a:schemeClr val="bg2">
                    <a:lumMod val="40000"/>
                    <a:lumOff val="60000"/>
                  </a:schemeClr>
                </a:solidFill>
                <a:latin typeface="Trebuchet MS" panose="020B0603020202020204" pitchFamily="34" charset="0"/>
              </a:rPr>
              <a:t> Mchunu (Economic </a:t>
            </a:r>
            <a:r>
              <a:rPr lang="en-ZA" sz="2200" dirty="0">
                <a:solidFill>
                  <a:schemeClr val="bg2">
                    <a:lumMod val="40000"/>
                    <a:lumOff val="60000"/>
                  </a:schemeClr>
                </a:solidFill>
                <a:latin typeface="Trebuchet MS" panose="020B0603020202020204" pitchFamily="34" charset="0"/>
              </a:rPr>
              <a:t>and Management Sciences)</a:t>
            </a:r>
          </a:p>
        </p:txBody>
      </p:sp>
      <p:sp>
        <p:nvSpPr>
          <p:cNvPr id="3" name="Rectangle 2"/>
          <p:cNvSpPr/>
          <p:nvPr/>
        </p:nvSpPr>
        <p:spPr>
          <a:xfrm>
            <a:off x="157655" y="3545287"/>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 </a:t>
            </a:r>
            <a:r>
              <a:rPr lang="en-ZA" sz="2200" dirty="0">
                <a:solidFill>
                  <a:schemeClr val="bg2">
                    <a:lumMod val="40000"/>
                    <a:lumOff val="60000"/>
                  </a:schemeClr>
                </a:solidFill>
                <a:latin typeface="Trebuchet MS" panose="020B0603020202020204" pitchFamily="34" charset="0"/>
              </a:rPr>
              <a:t>Dr S Malan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25" y="4228814"/>
            <a:ext cx="1757548" cy="2652903"/>
          </a:xfrm>
          <a:prstGeom prst="rect">
            <a:avLst/>
          </a:prstGeom>
        </p:spPr>
      </p:pic>
      <p:sp>
        <p:nvSpPr>
          <p:cNvPr id="7" name="Rectangle 6">
            <a:extLst>
              <a:ext uri="{FF2B5EF4-FFF2-40B4-BE49-F238E27FC236}">
                <a16:creationId xmlns:a16="http://schemas.microsoft.com/office/drawing/2014/main" id="{F48193B2-6726-4095-B354-169B1A85217A}"/>
              </a:ext>
            </a:extLst>
          </p:cNvPr>
          <p:cNvSpPr/>
          <p:nvPr/>
        </p:nvSpPr>
        <p:spPr>
          <a:xfrm>
            <a:off x="2247760" y="4744476"/>
            <a:ext cx="8115439" cy="1323439"/>
          </a:xfrm>
          <a:prstGeom prst="rect">
            <a:avLst/>
          </a:prstGeom>
        </p:spPr>
        <p:txBody>
          <a:bodyPr wrap="square">
            <a:spAutoFit/>
          </a:bodyPr>
          <a:lstStyle/>
          <a:p>
            <a:pPr algn="just"/>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Your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work ethic is inspiring. Students like you make teaching a fulfilling profession.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Also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having been selected for the OPTIMUS programme is a wonderful accomplishment. You can feel so proud of yourself - I’m sure proud of you!</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3FD97D09-48E1-4A8D-BDE8-8F1513289B04}"/>
              </a:ext>
            </a:extLst>
          </p:cNvPr>
          <p:cNvSpPr/>
          <p:nvPr/>
        </p:nvSpPr>
        <p:spPr>
          <a:xfrm>
            <a:off x="1304240" y="1150906"/>
            <a:ext cx="8423868" cy="1323439"/>
          </a:xfrm>
          <a:prstGeom prst="rect">
            <a:avLst/>
          </a:prstGeom>
        </p:spPr>
        <p:txBody>
          <a:bodyPr wrap="square">
            <a:spAutoFit/>
          </a:bodyPr>
          <a:lstStyle/>
          <a:p>
            <a:r>
              <a:rPr lang="en-ZA" sz="2000" dirty="0">
                <a:solidFill>
                  <a:schemeClr val="bg2">
                    <a:lumMod val="40000"/>
                    <a:lumOff val="60000"/>
                  </a:schemeClr>
                </a:solidFill>
                <a:latin typeface="Trebuchet MS" panose="020B0603020202020204" pitchFamily="34" charset="0"/>
                <a:ea typeface="Calibri" panose="020F0502020204030204" pitchFamily="34" charset="0"/>
              </a:rPr>
              <a:t>Your lessons were unconventional and expanded on to more than just academics, you had a clear understanding of holistic development and its importance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 that </a:t>
            </a:r>
            <a:r>
              <a:rPr lang="en-ZA" sz="2000" dirty="0">
                <a:solidFill>
                  <a:schemeClr val="bg2">
                    <a:lumMod val="40000"/>
                    <a:lumOff val="60000"/>
                  </a:schemeClr>
                </a:solidFill>
                <a:latin typeface="Trebuchet MS" panose="020B0603020202020204" pitchFamily="34" charset="0"/>
                <a:ea typeface="Calibri" panose="020F0502020204030204" pitchFamily="34" charset="0"/>
              </a:rPr>
              <a:t>enabled me to grow, balancing my life and thus achieving. </a:t>
            </a:r>
            <a:endParaRPr lang="en-GB" sz="2000" dirty="0">
              <a:solidFill>
                <a:schemeClr val="bg2">
                  <a:lumMod val="40000"/>
                  <a:lumOff val="60000"/>
                </a:schemeClr>
              </a:solidFill>
              <a:latin typeface="Trebuchet MS" panose="020B0603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538" y="-10109"/>
            <a:ext cx="1670462" cy="2227283"/>
          </a:xfrm>
          <a:prstGeom prst="rect">
            <a:avLst/>
          </a:prstGeom>
        </p:spPr>
      </p:pic>
    </p:spTree>
    <p:extLst>
      <p:ext uri="{BB962C8B-B14F-4D97-AF65-F5344CB8AC3E}">
        <p14:creationId xmlns:p14="http://schemas.microsoft.com/office/powerpoint/2010/main" val="2349191294"/>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Alana </a:t>
            </a:r>
            <a:r>
              <a:rPr lang="en-ZA" sz="2200" dirty="0" err="1" smtClean="0">
                <a:solidFill>
                  <a:schemeClr val="bg2">
                    <a:lumMod val="40000"/>
                    <a:lumOff val="60000"/>
                  </a:schemeClr>
                </a:solidFill>
                <a:latin typeface="Trebuchet MS" panose="020B0603020202020204" pitchFamily="34" charset="0"/>
              </a:rPr>
              <a:t>Lourens</a:t>
            </a:r>
            <a:r>
              <a:rPr lang="en-ZA" sz="2200" dirty="0" smtClean="0">
                <a:solidFill>
                  <a:schemeClr val="bg2">
                    <a:lumMod val="40000"/>
                    <a:lumOff val="60000"/>
                  </a:schemeClr>
                </a:solidFill>
                <a:latin typeface="Trebuchet MS" panose="020B0603020202020204" pitchFamily="34" charset="0"/>
              </a:rPr>
              <a:t> </a:t>
            </a:r>
            <a:r>
              <a:rPr lang="en-ZA" sz="2200" dirty="0">
                <a:solidFill>
                  <a:schemeClr val="bg2">
                    <a:lumMod val="40000"/>
                    <a:lumOff val="60000"/>
                  </a:schemeClr>
                </a:solidFill>
                <a:latin typeface="Trebuchet MS" panose="020B0603020202020204" pitchFamily="34" charset="0"/>
              </a:rPr>
              <a:t>(Education)</a:t>
            </a:r>
          </a:p>
        </p:txBody>
      </p:sp>
      <p:sp>
        <p:nvSpPr>
          <p:cNvPr id="3" name="Rectangle 2"/>
          <p:cNvSpPr/>
          <p:nvPr/>
        </p:nvSpPr>
        <p:spPr>
          <a:xfrm>
            <a:off x="157655" y="3662853"/>
            <a:ext cx="11464369" cy="83099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 Mr Jan-Hendrik </a:t>
            </a:r>
            <a:r>
              <a:rPr lang="en-ZA" sz="2200" dirty="0" err="1" smtClean="0">
                <a:solidFill>
                  <a:schemeClr val="bg2">
                    <a:lumMod val="40000"/>
                    <a:lumOff val="60000"/>
                  </a:schemeClr>
                </a:solidFill>
                <a:latin typeface="Trebuchet MS" panose="020B0603020202020204" pitchFamily="34" charset="0"/>
              </a:rPr>
              <a:t>Swanepoel</a:t>
            </a:r>
            <a:r>
              <a:rPr lang="en-ZA" sz="2200" dirty="0" smtClean="0">
                <a:solidFill>
                  <a:schemeClr val="bg2">
                    <a:lumMod val="40000"/>
                    <a:lumOff val="60000"/>
                  </a:schemeClr>
                </a:solidFill>
                <a:latin typeface="Trebuchet MS" panose="020B0603020202020204" pitchFamily="34" charset="0"/>
              </a:rPr>
              <a:t> </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graphicFrame>
        <p:nvGraphicFramePr>
          <p:cNvPr id="8" name="Table 7">
            <a:extLst>
              <a:ext uri="{FF2B5EF4-FFF2-40B4-BE49-F238E27FC236}">
                <a16:creationId xmlns:a16="http://schemas.microsoft.com/office/drawing/2014/main" id="{C09F5445-2FD3-4091-AFBB-8E4B41E83769}"/>
              </a:ext>
            </a:extLst>
          </p:cNvPr>
          <p:cNvGraphicFramePr>
            <a:graphicFrameLocks noGrp="1"/>
          </p:cNvGraphicFramePr>
          <p:nvPr>
            <p:extLst>
              <p:ext uri="{D42A27DB-BD31-4B8C-83A1-F6EECF244321}">
                <p14:modId xmlns:p14="http://schemas.microsoft.com/office/powerpoint/2010/main" val="1055464558"/>
              </p:ext>
            </p:extLst>
          </p:nvPr>
        </p:nvGraphicFramePr>
        <p:xfrm>
          <a:off x="2491549" y="4500941"/>
          <a:ext cx="8257507" cy="1732244"/>
        </p:xfrm>
        <a:graphic>
          <a:graphicData uri="http://schemas.openxmlformats.org/drawingml/2006/table">
            <a:tbl>
              <a:tblPr>
                <a:tableStyleId>{5C22544A-7EE6-4342-B048-85BDC9FD1C3A}</a:tableStyleId>
              </a:tblPr>
              <a:tblGrid>
                <a:gridCol w="8257507">
                  <a:extLst>
                    <a:ext uri="{9D8B030D-6E8A-4147-A177-3AD203B41FA5}">
                      <a16:colId xmlns:a16="http://schemas.microsoft.com/office/drawing/2014/main" val="1931622415"/>
                    </a:ext>
                  </a:extLst>
                </a:gridCol>
              </a:tblGrid>
              <a:tr h="1732244">
                <a:tc>
                  <a:txBody>
                    <a:bodyPr/>
                    <a:lstStyle/>
                    <a:p>
                      <a:pPr algn="just">
                        <a:lnSpc>
                          <a:spcPct val="107000"/>
                        </a:lnSpc>
                        <a:spcBef>
                          <a:spcPts val="1200"/>
                        </a:spcBef>
                        <a:spcAft>
                          <a:spcPts val="0"/>
                        </a:spcAft>
                      </a:pPr>
                      <a:r>
                        <a:rPr lang="en-ZA" sz="2000" dirty="0" smtClean="0">
                          <a:solidFill>
                            <a:schemeClr val="bg2">
                              <a:lumMod val="40000"/>
                              <a:lumOff val="60000"/>
                            </a:schemeClr>
                          </a:solidFill>
                          <a:effectLst/>
                          <a:latin typeface="Trebuchet MS" panose="020B0603020202020204" pitchFamily="34" charset="0"/>
                        </a:rPr>
                        <a:t>Her wonderful, persistent inquisitiveness which resulted in an enthusiasm, unprecedented at first-year level, to acquire knowledge. If success is indeed tied to showing up, Alana is the very embodiment of such an approach to life. </a:t>
                      </a:r>
                      <a:endParaRPr lang="en-GB" sz="2000" dirty="0">
                        <a:solidFill>
                          <a:schemeClr val="bg2">
                            <a:lumMod val="40000"/>
                            <a:lumOff val="60000"/>
                          </a:schemeClr>
                        </a:solidFill>
                        <a:effectLst/>
                        <a:latin typeface="Trebuchet MS" panose="020B0603020202020204" pitchFamily="34" charset="0"/>
                      </a:endParaRPr>
                    </a:p>
                    <a:p>
                      <a:pPr>
                        <a:lnSpc>
                          <a:spcPct val="107000"/>
                        </a:lnSpc>
                        <a:spcBef>
                          <a:spcPts val="1200"/>
                        </a:spcBef>
                        <a:spcAft>
                          <a:spcPts val="0"/>
                        </a:spcAft>
                      </a:pPr>
                      <a:r>
                        <a:rPr lang="en-GB" sz="1100" dirty="0">
                          <a:solidFill>
                            <a:schemeClr val="bg2">
                              <a:lumMod val="40000"/>
                              <a:lumOff val="60000"/>
                            </a:schemeClr>
                          </a:solidFill>
                          <a:effectLst/>
                        </a:rPr>
                        <a:t> </a:t>
                      </a:r>
                      <a:endParaRPr lang="en-GB" sz="1200" b="1" dirty="0">
                        <a:solidFill>
                          <a:schemeClr val="bg2">
                            <a:lumMod val="40000"/>
                            <a:lumOff val="60000"/>
                          </a:schemeClr>
                        </a:solidFill>
                        <a:effectLst/>
                        <a:latin typeface="Times New Roman" panose="02020603050405020304" pitchFamily="18" charset="0"/>
                        <a:ea typeface="Calibri" panose="020F0502020204030204" pitchFamily="34" charset="0"/>
                        <a:cs typeface="Arial" panose="020B0604020202020204" pitchFamily="34" charset="0"/>
                      </a:endParaRPr>
                    </a:p>
                  </a:txBody>
                  <a:tcPr marL="19050" marR="190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9052957"/>
                  </a:ext>
                </a:extLst>
              </a:tr>
            </a:tbl>
          </a:graphicData>
        </a:graphic>
      </p:graphicFrame>
      <p:sp>
        <p:nvSpPr>
          <p:cNvPr id="9" name="Rectangle 8">
            <a:extLst>
              <a:ext uri="{FF2B5EF4-FFF2-40B4-BE49-F238E27FC236}">
                <a16:creationId xmlns:a16="http://schemas.microsoft.com/office/drawing/2014/main" id="{553A6DB9-C766-4D69-AF01-F00C6D23E132}"/>
              </a:ext>
            </a:extLst>
          </p:cNvPr>
          <p:cNvSpPr/>
          <p:nvPr/>
        </p:nvSpPr>
        <p:spPr>
          <a:xfrm>
            <a:off x="1558247" y="989044"/>
            <a:ext cx="8166125" cy="1323439"/>
          </a:xfrm>
          <a:prstGeom prst="rect">
            <a:avLst/>
          </a:prstGeom>
        </p:spPr>
        <p:txBody>
          <a:bodyPr wrap="square">
            <a:spAutoFit/>
          </a:bodyPr>
          <a:lstStyle/>
          <a:p>
            <a:pPr algn="just">
              <a:spcAft>
                <a:spcPts val="10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Thank you for helping me find my love for the language again, because as soon as I realized that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 was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more interested in languages than I thought I was, I became motivated. You made English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fun, relevant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and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interesting.</a:t>
            </a:r>
            <a:endPar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836" y="0"/>
            <a:ext cx="1714164" cy="22855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16" y="4091012"/>
            <a:ext cx="1947553" cy="2766988"/>
          </a:xfrm>
          <a:prstGeom prst="rect">
            <a:avLst/>
          </a:prstGeom>
        </p:spPr>
      </p:pic>
    </p:spTree>
    <p:extLst>
      <p:ext uri="{BB962C8B-B14F-4D97-AF65-F5344CB8AC3E}">
        <p14:creationId xmlns:p14="http://schemas.microsoft.com/office/powerpoint/2010/main" val="111619921"/>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Kayla Ritchie (Medicine and Health </a:t>
            </a:r>
            <a:r>
              <a:rPr lang="en-ZA" sz="2200" dirty="0">
                <a:solidFill>
                  <a:schemeClr val="bg2">
                    <a:lumMod val="40000"/>
                    <a:lumOff val="60000"/>
                  </a:schemeClr>
                </a:solidFill>
                <a:latin typeface="Trebuchet MS" panose="020B0603020202020204" pitchFamily="34" charset="0"/>
              </a:rPr>
              <a:t>Sciences)</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 Dr </a:t>
            </a:r>
            <a:r>
              <a:rPr lang="en-ZA" sz="2200" dirty="0" err="1" smtClean="0">
                <a:solidFill>
                  <a:schemeClr val="bg2">
                    <a:lumMod val="40000"/>
                    <a:lumOff val="60000"/>
                  </a:schemeClr>
                </a:solidFill>
                <a:latin typeface="Trebuchet MS" panose="020B0603020202020204" pitchFamily="34" charset="0"/>
              </a:rPr>
              <a:t>Pawel</a:t>
            </a:r>
            <a:r>
              <a:rPr lang="en-ZA" sz="2200" dirty="0" smtClean="0">
                <a:solidFill>
                  <a:schemeClr val="bg2">
                    <a:lumMod val="40000"/>
                    <a:lumOff val="60000"/>
                  </a:schemeClr>
                </a:solidFill>
                <a:latin typeface="Trebuchet MS" panose="020B0603020202020204" pitchFamily="34" charset="0"/>
              </a:rPr>
              <a:t> Schubert  </a:t>
            </a:r>
            <a:endParaRPr lang="en-ZA" sz="2200" dirty="0">
              <a:solidFill>
                <a:schemeClr val="bg2">
                  <a:lumMod val="40000"/>
                  <a:lumOff val="60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BA2DD847-3D7E-4C56-8F7E-2279A857C639}"/>
              </a:ext>
            </a:extLst>
          </p:cNvPr>
          <p:cNvSpPr/>
          <p:nvPr/>
        </p:nvSpPr>
        <p:spPr>
          <a:xfrm>
            <a:off x="2629974" y="5155896"/>
            <a:ext cx="7851648" cy="1015663"/>
          </a:xfrm>
          <a:prstGeom prst="rect">
            <a:avLst/>
          </a:prstGeom>
        </p:spPr>
        <p:txBody>
          <a:bodyPr wrap="square">
            <a:spAutoFit/>
          </a:bodyPr>
          <a:lstStyle/>
          <a:p>
            <a:pPr algn="just"/>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One of the top students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of 2018 at Stellenbosch University. No mean feat of achievement. This achievement and experience should give you a boost for your future studies. </a:t>
            </a:r>
            <a:endParaRPr lang="en-GB" sz="2000" dirty="0">
              <a:solidFill>
                <a:schemeClr val="bg2">
                  <a:lumMod val="40000"/>
                  <a:lumOff val="60000"/>
                </a:schemeClr>
              </a:solidFill>
              <a:latin typeface="Trebuchet MS" panose="020B0603020202020204" pitchFamily="34" charset="0"/>
            </a:endParaRPr>
          </a:p>
        </p:txBody>
      </p:sp>
      <p:sp>
        <p:nvSpPr>
          <p:cNvPr id="10" name="Rectangle 9">
            <a:extLst>
              <a:ext uri="{FF2B5EF4-FFF2-40B4-BE49-F238E27FC236}">
                <a16:creationId xmlns:a16="http://schemas.microsoft.com/office/drawing/2014/main" id="{5410A55D-0902-4422-9ABF-99B5D98968AF}"/>
              </a:ext>
            </a:extLst>
          </p:cNvPr>
          <p:cNvSpPr/>
          <p:nvPr/>
        </p:nvSpPr>
        <p:spPr>
          <a:xfrm>
            <a:off x="1532449" y="1031162"/>
            <a:ext cx="7986078" cy="1080296"/>
          </a:xfrm>
          <a:prstGeom prst="rect">
            <a:avLst/>
          </a:prstGeom>
        </p:spPr>
        <p:txBody>
          <a:bodyPr wrap="square">
            <a:spAutoFit/>
          </a:bodyPr>
          <a:lstStyle/>
          <a:p>
            <a:pPr algn="just">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Your style of questioning us in the lecture was initially intimidating but you’re never forceful or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condescending.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This really helped me focus and engage in your lectures and get the most out of them. </a:t>
            </a:r>
            <a:endParaRPr lang="en-GB" sz="2000" dirty="0">
              <a:solidFill>
                <a:schemeClr val="bg2">
                  <a:lumMod val="40000"/>
                  <a:lumOff val="60000"/>
                </a:schemeClr>
              </a:solidFill>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477" y="1"/>
            <a:ext cx="1950522" cy="2600696"/>
          </a:xfrm>
          <a:prstGeom prst="rect">
            <a:avLst/>
          </a:prstGeom>
        </p:spPr>
      </p:pic>
      <p:pic>
        <p:nvPicPr>
          <p:cNvPr id="9" name="Picture 8"/>
          <p:cNvPicPr>
            <a:picLocks noChangeAspect="1"/>
          </p:cNvPicPr>
          <p:nvPr/>
        </p:nvPicPr>
        <p:blipFill>
          <a:blip r:embed="rId3"/>
          <a:stretch>
            <a:fillRect/>
          </a:stretch>
        </p:blipFill>
        <p:spPr>
          <a:xfrm>
            <a:off x="157655" y="4331368"/>
            <a:ext cx="2195363" cy="2526632"/>
          </a:xfrm>
          <a:prstGeom prst="rect">
            <a:avLst/>
          </a:prstGeom>
        </p:spPr>
      </p:pic>
    </p:spTree>
    <p:extLst>
      <p:ext uri="{BB962C8B-B14F-4D97-AF65-F5344CB8AC3E}">
        <p14:creationId xmlns:p14="http://schemas.microsoft.com/office/powerpoint/2010/main" val="1846054868"/>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01300"/>
        </a:solidFill>
        <a:effectLst/>
      </p:bgPr>
    </p:bg>
    <p:spTree>
      <p:nvGrpSpPr>
        <p:cNvPr id="1" name=""/>
        <p:cNvGrpSpPr/>
        <p:nvPr/>
      </p:nvGrpSpPr>
      <p:grpSpPr>
        <a:xfrm>
          <a:off x="0" y="0"/>
          <a:ext cx="0" cy="0"/>
          <a:chOff x="0" y="0"/>
          <a:chExt cx="0" cy="0"/>
        </a:xfrm>
      </p:grpSpPr>
      <p:sp>
        <p:nvSpPr>
          <p:cNvPr id="6" name="Rectangle 5"/>
          <p:cNvSpPr/>
          <p:nvPr/>
        </p:nvSpPr>
        <p:spPr>
          <a:xfrm>
            <a:off x="1000483" y="801717"/>
            <a:ext cx="10134185" cy="5262979"/>
          </a:xfrm>
          <a:prstGeom prst="rect">
            <a:avLst/>
          </a:prstGeom>
        </p:spPr>
        <p:txBody>
          <a:bodyPr wrap="square">
            <a:spAutoFit/>
          </a:bodyPr>
          <a:lstStyle/>
          <a:p>
            <a:pPr algn="ctr">
              <a:spcAft>
                <a:spcPts val="0"/>
              </a:spcAft>
            </a:pP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Die Viserektor </a:t>
            </a:r>
            <a:r>
              <a:rPr lang="af-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Leer </a:t>
            </a: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en </a:t>
            </a:r>
            <a:r>
              <a:rPr lang="af-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Onderrig, </a:t>
            </a: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Prof Arnold Schoonwinkel, </a:t>
            </a:r>
          </a:p>
          <a:p>
            <a:pPr algn="ct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bied die </a:t>
            </a:r>
            <a:r>
              <a:rPr lang="af-ZA" sz="2400" spc="-25" dirty="0" err="1" smtClean="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Eerstejaarsprestasietoekenningsgeleentheid</a:t>
            </a:r>
            <a:r>
              <a:rPr lang="af-ZA" sz="2400" spc="-25" dirty="0" smtClean="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 </a:t>
            </a:r>
            <a:r>
              <a:rPr lang="af-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aan die</a:t>
            </a:r>
          </a:p>
          <a:p>
            <a:pPr algn="ctr">
              <a:spcAft>
                <a:spcPts val="0"/>
              </a:spcAft>
            </a:pP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toppresterende eerstejaarstudente</a:t>
            </a:r>
            <a:r>
              <a:rPr lang="af-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 </a:t>
            </a: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van </a:t>
            </a:r>
            <a:r>
              <a:rPr lang="af-ZA" sz="2400" spc="-25" dirty="0" smtClean="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2018</a:t>
            </a:r>
            <a:r>
              <a:rPr lang="af-ZA" sz="2400" spc="-25" dirty="0" smtClean="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 en hul genomineerde dosente</a:t>
            </a:r>
            <a:r>
              <a:rPr lang="af-ZA" sz="2400" spc="-25" dirty="0" smtClean="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 </a:t>
            </a: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r>
              <a:rPr lang="en-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The </a:t>
            </a:r>
            <a:r>
              <a:rPr lang="en-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Vice-Rector Learning and Teaching, Prof Arnold </a:t>
            </a:r>
            <a:r>
              <a:rPr lang="en-ZA" sz="2400" spc="-25" dirty="0" err="1">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Schoonwinkel</a:t>
            </a:r>
            <a:r>
              <a:rPr lang="en-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 </a:t>
            </a:r>
          </a:p>
          <a:p>
            <a:pPr algn="ctr"/>
            <a:r>
              <a:rPr lang="en-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hosts the First-Year Achievement Awards event for the</a:t>
            </a:r>
          </a:p>
          <a:p>
            <a:pPr algn="ctr"/>
            <a:r>
              <a:rPr lang="en-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top achieving first-year students of </a:t>
            </a:r>
            <a:r>
              <a:rPr lang="en-ZA" sz="2400" spc="-25" dirty="0" smtClean="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2018</a:t>
            </a:r>
            <a:r>
              <a:rPr lang="en-ZA" sz="2400" spc="-25" dirty="0" smtClean="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 and </a:t>
            </a:r>
            <a:r>
              <a:rPr lang="en-ZA" sz="2400" spc="-25" dirty="0" smtClean="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their nominated lecturers </a:t>
            </a:r>
            <a:endParaRPr lang="en-US"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endParaRPr lang="en-US" sz="2400" spc="-25" dirty="0">
              <a:solidFill>
                <a:schemeClr val="bg2">
                  <a:lumMod val="40000"/>
                  <a:lumOff val="6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C92D442-9FCD-4A3C-A29A-8AB30762F9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405" y="2698849"/>
            <a:ext cx="4184340" cy="1468713"/>
          </a:xfrm>
          <a:prstGeom prst="rect">
            <a:avLst/>
          </a:prstGeom>
          <a:ln w="57150">
            <a:solidFill>
              <a:schemeClr val="accent3">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10533281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Eugène</a:t>
            </a:r>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Fouché</a:t>
            </a:r>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Natuurwetenskappe</a:t>
            </a:r>
            <a:r>
              <a:rPr lang="en-ZA" sz="2200" dirty="0" smtClean="0">
                <a:solidFill>
                  <a:schemeClr val="bg2">
                    <a:lumMod val="40000"/>
                    <a:lumOff val="60000"/>
                  </a:schemeClr>
                </a:solidFill>
                <a:latin typeface="Trebuchet MS" panose="020B0603020202020204" pitchFamily="34" charset="0"/>
              </a:rPr>
              <a:t>)</a:t>
            </a:r>
            <a:endParaRPr lang="en-ZA" sz="2200" dirty="0">
              <a:solidFill>
                <a:schemeClr val="bg2">
                  <a:lumMod val="40000"/>
                  <a:lumOff val="60000"/>
                </a:schemeClr>
              </a:solidFill>
              <a:latin typeface="Trebuchet MS" panose="020B0603020202020204" pitchFamily="34" charset="0"/>
            </a:endParaRPr>
          </a:p>
        </p:txBody>
      </p:sp>
      <p:sp>
        <p:nvSpPr>
          <p:cNvPr id="3" name="Rectangle 2"/>
          <p:cNvSpPr/>
          <p:nvPr/>
        </p:nvSpPr>
        <p:spPr>
          <a:xfrm>
            <a:off x="241142" y="3523342"/>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Dosent</a:t>
            </a:r>
            <a:r>
              <a:rPr lang="en-ZA" sz="2200" dirty="0" smtClean="0">
                <a:solidFill>
                  <a:schemeClr val="bg2">
                    <a:lumMod val="40000"/>
                    <a:lumOff val="60000"/>
                  </a:schemeClr>
                </a:solidFill>
                <a:latin typeface="Trebuchet MS" panose="020B0603020202020204" pitchFamily="34" charset="0"/>
              </a:rPr>
              <a:t>: Dr </a:t>
            </a:r>
            <a:r>
              <a:rPr lang="en-ZA" sz="2200" dirty="0" err="1" smtClean="0">
                <a:solidFill>
                  <a:schemeClr val="bg2">
                    <a:lumMod val="40000"/>
                    <a:lumOff val="60000"/>
                  </a:schemeClr>
                </a:solidFill>
                <a:latin typeface="Trebuchet MS" panose="020B0603020202020204" pitchFamily="34" charset="0"/>
              </a:rPr>
              <a:t>Gurthwin</a:t>
            </a:r>
            <a:r>
              <a:rPr lang="en-ZA" sz="2200" dirty="0" smtClean="0">
                <a:solidFill>
                  <a:schemeClr val="bg2">
                    <a:lumMod val="40000"/>
                    <a:lumOff val="60000"/>
                  </a:schemeClr>
                </a:solidFill>
                <a:latin typeface="Trebuchet MS" panose="020B0603020202020204" pitchFamily="34" charset="0"/>
              </a:rPr>
              <a:t> Bosman</a:t>
            </a:r>
            <a:endParaRPr lang="en-ZA" sz="2200" dirty="0">
              <a:solidFill>
                <a:schemeClr val="bg2">
                  <a:lumMod val="40000"/>
                  <a:lumOff val="60000"/>
                </a:schemeClr>
              </a:solidFill>
              <a:latin typeface="Trebuchet MS" panose="020B0603020202020204" pitchFamily="34" charset="0"/>
            </a:endParaRPr>
          </a:p>
        </p:txBody>
      </p:sp>
      <p:sp>
        <p:nvSpPr>
          <p:cNvPr id="5" name="Rectangle 4">
            <a:extLst>
              <a:ext uri="{FF2B5EF4-FFF2-40B4-BE49-F238E27FC236}">
                <a16:creationId xmlns:a16="http://schemas.microsoft.com/office/drawing/2014/main" id="{B3018F58-77DA-4262-86A1-84B99B909F96}"/>
              </a:ext>
            </a:extLst>
          </p:cNvPr>
          <p:cNvSpPr/>
          <p:nvPr/>
        </p:nvSpPr>
        <p:spPr>
          <a:xfrm>
            <a:off x="2663397" y="4555984"/>
            <a:ext cx="7829111" cy="1409617"/>
          </a:xfrm>
          <a:prstGeom prst="rect">
            <a:avLst/>
          </a:prstGeom>
        </p:spPr>
        <p:txBody>
          <a:bodyPr wrap="square">
            <a:spAutoFit/>
          </a:bodyPr>
          <a:lstStyle/>
          <a:p>
            <a:pPr algn="just">
              <a:lnSpc>
                <a:spcPct val="107000"/>
              </a:lnSpc>
              <a:spcBef>
                <a:spcPts val="1200"/>
              </a:spcBef>
              <a:spcAft>
                <a:spcPts val="800"/>
              </a:spcAft>
            </a:pPr>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Onthou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om met jou maats te kommunikeer en om almal met respek te hanteer. Volgens my is dit van uiterste </a:t>
            </a:r>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belang, aangesien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jy hièr lewenslange verhoudings vorm. Omring dus jouself met 'n goeie ondersteuningsnetwerk en </a:t>
            </a:r>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positiewe rolmodelle</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t>
            </a:r>
            <a:endPar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0188740" y="0"/>
            <a:ext cx="2003259" cy="2671011"/>
          </a:xfrm>
          <a:prstGeom prst="rect">
            <a:avLst/>
          </a:prstGeom>
        </p:spPr>
      </p:pic>
      <p:pic>
        <p:nvPicPr>
          <p:cNvPr id="10" name="Picture 9"/>
          <p:cNvPicPr>
            <a:picLocks noChangeAspect="1"/>
          </p:cNvPicPr>
          <p:nvPr/>
        </p:nvPicPr>
        <p:blipFill>
          <a:blip r:embed="rId3"/>
          <a:stretch>
            <a:fillRect/>
          </a:stretch>
        </p:blipFill>
        <p:spPr>
          <a:xfrm>
            <a:off x="157655" y="4206512"/>
            <a:ext cx="1756611" cy="2651488"/>
          </a:xfrm>
          <a:prstGeom prst="rect">
            <a:avLst/>
          </a:prstGeom>
        </p:spPr>
      </p:pic>
      <p:sp>
        <p:nvSpPr>
          <p:cNvPr id="4" name="Rectangle 3"/>
          <p:cNvSpPr/>
          <p:nvPr/>
        </p:nvSpPr>
        <p:spPr>
          <a:xfrm>
            <a:off x="1525038" y="852724"/>
            <a:ext cx="8342616"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Noto Sans CJK SC Regular"/>
                <a:cs typeface="FreeSans"/>
              </a:rPr>
              <a:t>Die </a:t>
            </a:r>
            <a:r>
              <a:rPr lang="en-ZA" sz="2000" dirty="0" err="1">
                <a:solidFill>
                  <a:schemeClr val="bg2">
                    <a:lumMod val="40000"/>
                    <a:lumOff val="60000"/>
                  </a:schemeClr>
                </a:solidFill>
                <a:latin typeface="Trebuchet MS" panose="020B0603020202020204" pitchFamily="34" charset="0"/>
                <a:ea typeface="Noto Sans CJK SC Regular"/>
                <a:cs typeface="FreeSans"/>
              </a:rPr>
              <a:t>gemak</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err="1">
                <a:solidFill>
                  <a:schemeClr val="bg2">
                    <a:lumMod val="40000"/>
                    <a:lumOff val="60000"/>
                  </a:schemeClr>
                </a:solidFill>
                <a:latin typeface="Trebuchet MS" panose="020B0603020202020204" pitchFamily="34" charset="0"/>
                <a:ea typeface="Noto Sans CJK SC Regular"/>
                <a:cs typeface="FreeSans"/>
              </a:rPr>
              <a:t>waarmee</a:t>
            </a:r>
            <a:r>
              <a:rPr lang="en-ZA" sz="2000" dirty="0">
                <a:solidFill>
                  <a:schemeClr val="bg2">
                    <a:lumMod val="40000"/>
                    <a:lumOff val="60000"/>
                  </a:schemeClr>
                </a:solidFill>
                <a:latin typeface="Trebuchet MS" panose="020B0603020202020204" pitchFamily="34" charset="0"/>
                <a:ea typeface="Noto Sans CJK SC Regular"/>
                <a:cs typeface="FreeSans"/>
              </a:rPr>
              <a:t> u </a:t>
            </a:r>
            <a:r>
              <a:rPr lang="en-ZA" sz="2000" dirty="0" err="1">
                <a:solidFill>
                  <a:schemeClr val="bg2">
                    <a:lumMod val="40000"/>
                    <a:lumOff val="60000"/>
                  </a:schemeClr>
                </a:solidFill>
                <a:latin typeface="Trebuchet MS" panose="020B0603020202020204" pitchFamily="34" charset="0"/>
                <a:ea typeface="Noto Sans CJK SC Regular"/>
                <a:cs typeface="FreeSans"/>
              </a:rPr>
              <a:t>ons</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smtClean="0">
                <a:solidFill>
                  <a:schemeClr val="bg2">
                    <a:lumMod val="40000"/>
                    <a:lumOff val="60000"/>
                  </a:schemeClr>
                </a:solidFill>
                <a:latin typeface="Trebuchet MS" panose="020B0603020202020204" pitchFamily="34" charset="0"/>
                <a:ea typeface="Noto Sans CJK SC Regular"/>
                <a:cs typeface="FreeSans"/>
              </a:rPr>
              <a:t>as </a:t>
            </a:r>
            <a:r>
              <a:rPr lang="en-ZA" sz="2000" dirty="0" err="1" smtClean="0">
                <a:solidFill>
                  <a:schemeClr val="bg2">
                    <a:lumMod val="40000"/>
                    <a:lumOff val="60000"/>
                  </a:schemeClr>
                </a:solidFill>
                <a:latin typeface="Trebuchet MS" panose="020B0603020202020204" pitchFamily="34" charset="0"/>
                <a:ea typeface="Noto Sans CJK SC Regular"/>
                <a:cs typeface="FreeSans"/>
              </a:rPr>
              <a:t>studente</a:t>
            </a:r>
            <a:r>
              <a:rPr lang="en-ZA" sz="2000" dirty="0" smtClean="0">
                <a:solidFill>
                  <a:schemeClr val="bg2">
                    <a:lumMod val="40000"/>
                    <a:lumOff val="60000"/>
                  </a:schemeClr>
                </a:solidFill>
                <a:latin typeface="Trebuchet MS" panose="020B0603020202020204" pitchFamily="34" charset="0"/>
                <a:ea typeface="Noto Sans CJK SC Regular"/>
                <a:cs typeface="FreeSans"/>
              </a:rPr>
              <a:t>, </a:t>
            </a:r>
            <a:r>
              <a:rPr lang="en-ZA" sz="2000" dirty="0">
                <a:solidFill>
                  <a:schemeClr val="bg2">
                    <a:lumMod val="40000"/>
                    <a:lumOff val="60000"/>
                  </a:schemeClr>
                </a:solidFill>
                <a:latin typeface="Trebuchet MS" panose="020B0603020202020204" pitchFamily="34" charset="0"/>
                <a:ea typeface="Noto Sans CJK SC Regular"/>
                <a:cs typeface="FreeSans"/>
              </a:rPr>
              <a:t>wat </a:t>
            </a:r>
            <a:r>
              <a:rPr lang="en-ZA" sz="2000" dirty="0" err="1">
                <a:solidFill>
                  <a:schemeClr val="bg2">
                    <a:lumMod val="40000"/>
                    <a:lumOff val="60000"/>
                  </a:schemeClr>
                </a:solidFill>
                <a:latin typeface="Trebuchet MS" panose="020B0603020202020204" pitchFamily="34" charset="0"/>
                <a:ea typeface="Noto Sans CJK SC Regular"/>
                <a:cs typeface="FreeSans"/>
              </a:rPr>
              <a:t>almal</a:t>
            </a:r>
            <a:r>
              <a:rPr lang="en-ZA" sz="2000" dirty="0">
                <a:solidFill>
                  <a:schemeClr val="bg2">
                    <a:lumMod val="40000"/>
                    <a:lumOff val="60000"/>
                  </a:schemeClr>
                </a:solidFill>
                <a:latin typeface="Trebuchet MS" panose="020B0603020202020204" pitchFamily="34" charset="0"/>
                <a:ea typeface="Noto Sans CJK SC Regular"/>
                <a:cs typeface="FreeSans"/>
              </a:rPr>
              <a:t> op </a:t>
            </a:r>
            <a:r>
              <a:rPr lang="en-ZA" sz="2000" dirty="0" err="1">
                <a:solidFill>
                  <a:schemeClr val="bg2">
                    <a:lumMod val="40000"/>
                    <a:lumOff val="60000"/>
                  </a:schemeClr>
                </a:solidFill>
                <a:latin typeface="Trebuchet MS" panose="020B0603020202020204" pitchFamily="34" charset="0"/>
                <a:ea typeface="Noto Sans CJK SC Regular"/>
                <a:cs typeface="FreeSans"/>
              </a:rPr>
              <a:t>verskillende</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err="1">
                <a:solidFill>
                  <a:schemeClr val="bg2">
                    <a:lumMod val="40000"/>
                    <a:lumOff val="60000"/>
                  </a:schemeClr>
                </a:solidFill>
                <a:latin typeface="Trebuchet MS" panose="020B0603020202020204" pitchFamily="34" charset="0"/>
                <a:ea typeface="Noto Sans CJK SC Regular"/>
                <a:cs typeface="FreeSans"/>
              </a:rPr>
              <a:t>vlakke</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smtClean="0">
                <a:solidFill>
                  <a:schemeClr val="bg2">
                    <a:lumMod val="40000"/>
                    <a:lumOff val="60000"/>
                  </a:schemeClr>
                </a:solidFill>
                <a:latin typeface="Trebuchet MS" panose="020B0603020202020204" pitchFamily="34" charset="0"/>
                <a:ea typeface="Noto Sans CJK SC Regular"/>
                <a:cs typeface="FreeSans"/>
              </a:rPr>
              <a:t>was, </a:t>
            </a:r>
            <a:r>
              <a:rPr lang="en-ZA" sz="2000" dirty="0" err="1">
                <a:solidFill>
                  <a:schemeClr val="bg2">
                    <a:lumMod val="40000"/>
                    <a:lumOff val="60000"/>
                  </a:schemeClr>
                </a:solidFill>
                <a:latin typeface="Trebuchet MS" panose="020B0603020202020204" pitchFamily="34" charset="0"/>
                <a:ea typeface="Noto Sans CJK SC Regular"/>
                <a:cs typeface="FreeSans"/>
              </a:rPr>
              <a:t>kon</a:t>
            </a:r>
            <a:r>
              <a:rPr lang="en-ZA" sz="2000" dirty="0">
                <a:solidFill>
                  <a:schemeClr val="bg2">
                    <a:lumMod val="40000"/>
                    <a:lumOff val="60000"/>
                  </a:schemeClr>
                </a:solidFill>
                <a:latin typeface="Trebuchet MS" panose="020B0603020202020204" pitchFamily="34" charset="0"/>
                <a:ea typeface="Noto Sans CJK SC Regular"/>
                <a:cs typeface="FreeSans"/>
              </a:rPr>
              <a:t> help was </a:t>
            </a:r>
            <a:r>
              <a:rPr lang="en-ZA" sz="2000" dirty="0" err="1">
                <a:solidFill>
                  <a:schemeClr val="bg2">
                    <a:lumMod val="40000"/>
                    <a:lumOff val="60000"/>
                  </a:schemeClr>
                </a:solidFill>
                <a:latin typeface="Trebuchet MS" panose="020B0603020202020204" pitchFamily="34" charset="0"/>
                <a:ea typeface="Noto Sans CJK SC Regular"/>
                <a:cs typeface="FreeSans"/>
              </a:rPr>
              <a:t>wonderlik</a:t>
            </a:r>
            <a:r>
              <a:rPr lang="en-ZA" sz="2000" dirty="0">
                <a:solidFill>
                  <a:schemeClr val="bg2">
                    <a:lumMod val="40000"/>
                    <a:lumOff val="60000"/>
                  </a:schemeClr>
                </a:solidFill>
                <a:latin typeface="Trebuchet MS" panose="020B0603020202020204" pitchFamily="34" charset="0"/>
                <a:ea typeface="Noto Sans CJK SC Regular"/>
                <a:cs typeface="FreeSans"/>
              </a:rPr>
              <a:t> om </a:t>
            </a:r>
            <a:r>
              <a:rPr lang="en-ZA" sz="2000" dirty="0" err="1">
                <a:solidFill>
                  <a:schemeClr val="bg2">
                    <a:lumMod val="40000"/>
                    <a:lumOff val="60000"/>
                  </a:schemeClr>
                </a:solidFill>
                <a:latin typeface="Trebuchet MS" panose="020B0603020202020204" pitchFamily="34" charset="0"/>
                <a:ea typeface="Noto Sans CJK SC Regular"/>
                <a:cs typeface="FreeSans"/>
              </a:rPr>
              <a:t>te</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err="1">
                <a:solidFill>
                  <a:schemeClr val="bg2">
                    <a:lumMod val="40000"/>
                    <a:lumOff val="60000"/>
                  </a:schemeClr>
                </a:solidFill>
                <a:latin typeface="Trebuchet MS" panose="020B0603020202020204" pitchFamily="34" charset="0"/>
                <a:ea typeface="Noto Sans CJK SC Regular"/>
                <a:cs typeface="FreeSans"/>
              </a:rPr>
              <a:t>aanskou</a:t>
            </a:r>
            <a:r>
              <a:rPr lang="en-ZA" sz="2000" dirty="0">
                <a:solidFill>
                  <a:schemeClr val="bg2">
                    <a:lumMod val="40000"/>
                    <a:lumOff val="60000"/>
                  </a:schemeClr>
                </a:solidFill>
                <a:latin typeface="Trebuchet MS" panose="020B0603020202020204" pitchFamily="34" charset="0"/>
                <a:ea typeface="Noto Sans CJK SC Regular"/>
                <a:cs typeface="FreeSans"/>
              </a:rPr>
              <a:t>. U </a:t>
            </a:r>
            <a:r>
              <a:rPr lang="en-ZA" sz="2000" dirty="0" err="1">
                <a:solidFill>
                  <a:schemeClr val="bg2">
                    <a:lumMod val="40000"/>
                    <a:lumOff val="60000"/>
                  </a:schemeClr>
                </a:solidFill>
                <a:latin typeface="Trebuchet MS" panose="020B0603020202020204" pitchFamily="34" charset="0"/>
                <a:ea typeface="Noto Sans CJK SC Regular"/>
                <a:cs typeface="FreeSans"/>
              </a:rPr>
              <a:t>kon</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err="1">
                <a:solidFill>
                  <a:schemeClr val="bg2">
                    <a:lumMod val="40000"/>
                    <a:lumOff val="60000"/>
                  </a:schemeClr>
                </a:solidFill>
                <a:latin typeface="Trebuchet MS" panose="020B0603020202020204" pitchFamily="34" charset="0"/>
                <a:ea typeface="Noto Sans CJK SC Regular"/>
                <a:cs typeface="FreeSans"/>
              </a:rPr>
              <a:t>ons</a:t>
            </a:r>
            <a:r>
              <a:rPr lang="en-ZA" sz="2000" dirty="0">
                <a:solidFill>
                  <a:schemeClr val="bg2">
                    <a:lumMod val="40000"/>
                    <a:lumOff val="60000"/>
                  </a:schemeClr>
                </a:solidFill>
                <a:latin typeface="Trebuchet MS" panose="020B0603020202020204" pitchFamily="34" charset="0"/>
                <a:ea typeface="Noto Sans CJK SC Regular"/>
                <a:cs typeface="FreeSans"/>
              </a:rPr>
              <a:t> help </a:t>
            </a:r>
            <a:r>
              <a:rPr lang="en-ZA" sz="2000" dirty="0" err="1">
                <a:solidFill>
                  <a:schemeClr val="bg2">
                    <a:lumMod val="40000"/>
                    <a:lumOff val="60000"/>
                  </a:schemeClr>
                </a:solidFill>
                <a:latin typeface="Trebuchet MS" panose="020B0603020202020204" pitchFamily="34" charset="0"/>
                <a:ea typeface="Noto Sans CJK SC Regular"/>
                <a:cs typeface="FreeSans"/>
              </a:rPr>
              <a:t>wanneer</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err="1">
                <a:solidFill>
                  <a:schemeClr val="bg2">
                    <a:lumMod val="40000"/>
                    <a:lumOff val="60000"/>
                  </a:schemeClr>
                </a:solidFill>
                <a:latin typeface="Trebuchet MS" panose="020B0603020202020204" pitchFamily="34" charset="0"/>
                <a:ea typeface="Noto Sans CJK SC Regular"/>
                <a:cs typeface="FreeSans"/>
              </a:rPr>
              <a:t>ons</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err="1">
                <a:solidFill>
                  <a:schemeClr val="bg2">
                    <a:lumMod val="40000"/>
                    <a:lumOff val="60000"/>
                  </a:schemeClr>
                </a:solidFill>
                <a:latin typeface="Trebuchet MS" panose="020B0603020202020204" pitchFamily="34" charset="0"/>
                <a:ea typeface="Noto Sans CJK SC Regular"/>
                <a:cs typeface="FreeSans"/>
              </a:rPr>
              <a:t>sukkel</a:t>
            </a:r>
            <a:r>
              <a:rPr lang="en-ZA" sz="2000" dirty="0">
                <a:solidFill>
                  <a:schemeClr val="bg2">
                    <a:lumMod val="40000"/>
                    <a:lumOff val="60000"/>
                  </a:schemeClr>
                </a:solidFill>
                <a:latin typeface="Trebuchet MS" panose="020B0603020202020204" pitchFamily="34" charset="0"/>
                <a:ea typeface="Noto Sans CJK SC Regular"/>
                <a:cs typeface="FreeSans"/>
              </a:rPr>
              <a:t> om die </a:t>
            </a:r>
            <a:r>
              <a:rPr lang="en-ZA" sz="2000" dirty="0" err="1">
                <a:solidFill>
                  <a:schemeClr val="bg2">
                    <a:lumMod val="40000"/>
                    <a:lumOff val="60000"/>
                  </a:schemeClr>
                </a:solidFill>
                <a:latin typeface="Trebuchet MS" panose="020B0603020202020204" pitchFamily="34" charset="0"/>
                <a:ea typeface="Noto Sans CJK SC Regular"/>
                <a:cs typeface="FreeSans"/>
              </a:rPr>
              <a:t>basiese</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err="1">
                <a:solidFill>
                  <a:schemeClr val="bg2">
                    <a:lumMod val="40000"/>
                    <a:lumOff val="60000"/>
                  </a:schemeClr>
                </a:solidFill>
                <a:latin typeface="Trebuchet MS" panose="020B0603020202020204" pitchFamily="34" charset="0"/>
                <a:ea typeface="Noto Sans CJK SC Regular"/>
                <a:cs typeface="FreeSans"/>
              </a:rPr>
              <a:t>konsepte</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err="1">
                <a:solidFill>
                  <a:schemeClr val="bg2">
                    <a:lumMod val="40000"/>
                    <a:lumOff val="60000"/>
                  </a:schemeClr>
                </a:solidFill>
                <a:latin typeface="Trebuchet MS" panose="020B0603020202020204" pitchFamily="34" charset="0"/>
                <a:ea typeface="Noto Sans CJK SC Regular"/>
                <a:cs typeface="FreeSans"/>
              </a:rPr>
              <a:t>te</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err="1">
                <a:solidFill>
                  <a:schemeClr val="bg2">
                    <a:lumMod val="40000"/>
                    <a:lumOff val="60000"/>
                  </a:schemeClr>
                </a:solidFill>
                <a:latin typeface="Trebuchet MS" panose="020B0603020202020204" pitchFamily="34" charset="0"/>
                <a:ea typeface="Noto Sans CJK SC Regular"/>
                <a:cs typeface="FreeSans"/>
              </a:rPr>
              <a:t>begryp</a:t>
            </a:r>
            <a:r>
              <a:rPr lang="en-ZA" sz="2000" dirty="0">
                <a:solidFill>
                  <a:schemeClr val="bg2">
                    <a:lumMod val="40000"/>
                    <a:lumOff val="60000"/>
                  </a:schemeClr>
                </a:solidFill>
                <a:latin typeface="Trebuchet MS" panose="020B0603020202020204" pitchFamily="34" charset="0"/>
                <a:ea typeface="Noto Sans CJK SC Regular"/>
                <a:cs typeface="FreeSans"/>
              </a:rPr>
              <a:t>, maar </a:t>
            </a:r>
            <a:r>
              <a:rPr lang="en-ZA" sz="2000" dirty="0" err="1">
                <a:solidFill>
                  <a:schemeClr val="bg2">
                    <a:lumMod val="40000"/>
                    <a:lumOff val="60000"/>
                  </a:schemeClr>
                </a:solidFill>
                <a:latin typeface="Trebuchet MS" panose="020B0603020202020204" pitchFamily="34" charset="0"/>
                <a:ea typeface="Noto Sans CJK SC Regular"/>
                <a:cs typeface="FreeSans"/>
              </a:rPr>
              <a:t>ook</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err="1">
                <a:solidFill>
                  <a:schemeClr val="bg2">
                    <a:lumMod val="40000"/>
                    <a:lumOff val="60000"/>
                  </a:schemeClr>
                </a:solidFill>
                <a:latin typeface="Trebuchet MS" panose="020B0603020202020204" pitchFamily="34" charset="0"/>
                <a:ea typeface="Noto Sans CJK SC Regular"/>
                <a:cs typeface="FreeSans"/>
              </a:rPr>
              <a:t>wanneer</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err="1">
                <a:solidFill>
                  <a:schemeClr val="bg2">
                    <a:lumMod val="40000"/>
                    <a:lumOff val="60000"/>
                  </a:schemeClr>
                </a:solidFill>
                <a:latin typeface="Trebuchet MS" panose="020B0603020202020204" pitchFamily="34" charset="0"/>
                <a:ea typeface="Noto Sans CJK SC Regular"/>
                <a:cs typeface="FreeSans"/>
              </a:rPr>
              <a:t>ons</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err="1">
                <a:solidFill>
                  <a:schemeClr val="bg2">
                    <a:lumMod val="40000"/>
                    <a:lumOff val="60000"/>
                  </a:schemeClr>
                </a:solidFill>
                <a:latin typeface="Trebuchet MS" panose="020B0603020202020204" pitchFamily="34" charset="0"/>
                <a:ea typeface="Noto Sans CJK SC Regular"/>
                <a:cs typeface="FreeSans"/>
              </a:rPr>
              <a:t>worstel</a:t>
            </a:r>
            <a:r>
              <a:rPr lang="en-ZA" sz="2000" dirty="0">
                <a:solidFill>
                  <a:schemeClr val="bg2">
                    <a:lumMod val="40000"/>
                    <a:lumOff val="60000"/>
                  </a:schemeClr>
                </a:solidFill>
                <a:latin typeface="Trebuchet MS" panose="020B0603020202020204" pitchFamily="34" charset="0"/>
                <a:ea typeface="Noto Sans CJK SC Regular"/>
                <a:cs typeface="FreeSans"/>
              </a:rPr>
              <a:t> met die </a:t>
            </a:r>
            <a:r>
              <a:rPr lang="en-ZA" sz="2000" dirty="0" err="1">
                <a:solidFill>
                  <a:schemeClr val="bg2">
                    <a:lumMod val="40000"/>
                    <a:lumOff val="60000"/>
                  </a:schemeClr>
                </a:solidFill>
                <a:latin typeface="Trebuchet MS" panose="020B0603020202020204" pitchFamily="34" charset="0"/>
                <a:ea typeface="Noto Sans CJK SC Regular"/>
                <a:cs typeface="FreeSans"/>
              </a:rPr>
              <a:t>moeiliker</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err="1">
                <a:solidFill>
                  <a:schemeClr val="bg2">
                    <a:lumMod val="40000"/>
                    <a:lumOff val="60000"/>
                  </a:schemeClr>
                </a:solidFill>
                <a:latin typeface="Trebuchet MS" panose="020B0603020202020204" pitchFamily="34" charset="0"/>
                <a:ea typeface="Noto Sans CJK SC Regular"/>
                <a:cs typeface="FreeSans"/>
              </a:rPr>
              <a:t>tegniese</a:t>
            </a:r>
            <a:r>
              <a:rPr lang="en-ZA" sz="2000" dirty="0">
                <a:solidFill>
                  <a:schemeClr val="bg2">
                    <a:lumMod val="40000"/>
                    <a:lumOff val="60000"/>
                  </a:schemeClr>
                </a:solidFill>
                <a:latin typeface="Trebuchet MS" panose="020B0603020202020204" pitchFamily="34" charset="0"/>
                <a:ea typeface="Noto Sans CJK SC Regular"/>
                <a:cs typeface="FreeSans"/>
              </a:rPr>
              <a:t> </a:t>
            </a:r>
            <a:r>
              <a:rPr lang="en-ZA" sz="2000" dirty="0" err="1" smtClean="0">
                <a:solidFill>
                  <a:schemeClr val="bg2">
                    <a:lumMod val="40000"/>
                    <a:lumOff val="60000"/>
                  </a:schemeClr>
                </a:solidFill>
                <a:latin typeface="Trebuchet MS" panose="020B0603020202020204" pitchFamily="34" charset="0"/>
                <a:ea typeface="Noto Sans CJK SC Regular"/>
                <a:cs typeface="FreeSans"/>
              </a:rPr>
              <a:t>vrae</a:t>
            </a:r>
            <a:r>
              <a:rPr lang="en-ZA" sz="2000" dirty="0" smtClean="0">
                <a:solidFill>
                  <a:schemeClr val="bg2">
                    <a:lumMod val="40000"/>
                    <a:lumOff val="60000"/>
                  </a:schemeClr>
                </a:solidFill>
                <a:latin typeface="Trebuchet MS" panose="020B0603020202020204" pitchFamily="34" charset="0"/>
                <a:ea typeface="Noto Sans CJK SC Regular"/>
                <a:cs typeface="FreeSans"/>
              </a:rPr>
              <a:t>.</a:t>
            </a:r>
            <a:endParaRPr lang="en-ZA"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336467854"/>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1394" y="804173"/>
            <a:ext cx="3152786" cy="4303128"/>
          </a:xfrm>
          <a:prstGeom prst="rect">
            <a:avLst/>
          </a:prstGeom>
        </p:spPr>
      </p:pic>
    </p:spTree>
    <p:extLst>
      <p:ext uri="{BB962C8B-B14F-4D97-AF65-F5344CB8AC3E}">
        <p14:creationId xmlns:p14="http://schemas.microsoft.com/office/powerpoint/2010/main" val="3305307008"/>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Rynhard</a:t>
            </a:r>
            <a:r>
              <a:rPr lang="en-ZA" sz="2200" dirty="0" smtClean="0">
                <a:solidFill>
                  <a:schemeClr val="bg2">
                    <a:lumMod val="40000"/>
                    <a:lumOff val="60000"/>
                  </a:schemeClr>
                </a:solidFill>
                <a:latin typeface="Trebuchet MS" panose="020B0603020202020204" pitchFamily="34" charset="0"/>
              </a:rPr>
              <a:t> de Bruyn </a:t>
            </a:r>
            <a:r>
              <a:rPr lang="en-ZA" sz="2200" dirty="0">
                <a:solidFill>
                  <a:schemeClr val="bg2">
                    <a:lumMod val="40000"/>
                    <a:lumOff val="60000"/>
                  </a:schemeClr>
                </a:solidFill>
                <a:latin typeface="Trebuchet MS" panose="020B0603020202020204" pitchFamily="34" charset="0"/>
              </a:rPr>
              <a:t>(Economic and Management Sciences)</a:t>
            </a:r>
          </a:p>
        </p:txBody>
      </p:sp>
      <p:sp>
        <p:nvSpPr>
          <p:cNvPr id="3" name="Rectangle 2"/>
          <p:cNvSpPr/>
          <p:nvPr/>
        </p:nvSpPr>
        <p:spPr>
          <a:xfrm>
            <a:off x="157655" y="3714224"/>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a:t>
            </a:r>
            <a:r>
              <a:rPr lang="en-ZA" sz="2200" dirty="0" smtClean="0">
                <a:solidFill>
                  <a:schemeClr val="bg2">
                    <a:lumMod val="40000"/>
                    <a:lumOff val="60000"/>
                  </a:schemeClr>
                </a:solidFill>
                <a:latin typeface="Trebuchet MS" panose="020B0603020202020204" pitchFamily="34" charset="0"/>
              </a:rPr>
              <a:t>Dr Renate </a:t>
            </a:r>
            <a:r>
              <a:rPr lang="en-ZA" sz="2200" dirty="0" err="1" smtClean="0">
                <a:solidFill>
                  <a:schemeClr val="bg2">
                    <a:lumMod val="40000"/>
                    <a:lumOff val="60000"/>
                  </a:schemeClr>
                </a:solidFill>
                <a:latin typeface="Trebuchet MS" panose="020B0603020202020204" pitchFamily="34" charset="0"/>
              </a:rPr>
              <a:t>Riedner</a:t>
            </a:r>
            <a:r>
              <a:rPr lang="en-ZA" sz="2200" dirty="0" smtClean="0">
                <a:solidFill>
                  <a:schemeClr val="bg2">
                    <a:lumMod val="40000"/>
                    <a:lumOff val="60000"/>
                  </a:schemeClr>
                </a:solidFill>
                <a:latin typeface="Trebuchet MS" panose="020B0603020202020204" pitchFamily="34" charset="0"/>
              </a:rPr>
              <a:t> </a:t>
            </a:r>
            <a:endParaRPr lang="en-ZA" sz="22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9C455658-FDBC-4843-A21B-4BAF17830EE8}"/>
              </a:ext>
            </a:extLst>
          </p:cNvPr>
          <p:cNvSpPr/>
          <p:nvPr/>
        </p:nvSpPr>
        <p:spPr>
          <a:xfrm>
            <a:off x="2304288" y="4752640"/>
            <a:ext cx="8010144" cy="1323439"/>
          </a:xfrm>
          <a:prstGeom prst="rect">
            <a:avLst/>
          </a:prstGeom>
        </p:spPr>
        <p:txBody>
          <a:bodyPr wrap="square">
            <a:spAutoFit/>
          </a:bodyPr>
          <a:lstStyle/>
          <a:p>
            <a:pPr algn="just">
              <a:spcBef>
                <a:spcPts val="1200"/>
              </a:spcBef>
              <a:spcAft>
                <a:spcPts val="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Your contributions in class enriched our discussions and encouraged others to transcend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limits. Stay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curious, never stop asking questions, keep your sensibility towards others and be proud of your uniqueness. </a:t>
            </a:r>
          </a:p>
        </p:txBody>
      </p:sp>
      <p:sp>
        <p:nvSpPr>
          <p:cNvPr id="10" name="Rectangle 9">
            <a:extLst>
              <a:ext uri="{FF2B5EF4-FFF2-40B4-BE49-F238E27FC236}">
                <a16:creationId xmlns:a16="http://schemas.microsoft.com/office/drawing/2014/main" id="{9B2075B2-E2CD-47AE-AEDF-BBDBD0F6C276}"/>
              </a:ext>
            </a:extLst>
          </p:cNvPr>
          <p:cNvSpPr/>
          <p:nvPr/>
        </p:nvSpPr>
        <p:spPr>
          <a:xfrm>
            <a:off x="1334706" y="1024251"/>
            <a:ext cx="8227384" cy="1080296"/>
          </a:xfrm>
          <a:prstGeom prst="rect">
            <a:avLst/>
          </a:prstGeom>
        </p:spPr>
        <p:txBody>
          <a:bodyPr wrap="square">
            <a:spAutoFit/>
          </a:bodyPr>
          <a:lstStyle/>
          <a:p>
            <a:pPr algn="just">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Y</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ou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demonstrated to me that success in a foreign language is more linked to creative, dynamic and, at times, witty and humorous expression than to the complete absence of grammatical error. </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197766" y="0"/>
            <a:ext cx="1994234" cy="2658979"/>
          </a:xfrm>
          <a:prstGeom prst="rect">
            <a:avLst/>
          </a:prstGeom>
        </p:spPr>
      </p:pic>
      <p:pic>
        <p:nvPicPr>
          <p:cNvPr id="7" name="Picture 6"/>
          <p:cNvPicPr>
            <a:picLocks noChangeAspect="1"/>
          </p:cNvPicPr>
          <p:nvPr/>
        </p:nvPicPr>
        <p:blipFill>
          <a:blip r:embed="rId3"/>
          <a:stretch>
            <a:fillRect/>
          </a:stretch>
        </p:blipFill>
        <p:spPr>
          <a:xfrm>
            <a:off x="253934" y="4225937"/>
            <a:ext cx="1802963" cy="2632063"/>
          </a:xfrm>
          <a:prstGeom prst="rect">
            <a:avLst/>
          </a:prstGeom>
        </p:spPr>
      </p:pic>
    </p:spTree>
    <p:extLst>
      <p:ext uri="{BB962C8B-B14F-4D97-AF65-F5344CB8AC3E}">
        <p14:creationId xmlns:p14="http://schemas.microsoft.com/office/powerpoint/2010/main" val="1683441047"/>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Emma Nel </a:t>
            </a:r>
            <a:r>
              <a:rPr lang="en-ZA" sz="2200" dirty="0">
                <a:solidFill>
                  <a:schemeClr val="bg2">
                    <a:lumMod val="40000"/>
                    <a:lumOff val="60000"/>
                  </a:schemeClr>
                </a:solidFill>
                <a:latin typeface="Trebuchet MS" panose="020B0603020202020204" pitchFamily="34" charset="0"/>
              </a:rPr>
              <a:t>(Natural Sciences)</a:t>
            </a:r>
          </a:p>
        </p:txBody>
      </p:sp>
      <p:sp>
        <p:nvSpPr>
          <p:cNvPr id="3" name="Rectangle 2"/>
          <p:cNvSpPr/>
          <p:nvPr/>
        </p:nvSpPr>
        <p:spPr>
          <a:xfrm>
            <a:off x="157655" y="3620649"/>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Dosent</a:t>
            </a:r>
            <a:r>
              <a:rPr lang="en-ZA" sz="2200" dirty="0" smtClean="0">
                <a:solidFill>
                  <a:schemeClr val="bg2">
                    <a:lumMod val="40000"/>
                    <a:lumOff val="60000"/>
                  </a:schemeClr>
                </a:solidFill>
                <a:latin typeface="Trebuchet MS" panose="020B0603020202020204" pitchFamily="34" charset="0"/>
              </a:rPr>
              <a:t>: </a:t>
            </a:r>
            <a:r>
              <a:rPr lang="en-ZA" sz="2200" dirty="0">
                <a:solidFill>
                  <a:schemeClr val="bg2">
                    <a:lumMod val="40000"/>
                    <a:lumOff val="60000"/>
                  </a:schemeClr>
                </a:solidFill>
                <a:latin typeface="Trebuchet MS" panose="020B0603020202020204" pitchFamily="34" charset="0"/>
              </a:rPr>
              <a:t>Dr JN </a:t>
            </a:r>
            <a:r>
              <a:rPr lang="en-ZA" sz="2200" dirty="0" err="1">
                <a:solidFill>
                  <a:schemeClr val="bg2">
                    <a:lumMod val="40000"/>
                    <a:lumOff val="60000"/>
                  </a:schemeClr>
                </a:solidFill>
                <a:latin typeface="Trebuchet MS" panose="020B0603020202020204" pitchFamily="34" charset="0"/>
              </a:rPr>
              <a:t>Kriel</a:t>
            </a:r>
            <a:endParaRPr lang="en-ZA" sz="2400" dirty="0">
              <a:solidFill>
                <a:schemeClr val="bg2">
                  <a:lumMod val="40000"/>
                  <a:lumOff val="60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907337D8-F20B-4200-A06A-802D4690B24C}"/>
              </a:ext>
            </a:extLst>
          </p:cNvPr>
          <p:cNvSpPr/>
          <p:nvPr/>
        </p:nvSpPr>
        <p:spPr>
          <a:xfrm>
            <a:off x="2719186" y="4782100"/>
            <a:ext cx="7607808" cy="1015663"/>
          </a:xfrm>
          <a:prstGeom prst="rect">
            <a:avLst/>
          </a:prstGeom>
        </p:spPr>
        <p:txBody>
          <a:bodyPr wrap="square">
            <a:spAutoFit/>
          </a:bodyPr>
          <a:lstStyle/>
          <a:p>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Dit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is werklik ’n besonderse wyse </a:t>
            </a:r>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om jou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universiteitsloopbaan mee te begin. Ek is ook baie bly om te hoor dat jy baat gevind het by ons </a:t>
            </a:r>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Fisika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modules. </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8A12DE99-CD45-4954-B535-ADE8564C1D04}"/>
              </a:ext>
            </a:extLst>
          </p:cNvPr>
          <p:cNvSpPr/>
          <p:nvPr/>
        </p:nvSpPr>
        <p:spPr>
          <a:xfrm>
            <a:off x="1604534" y="1191126"/>
            <a:ext cx="8052473" cy="1409617"/>
          </a:xfrm>
          <a:prstGeom prst="rect">
            <a:avLst/>
          </a:prstGeom>
        </p:spPr>
        <p:txBody>
          <a:bodyPr wrap="square">
            <a:spAutoFit/>
          </a:bodyPr>
          <a:lstStyle/>
          <a:p>
            <a:pPr algn="just">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T</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he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impact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[of our short time with you]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had on my attitude towards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Physics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was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significant.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 appreciate the effort you had put in to give us some perspective on what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Physics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is actually about and also the personal motivation that you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gave.</a:t>
            </a:r>
            <a:endParaRPr lang="en-GB" sz="1600" dirty="0">
              <a:solidFill>
                <a:schemeClr val="bg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405310" y="0"/>
            <a:ext cx="1786690" cy="2382253"/>
          </a:xfrm>
          <a:prstGeom prst="rect">
            <a:avLst/>
          </a:prstGeom>
        </p:spPr>
      </p:pic>
      <p:pic>
        <p:nvPicPr>
          <p:cNvPr id="7" name="Picture 6"/>
          <p:cNvPicPr>
            <a:picLocks noChangeAspect="1"/>
          </p:cNvPicPr>
          <p:nvPr/>
        </p:nvPicPr>
        <p:blipFill>
          <a:blip r:embed="rId3"/>
          <a:stretch>
            <a:fillRect/>
          </a:stretch>
        </p:blipFill>
        <p:spPr>
          <a:xfrm>
            <a:off x="100739" y="4279156"/>
            <a:ext cx="1720516" cy="2578844"/>
          </a:xfrm>
          <a:prstGeom prst="rect">
            <a:avLst/>
          </a:prstGeom>
        </p:spPr>
      </p:pic>
    </p:spTree>
    <p:extLst>
      <p:ext uri="{BB962C8B-B14F-4D97-AF65-F5344CB8AC3E}">
        <p14:creationId xmlns:p14="http://schemas.microsoft.com/office/powerpoint/2010/main" val="3526935197"/>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179855"/>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Murray </a:t>
            </a:r>
            <a:r>
              <a:rPr lang="en-ZA" sz="2200" dirty="0" err="1" smtClean="0">
                <a:solidFill>
                  <a:schemeClr val="bg2">
                    <a:lumMod val="40000"/>
                    <a:lumOff val="60000"/>
                  </a:schemeClr>
                </a:solidFill>
                <a:latin typeface="Trebuchet MS" panose="020B0603020202020204" pitchFamily="34" charset="0"/>
              </a:rPr>
              <a:t>Harraway</a:t>
            </a:r>
            <a:r>
              <a:rPr lang="en-ZA" sz="2200" dirty="0" smtClean="0">
                <a:solidFill>
                  <a:schemeClr val="bg2">
                    <a:lumMod val="40000"/>
                    <a:lumOff val="60000"/>
                  </a:schemeClr>
                </a:solidFill>
                <a:latin typeface="Trebuchet MS" panose="020B0603020202020204" pitchFamily="34" charset="0"/>
              </a:rPr>
              <a:t> </a:t>
            </a:r>
            <a:r>
              <a:rPr lang="en-ZA" sz="2200" dirty="0">
                <a:solidFill>
                  <a:schemeClr val="bg2">
                    <a:lumMod val="40000"/>
                    <a:lumOff val="60000"/>
                  </a:schemeClr>
                </a:solidFill>
                <a:latin typeface="Trebuchet MS" panose="020B0603020202020204" pitchFamily="34" charset="0"/>
              </a:rPr>
              <a:t>(Engineering)</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a:t>
            </a:r>
            <a:r>
              <a:rPr lang="en-ZA" sz="2200" dirty="0" smtClean="0">
                <a:solidFill>
                  <a:schemeClr val="bg2">
                    <a:lumMod val="40000"/>
                    <a:lumOff val="60000"/>
                  </a:schemeClr>
                </a:solidFill>
                <a:latin typeface="Trebuchet MS" panose="020B0603020202020204" pitchFamily="34" charset="0"/>
              </a:rPr>
              <a:t>Dr GPJ </a:t>
            </a:r>
            <a:r>
              <a:rPr lang="en-ZA" sz="2200" dirty="0" err="1">
                <a:solidFill>
                  <a:schemeClr val="bg2">
                    <a:lumMod val="40000"/>
                    <a:lumOff val="60000"/>
                  </a:schemeClr>
                </a:solidFill>
                <a:latin typeface="Trebuchet MS" panose="020B0603020202020204" pitchFamily="34" charset="0"/>
              </a:rPr>
              <a:t>Diedericks</a:t>
            </a:r>
            <a:endParaRPr lang="en-ZA" sz="2200" dirty="0">
              <a:solidFill>
                <a:schemeClr val="bg2">
                  <a:lumMod val="40000"/>
                  <a:lumOff val="60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8565BC96-B174-4021-ACF3-52E6FEE3CD70}"/>
              </a:ext>
            </a:extLst>
          </p:cNvPr>
          <p:cNvSpPr/>
          <p:nvPr/>
        </p:nvSpPr>
        <p:spPr>
          <a:xfrm>
            <a:off x="2832384" y="4733137"/>
            <a:ext cx="8149652" cy="1631216"/>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I believe that you definitely have the ability to grasp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the abstract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and to turn them into something real. Moving between the conceptual and practical with ease will make you one of those special engineers that can think and operate inside and outside of the box.</a:t>
            </a:r>
            <a:endParaRPr lang="en-GB" sz="2000" dirty="0">
              <a:solidFill>
                <a:schemeClr val="bg2">
                  <a:lumMod val="40000"/>
                  <a:lumOff val="60000"/>
                </a:schemeClr>
              </a:solidFill>
              <a:latin typeface="Trebuchet MS" panose="020B0603020202020204" pitchFamily="34" charset="0"/>
            </a:endParaRPr>
          </a:p>
        </p:txBody>
      </p:sp>
      <p:sp>
        <p:nvSpPr>
          <p:cNvPr id="10" name="Rectangle 9">
            <a:extLst>
              <a:ext uri="{FF2B5EF4-FFF2-40B4-BE49-F238E27FC236}">
                <a16:creationId xmlns:a16="http://schemas.microsoft.com/office/drawing/2014/main" id="{1DF6DA92-DCAE-4957-95CF-F49E4CC76DE1}"/>
              </a:ext>
            </a:extLst>
          </p:cNvPr>
          <p:cNvSpPr/>
          <p:nvPr/>
        </p:nvSpPr>
        <p:spPr>
          <a:xfrm>
            <a:off x="1596388" y="1121134"/>
            <a:ext cx="8275520" cy="1015663"/>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His confidence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and </a:t>
            </a:r>
            <a:r>
              <a:rPr lang="en-ZA" sz="2000" dirty="0">
                <a:solidFill>
                  <a:schemeClr val="bg2">
                    <a:lumMod val="40000"/>
                    <a:lumOff val="60000"/>
                  </a:schemeClr>
                </a:solidFill>
                <a:latin typeface="Trebuchet MS" panose="020B0603020202020204" pitchFamily="34" charset="0"/>
                <a:ea typeface="Calibri" panose="020F0502020204030204" pitchFamily="34" charset="0"/>
              </a:rPr>
              <a:t>his passion and love for his module would inspire us to work even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harder. The </a:t>
            </a:r>
            <a:r>
              <a:rPr lang="en-ZA" sz="2000" dirty="0">
                <a:solidFill>
                  <a:schemeClr val="bg2">
                    <a:lumMod val="40000"/>
                    <a:lumOff val="60000"/>
                  </a:schemeClr>
                </a:solidFill>
                <a:latin typeface="Trebuchet MS" panose="020B0603020202020204" pitchFamily="34" charset="0"/>
                <a:ea typeface="Calibri" panose="020F0502020204030204" pitchFamily="34" charset="0"/>
              </a:rPr>
              <a:t>content of the module was interesting</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 </a:t>
            </a:r>
            <a:r>
              <a:rPr lang="en-ZA" sz="2000" dirty="0">
                <a:solidFill>
                  <a:schemeClr val="bg2">
                    <a:lumMod val="40000"/>
                    <a:lumOff val="60000"/>
                  </a:schemeClr>
                </a:solidFill>
                <a:latin typeface="Trebuchet MS" panose="020B0603020202020204" pitchFamily="34" charset="0"/>
                <a:ea typeface="Calibri" panose="020F0502020204030204" pitchFamily="34" charset="0"/>
              </a:rPr>
              <a:t>Doctor </a:t>
            </a:r>
            <a:r>
              <a:rPr lang="en-ZA" sz="2000" dirty="0" err="1">
                <a:solidFill>
                  <a:schemeClr val="bg2">
                    <a:lumMod val="40000"/>
                    <a:lumOff val="60000"/>
                  </a:schemeClr>
                </a:solidFill>
                <a:latin typeface="Trebuchet MS" panose="020B0603020202020204" pitchFamily="34" charset="0"/>
                <a:ea typeface="Calibri" panose="020F0502020204030204" pitchFamily="34" charset="0"/>
              </a:rPr>
              <a:t>Diedericks</a:t>
            </a:r>
            <a:r>
              <a:rPr lang="en-ZA" sz="2000" dirty="0">
                <a:solidFill>
                  <a:schemeClr val="bg2">
                    <a:lumMod val="40000"/>
                    <a:lumOff val="60000"/>
                  </a:schemeClr>
                </a:solidFill>
                <a:latin typeface="Trebuchet MS" panose="020B0603020202020204" pitchFamily="34" charset="0"/>
                <a:ea typeface="Calibri" panose="020F0502020204030204" pitchFamily="34" charset="0"/>
              </a:rPr>
              <a:t>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made </a:t>
            </a:r>
            <a:r>
              <a:rPr lang="en-ZA" sz="2000" dirty="0">
                <a:solidFill>
                  <a:schemeClr val="bg2">
                    <a:lumMod val="40000"/>
                    <a:lumOff val="60000"/>
                  </a:schemeClr>
                </a:solidFill>
                <a:latin typeface="Trebuchet MS" panose="020B0603020202020204" pitchFamily="34" charset="0"/>
                <a:ea typeface="Calibri" panose="020F0502020204030204" pitchFamily="34" charset="0"/>
              </a:rPr>
              <a:t>me hungry to learn more. </a:t>
            </a:r>
            <a:endParaRPr lang="en-GB" sz="2000" dirty="0">
              <a:solidFill>
                <a:schemeClr val="bg2">
                  <a:lumMod val="40000"/>
                  <a:lumOff val="60000"/>
                </a:schemeClr>
              </a:solidFill>
              <a:latin typeface="Trebuchet MS" panose="020B0603020202020204" pitchFamily="34" charset="0"/>
            </a:endParaRPr>
          </a:p>
        </p:txBody>
      </p:sp>
      <p:pic>
        <p:nvPicPr>
          <p:cNvPr id="6" name="Picture 5"/>
          <p:cNvPicPr>
            <a:picLocks noChangeAspect="1"/>
          </p:cNvPicPr>
          <p:nvPr/>
        </p:nvPicPr>
        <p:blipFill>
          <a:blip r:embed="rId2"/>
          <a:stretch>
            <a:fillRect/>
          </a:stretch>
        </p:blipFill>
        <p:spPr>
          <a:xfrm>
            <a:off x="224724" y="4319337"/>
            <a:ext cx="1977485" cy="2538663"/>
          </a:xfrm>
          <a:prstGeom prst="rect">
            <a:avLst/>
          </a:prstGeom>
        </p:spPr>
      </p:pic>
      <p:pic>
        <p:nvPicPr>
          <p:cNvPr id="7" name="Picture 6"/>
          <p:cNvPicPr>
            <a:picLocks noChangeAspect="1"/>
          </p:cNvPicPr>
          <p:nvPr/>
        </p:nvPicPr>
        <p:blipFill>
          <a:blip r:embed="rId3"/>
          <a:stretch>
            <a:fillRect/>
          </a:stretch>
        </p:blipFill>
        <p:spPr>
          <a:xfrm>
            <a:off x="10300966" y="5253"/>
            <a:ext cx="1891034" cy="2521379"/>
          </a:xfrm>
          <a:prstGeom prst="rect">
            <a:avLst/>
          </a:prstGeom>
        </p:spPr>
      </p:pic>
    </p:spTree>
    <p:extLst>
      <p:ext uri="{BB962C8B-B14F-4D97-AF65-F5344CB8AC3E}">
        <p14:creationId xmlns:p14="http://schemas.microsoft.com/office/powerpoint/2010/main" val="2167267782"/>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Micaela </a:t>
            </a:r>
            <a:r>
              <a:rPr lang="en-ZA" sz="2200" dirty="0" err="1" smtClean="0">
                <a:solidFill>
                  <a:schemeClr val="bg2">
                    <a:lumMod val="40000"/>
                    <a:lumOff val="60000"/>
                  </a:schemeClr>
                </a:solidFill>
                <a:latin typeface="Trebuchet MS" panose="020B0603020202020204" pitchFamily="34" charset="0"/>
              </a:rPr>
              <a:t>Giltrow</a:t>
            </a:r>
            <a:r>
              <a:rPr lang="en-ZA" sz="2200" dirty="0" smtClean="0">
                <a:solidFill>
                  <a:schemeClr val="bg2">
                    <a:lumMod val="40000"/>
                    <a:lumOff val="60000"/>
                  </a:schemeClr>
                </a:solidFill>
                <a:latin typeface="Trebuchet MS" panose="020B0603020202020204" pitchFamily="34" charset="0"/>
              </a:rPr>
              <a:t> </a:t>
            </a:r>
            <a:r>
              <a:rPr lang="en-ZA" sz="2200" dirty="0">
                <a:solidFill>
                  <a:schemeClr val="bg2">
                    <a:lumMod val="40000"/>
                    <a:lumOff val="60000"/>
                  </a:schemeClr>
                </a:solidFill>
                <a:latin typeface="Trebuchet MS" panose="020B0603020202020204" pitchFamily="34" charset="0"/>
              </a:rPr>
              <a:t>(</a:t>
            </a:r>
            <a:r>
              <a:rPr lang="en-ZA" sz="2200" dirty="0" smtClean="0">
                <a:solidFill>
                  <a:schemeClr val="bg2">
                    <a:lumMod val="40000"/>
                    <a:lumOff val="60000"/>
                  </a:schemeClr>
                </a:solidFill>
                <a:latin typeface="Trebuchet MS" panose="020B0603020202020204" pitchFamily="34" charset="0"/>
              </a:rPr>
              <a:t>Economic </a:t>
            </a:r>
            <a:r>
              <a:rPr lang="en-ZA" sz="2200" dirty="0">
                <a:solidFill>
                  <a:schemeClr val="bg2">
                    <a:lumMod val="40000"/>
                    <a:lumOff val="60000"/>
                  </a:schemeClr>
                </a:solidFill>
                <a:latin typeface="Trebuchet MS" panose="020B0603020202020204" pitchFamily="34" charset="0"/>
              </a:rPr>
              <a:t>and Management Sciences)</a:t>
            </a:r>
          </a:p>
        </p:txBody>
      </p:sp>
      <p:sp>
        <p:nvSpPr>
          <p:cNvPr id="3" name="Rectangle 2"/>
          <p:cNvSpPr/>
          <p:nvPr/>
        </p:nvSpPr>
        <p:spPr>
          <a:xfrm>
            <a:off x="157655" y="3761329"/>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Ms </a:t>
            </a:r>
            <a:r>
              <a:rPr lang="en-ZA" sz="2200" dirty="0" smtClean="0">
                <a:solidFill>
                  <a:schemeClr val="bg2">
                    <a:lumMod val="40000"/>
                    <a:lumOff val="60000"/>
                  </a:schemeClr>
                </a:solidFill>
                <a:latin typeface="Trebuchet MS" panose="020B0603020202020204" pitchFamily="34" charset="0"/>
              </a:rPr>
              <a:t>Monica </a:t>
            </a:r>
            <a:r>
              <a:rPr lang="en-ZA" sz="2200" dirty="0">
                <a:solidFill>
                  <a:schemeClr val="bg2">
                    <a:lumMod val="40000"/>
                    <a:lumOff val="60000"/>
                  </a:schemeClr>
                </a:solidFill>
                <a:latin typeface="Trebuchet MS" panose="020B0603020202020204" pitchFamily="34" charset="0"/>
              </a:rPr>
              <a:t>Matthews</a:t>
            </a:r>
            <a:endParaRPr lang="en-ZA" sz="2400" dirty="0">
              <a:solidFill>
                <a:schemeClr val="bg2">
                  <a:lumMod val="40000"/>
                  <a:lumOff val="60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A3B7FDBF-1C0D-403E-863F-E749F7B565C6}"/>
              </a:ext>
            </a:extLst>
          </p:cNvPr>
          <p:cNvSpPr/>
          <p:nvPr/>
        </p:nvSpPr>
        <p:spPr>
          <a:xfrm>
            <a:off x="2904883" y="4651607"/>
            <a:ext cx="7907512"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 was surprised, but honoured that you selected me as the lecturer who contributed the most to this achievement and I thank you for this acknowledgement</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Last year was my first in my role as full time lecturer, so your nomination really does mean a lot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7FC88091-BFCE-4C6C-8680-6AC4DAED57A2}"/>
              </a:ext>
            </a:extLst>
          </p:cNvPr>
          <p:cNvSpPr/>
          <p:nvPr/>
        </p:nvSpPr>
        <p:spPr>
          <a:xfrm>
            <a:off x="1111196" y="1045108"/>
            <a:ext cx="8443769"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A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person </a:t>
            </a:r>
            <a:r>
              <a:rPr lang="en-ZA" sz="2000" dirty="0">
                <a:solidFill>
                  <a:schemeClr val="bg2">
                    <a:lumMod val="40000"/>
                    <a:lumOff val="60000"/>
                  </a:schemeClr>
                </a:solidFill>
                <a:latin typeface="Trebuchet MS" panose="020B0603020202020204" pitchFamily="34" charset="0"/>
                <a:ea typeface="Calibri" panose="020F0502020204030204" pitchFamily="34" charset="0"/>
              </a:rPr>
              <a:t>is considered influential when they make you feel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worthy; give </a:t>
            </a:r>
            <a:r>
              <a:rPr lang="en-ZA" sz="2000" dirty="0">
                <a:solidFill>
                  <a:schemeClr val="bg2">
                    <a:lumMod val="40000"/>
                    <a:lumOff val="60000"/>
                  </a:schemeClr>
                </a:solidFill>
                <a:latin typeface="Trebuchet MS" panose="020B0603020202020204" pitchFamily="34" charset="0"/>
                <a:ea typeface="Calibri" panose="020F0502020204030204" pitchFamily="34" charset="0"/>
              </a:rPr>
              <a:t>you the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guidance </a:t>
            </a:r>
            <a:r>
              <a:rPr lang="en-ZA" sz="2000" dirty="0">
                <a:solidFill>
                  <a:schemeClr val="bg2">
                    <a:lumMod val="40000"/>
                    <a:lumOff val="60000"/>
                  </a:schemeClr>
                </a:solidFill>
                <a:latin typeface="Trebuchet MS" panose="020B0603020202020204" pitchFamily="34" charset="0"/>
                <a:ea typeface="Calibri" panose="020F0502020204030204" pitchFamily="34" charset="0"/>
              </a:rPr>
              <a:t>but allow you the space to express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yourself; remind </a:t>
            </a:r>
            <a:r>
              <a:rPr lang="en-ZA" sz="2000" dirty="0">
                <a:solidFill>
                  <a:schemeClr val="bg2">
                    <a:lumMod val="40000"/>
                    <a:lumOff val="60000"/>
                  </a:schemeClr>
                </a:solidFill>
                <a:latin typeface="Trebuchet MS" panose="020B0603020202020204" pitchFamily="34" charset="0"/>
                <a:ea typeface="Calibri" panose="020F0502020204030204" pitchFamily="34" charset="0"/>
              </a:rPr>
              <a:t>you of what you are capable of without giving you a false sense of confidence. </a:t>
            </a:r>
            <a:endParaRPr lang="en-GB" sz="2000" dirty="0">
              <a:solidFill>
                <a:schemeClr val="bg2">
                  <a:lumMod val="40000"/>
                  <a:lumOff val="60000"/>
                </a:schemeClr>
              </a:solidFill>
              <a:latin typeface="Trebuchet MS" panose="020B0603020202020204" pitchFamily="34" charset="0"/>
            </a:endParaRPr>
          </a:p>
        </p:txBody>
      </p:sp>
      <p:pic>
        <p:nvPicPr>
          <p:cNvPr id="6" name="Picture 5"/>
          <p:cNvPicPr>
            <a:picLocks noChangeAspect="1"/>
          </p:cNvPicPr>
          <p:nvPr/>
        </p:nvPicPr>
        <p:blipFill>
          <a:blip r:embed="rId2"/>
          <a:stretch>
            <a:fillRect/>
          </a:stretch>
        </p:blipFill>
        <p:spPr>
          <a:xfrm>
            <a:off x="10269954" y="0"/>
            <a:ext cx="1922045" cy="2562726"/>
          </a:xfrm>
          <a:prstGeom prst="rect">
            <a:avLst/>
          </a:prstGeom>
        </p:spPr>
      </p:pic>
      <p:pic>
        <p:nvPicPr>
          <p:cNvPr id="7" name="Picture 6"/>
          <p:cNvPicPr>
            <a:picLocks noChangeAspect="1"/>
          </p:cNvPicPr>
          <p:nvPr/>
        </p:nvPicPr>
        <p:blipFill>
          <a:blip r:embed="rId3"/>
          <a:stretch>
            <a:fillRect/>
          </a:stretch>
        </p:blipFill>
        <p:spPr>
          <a:xfrm>
            <a:off x="157655" y="4304097"/>
            <a:ext cx="2081463" cy="2561801"/>
          </a:xfrm>
          <a:prstGeom prst="rect">
            <a:avLst/>
          </a:prstGeom>
        </p:spPr>
      </p:pic>
    </p:spTree>
    <p:extLst>
      <p:ext uri="{BB962C8B-B14F-4D97-AF65-F5344CB8AC3E}">
        <p14:creationId xmlns:p14="http://schemas.microsoft.com/office/powerpoint/2010/main" val="985754910"/>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14994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Doné</a:t>
            </a:r>
            <a:r>
              <a:rPr lang="en-ZA" sz="2200" dirty="0" smtClean="0">
                <a:solidFill>
                  <a:schemeClr val="bg2">
                    <a:lumMod val="40000"/>
                    <a:lumOff val="60000"/>
                  </a:schemeClr>
                </a:solidFill>
                <a:latin typeface="Trebuchet MS" panose="020B0603020202020204" pitchFamily="34" charset="0"/>
              </a:rPr>
              <a:t> Botha  </a:t>
            </a:r>
            <a:r>
              <a:rPr lang="en-ZA" sz="2200" dirty="0">
                <a:solidFill>
                  <a:schemeClr val="bg2">
                    <a:lumMod val="40000"/>
                    <a:lumOff val="60000"/>
                  </a:schemeClr>
                </a:solidFill>
                <a:latin typeface="Trebuchet MS" panose="020B0603020202020204" pitchFamily="34" charset="0"/>
              </a:rPr>
              <a:t>(Economic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Dosent</a:t>
            </a:r>
            <a:r>
              <a:rPr lang="en-ZA" sz="2200" dirty="0" smtClean="0">
                <a:solidFill>
                  <a:schemeClr val="bg2">
                    <a:lumMod val="40000"/>
                    <a:lumOff val="60000"/>
                  </a:schemeClr>
                </a:solidFill>
                <a:latin typeface="Trebuchet MS" panose="020B0603020202020204" pitchFamily="34" charset="0"/>
              </a:rPr>
              <a:t>: Me </a:t>
            </a:r>
            <a:r>
              <a:rPr lang="en-ZA" sz="2200" dirty="0" err="1" smtClean="0">
                <a:solidFill>
                  <a:schemeClr val="bg2">
                    <a:lumMod val="40000"/>
                    <a:lumOff val="60000"/>
                  </a:schemeClr>
                </a:solidFill>
                <a:latin typeface="Trebuchet MS" panose="020B0603020202020204" pitchFamily="34" charset="0"/>
              </a:rPr>
              <a:t>Liezl</a:t>
            </a:r>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Nieuwoudt</a:t>
            </a:r>
            <a:endParaRPr lang="en-ZA" sz="2200" dirty="0" smtClean="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sp>
        <p:nvSpPr>
          <p:cNvPr id="9" name="TextBox 8">
            <a:extLst>
              <a:ext uri="{FF2B5EF4-FFF2-40B4-BE49-F238E27FC236}">
                <a16:creationId xmlns:a16="http://schemas.microsoft.com/office/drawing/2014/main" id="{4C3E3709-933A-4FBA-92CA-FA4E2740C83C}"/>
              </a:ext>
            </a:extLst>
          </p:cNvPr>
          <p:cNvSpPr txBox="1"/>
          <p:nvPr/>
        </p:nvSpPr>
        <p:spPr>
          <a:xfrm>
            <a:off x="2434151" y="5168093"/>
            <a:ext cx="8248737" cy="1015663"/>
          </a:xfrm>
          <a:prstGeom prst="rect">
            <a:avLst/>
          </a:prstGeom>
          <a:noFill/>
        </p:spPr>
        <p:txBody>
          <a:bodyPr wrap="square" rtlCol="0">
            <a:spAutoFit/>
          </a:bodyPr>
          <a:lstStyle/>
          <a:p>
            <a:pPr algn="just"/>
            <a:r>
              <a:rPr lang="en-ZA" sz="2000" dirty="0">
                <a:solidFill>
                  <a:schemeClr val="bg2">
                    <a:lumMod val="40000"/>
                    <a:lumOff val="60000"/>
                  </a:schemeClr>
                </a:solidFill>
                <a:latin typeface="Trebuchet MS" panose="020B0603020202020204" pitchFamily="34" charset="0"/>
              </a:rPr>
              <a:t>Mag </a:t>
            </a:r>
            <a:r>
              <a:rPr lang="en-ZA" sz="2000" dirty="0" err="1">
                <a:solidFill>
                  <a:schemeClr val="bg2">
                    <a:lumMod val="40000"/>
                    <a:lumOff val="60000"/>
                  </a:schemeClr>
                </a:solidFill>
                <a:latin typeface="Trebuchet MS" panose="020B0603020202020204" pitchFamily="34" charset="0"/>
              </a:rPr>
              <a:t>jy</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vreugde</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vind</a:t>
            </a:r>
            <a:r>
              <a:rPr lang="en-ZA" sz="2000" dirty="0">
                <a:solidFill>
                  <a:schemeClr val="bg2">
                    <a:lumMod val="40000"/>
                    <a:lumOff val="60000"/>
                  </a:schemeClr>
                </a:solidFill>
                <a:latin typeface="Trebuchet MS" panose="020B0603020202020204" pitchFamily="34" charset="0"/>
              </a:rPr>
              <a:t> in </a:t>
            </a:r>
            <a:r>
              <a:rPr lang="en-ZA" sz="2000" dirty="0" err="1">
                <a:solidFill>
                  <a:schemeClr val="bg2">
                    <a:lumMod val="40000"/>
                    <a:lumOff val="60000"/>
                  </a:schemeClr>
                </a:solidFill>
                <a:latin typeface="Trebuchet MS" panose="020B0603020202020204" pitchFamily="34" charset="0"/>
              </a:rPr>
              <a:t>dit</a:t>
            </a:r>
            <a:r>
              <a:rPr lang="en-ZA" sz="2000" dirty="0">
                <a:solidFill>
                  <a:schemeClr val="bg2">
                    <a:lumMod val="40000"/>
                    <a:lumOff val="60000"/>
                  </a:schemeClr>
                </a:solidFill>
                <a:latin typeface="Trebuchet MS" panose="020B0603020202020204" pitchFamily="34" charset="0"/>
              </a:rPr>
              <a:t> wat </a:t>
            </a:r>
            <a:r>
              <a:rPr lang="en-ZA" sz="2000" dirty="0" err="1">
                <a:solidFill>
                  <a:schemeClr val="bg2">
                    <a:lumMod val="40000"/>
                    <a:lumOff val="60000"/>
                  </a:schemeClr>
                </a:solidFill>
                <a:latin typeface="Trebuchet MS" panose="020B0603020202020204" pitchFamily="34" charset="0"/>
              </a:rPr>
              <a:t>jy</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studeer</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en</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ek</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glo</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jou</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volgehoue</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sukses</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sal</a:t>
            </a:r>
            <a:r>
              <a:rPr lang="en-ZA" sz="2000" dirty="0">
                <a:solidFill>
                  <a:schemeClr val="bg2">
                    <a:lumMod val="40000"/>
                    <a:lumOff val="60000"/>
                  </a:schemeClr>
                </a:solidFill>
                <a:latin typeface="Trebuchet MS" panose="020B0603020202020204" pitchFamily="34" charset="0"/>
              </a:rPr>
              <a:t> die </a:t>
            </a:r>
            <a:r>
              <a:rPr lang="en-ZA" sz="2000" dirty="0" err="1">
                <a:solidFill>
                  <a:schemeClr val="bg2">
                    <a:lumMod val="40000"/>
                    <a:lumOff val="60000"/>
                  </a:schemeClr>
                </a:solidFill>
                <a:latin typeface="Trebuchet MS" panose="020B0603020202020204" pitchFamily="34" charset="0"/>
              </a:rPr>
              <a:t>regte</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deure</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vir</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jou</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oopmaak</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sodat</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jy</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jou</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volledige</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potensiaal</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sal</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bereik</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en</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jouself</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sal</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kan</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uitleef</a:t>
            </a:r>
            <a:r>
              <a:rPr lang="en-ZA" sz="2000" dirty="0">
                <a:solidFill>
                  <a:schemeClr val="bg2">
                    <a:lumMod val="40000"/>
                    <a:lumOff val="60000"/>
                  </a:schemeClr>
                </a:solidFill>
                <a:latin typeface="Trebuchet MS" panose="020B0603020202020204" pitchFamily="34" charset="0"/>
              </a:rPr>
              <a:t> in </a:t>
            </a:r>
            <a:r>
              <a:rPr lang="en-ZA" sz="2000" dirty="0" err="1">
                <a:solidFill>
                  <a:schemeClr val="bg2">
                    <a:lumMod val="40000"/>
                    <a:lumOff val="60000"/>
                  </a:schemeClr>
                </a:solidFill>
                <a:latin typeface="Trebuchet MS" panose="020B0603020202020204" pitchFamily="34" charset="0"/>
              </a:rPr>
              <a:t>jou</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beroep</a:t>
            </a:r>
            <a:r>
              <a:rPr lang="en-ZA" sz="2000" dirty="0">
                <a:solidFill>
                  <a:schemeClr val="bg2">
                    <a:lumMod val="40000"/>
                    <a:lumOff val="60000"/>
                  </a:schemeClr>
                </a:solidFill>
                <a:latin typeface="Trebuchet MS" panose="020B0603020202020204" pitchFamily="34" charset="0"/>
              </a:rPr>
              <a:t> </a:t>
            </a:r>
            <a:r>
              <a:rPr lang="en-ZA" sz="2000" dirty="0" err="1">
                <a:solidFill>
                  <a:schemeClr val="bg2">
                    <a:lumMod val="40000"/>
                    <a:lumOff val="60000"/>
                  </a:schemeClr>
                </a:solidFill>
                <a:latin typeface="Trebuchet MS" panose="020B0603020202020204" pitchFamily="34" charset="0"/>
              </a:rPr>
              <a:t>eendag</a:t>
            </a:r>
            <a:r>
              <a:rPr lang="en-ZA" sz="2000" dirty="0">
                <a:solidFill>
                  <a:schemeClr val="bg2">
                    <a:lumMod val="40000"/>
                    <a:lumOff val="60000"/>
                  </a:schemeClr>
                </a:solidFill>
                <a:latin typeface="Trebuchet MS" panose="020B0603020202020204" pitchFamily="34" charset="0"/>
              </a:rPr>
              <a:t>.</a:t>
            </a:r>
            <a:endParaRPr lang="en-GB" sz="2000" dirty="0">
              <a:solidFill>
                <a:schemeClr val="bg2">
                  <a:lumMod val="40000"/>
                  <a:lumOff val="60000"/>
                </a:schemeClr>
              </a:solidFill>
              <a:latin typeface="Trebuchet MS" panose="020B0603020202020204" pitchFamily="34" charset="0"/>
            </a:endParaRPr>
          </a:p>
        </p:txBody>
      </p:sp>
      <p:sp>
        <p:nvSpPr>
          <p:cNvPr id="10" name="Rectangle 9">
            <a:extLst>
              <a:ext uri="{FF2B5EF4-FFF2-40B4-BE49-F238E27FC236}">
                <a16:creationId xmlns:a16="http://schemas.microsoft.com/office/drawing/2014/main" id="{BACBC4E5-F224-423D-8DBA-0177C27DFC11}"/>
              </a:ext>
            </a:extLst>
          </p:cNvPr>
          <p:cNvSpPr/>
          <p:nvPr/>
        </p:nvSpPr>
        <p:spPr>
          <a:xfrm>
            <a:off x="1695236" y="1143395"/>
            <a:ext cx="8147071" cy="1080296"/>
          </a:xfrm>
          <a:prstGeom prst="rect">
            <a:avLst/>
          </a:prstGeom>
        </p:spPr>
        <p:txBody>
          <a:bodyPr wrap="square">
            <a:spAutoFit/>
          </a:bodyPr>
          <a:lstStyle/>
          <a:p>
            <a:pPr algn="just">
              <a:lnSpc>
                <a:spcPct val="107000"/>
              </a:lnSpc>
              <a:spcAft>
                <a:spcPts val="800"/>
              </a:spcAft>
            </a:pP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You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were the first lecturer who saw my potential, came to speak to me and congratulated me on my marks in your module. For me this was the first sign that I was not merely here to get my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degree…</a:t>
            </a:r>
            <a:endPar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0369216" y="0"/>
            <a:ext cx="1822784" cy="2430379"/>
          </a:xfrm>
          <a:prstGeom prst="rect">
            <a:avLst/>
          </a:prstGeom>
        </p:spPr>
      </p:pic>
      <p:pic>
        <p:nvPicPr>
          <p:cNvPr id="11" name="Picture 10"/>
          <p:cNvPicPr>
            <a:picLocks noChangeAspect="1"/>
          </p:cNvPicPr>
          <p:nvPr/>
        </p:nvPicPr>
        <p:blipFill>
          <a:blip r:embed="rId3"/>
          <a:stretch>
            <a:fillRect/>
          </a:stretch>
        </p:blipFill>
        <p:spPr>
          <a:xfrm>
            <a:off x="224725" y="4418624"/>
            <a:ext cx="1885950" cy="2514600"/>
          </a:xfrm>
          <a:prstGeom prst="rect">
            <a:avLst/>
          </a:prstGeom>
        </p:spPr>
      </p:pic>
    </p:spTree>
    <p:extLst>
      <p:ext uri="{BB962C8B-B14F-4D97-AF65-F5344CB8AC3E}">
        <p14:creationId xmlns:p14="http://schemas.microsoft.com/office/powerpoint/2010/main" val="2690010800"/>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432" y="1040541"/>
            <a:ext cx="10515600" cy="3987419"/>
          </a:xfrm>
        </p:spPr>
        <p:txBody>
          <a:bodyPr>
            <a:normAutofit/>
          </a:bodyPr>
          <a:lstStyle/>
          <a:p>
            <a:pPr>
              <a:lnSpc>
                <a:spcPct val="150000"/>
              </a:lnSpc>
            </a:pPr>
            <a:r>
              <a:rPr lang="en-ZA" sz="4000" i="1" dirty="0" smtClean="0">
                <a:solidFill>
                  <a:schemeClr val="bg2">
                    <a:lumMod val="40000"/>
                    <a:lumOff val="60000"/>
                  </a:schemeClr>
                </a:solidFill>
                <a:latin typeface="Baskerville Old Face" panose="02020602080505020303" pitchFamily="18" charset="0"/>
              </a:rPr>
              <a:t>The contents of a (wo)man’s letters are more valuable than the contents of [their] purse</a:t>
            </a:r>
            <a:br>
              <a:rPr lang="en-ZA" sz="4000" i="1" dirty="0" smtClean="0">
                <a:solidFill>
                  <a:schemeClr val="bg2">
                    <a:lumMod val="40000"/>
                    <a:lumOff val="60000"/>
                  </a:schemeClr>
                </a:solidFill>
                <a:latin typeface="Baskerville Old Face" panose="02020602080505020303" pitchFamily="18" charset="0"/>
              </a:rPr>
            </a:br>
            <a:r>
              <a:rPr lang="en-ZA" sz="4000" i="1" dirty="0">
                <a:solidFill>
                  <a:schemeClr val="bg2">
                    <a:lumMod val="40000"/>
                    <a:lumOff val="60000"/>
                  </a:schemeClr>
                </a:solidFill>
                <a:latin typeface="Baskerville Old Face" panose="02020602080505020303" pitchFamily="18" charset="0"/>
              </a:rPr>
              <a:t>	</a:t>
            </a:r>
            <a:r>
              <a:rPr lang="en-ZA" sz="4000" i="1" dirty="0" smtClean="0">
                <a:solidFill>
                  <a:schemeClr val="bg2">
                    <a:lumMod val="40000"/>
                    <a:lumOff val="60000"/>
                  </a:schemeClr>
                </a:solidFill>
                <a:latin typeface="Baskerville Old Face" panose="02020602080505020303" pitchFamily="18" charset="0"/>
              </a:rPr>
              <a:t>			Lord Varys – Game of Thrones </a:t>
            </a:r>
            <a:endParaRPr lang="en-ZA" sz="4000" i="1" dirty="0">
              <a:solidFill>
                <a:schemeClr val="bg2">
                  <a:lumMod val="40000"/>
                  <a:lumOff val="60000"/>
                </a:schemeClr>
              </a:solidFill>
              <a:latin typeface="Baskerville Old Face" panose="02020602080505020303" pitchFamily="18" charset="0"/>
            </a:endParaRPr>
          </a:p>
        </p:txBody>
      </p:sp>
    </p:spTree>
    <p:extLst>
      <p:ext uri="{BB962C8B-B14F-4D97-AF65-F5344CB8AC3E}">
        <p14:creationId xmlns:p14="http://schemas.microsoft.com/office/powerpoint/2010/main" val="9682987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Ameera</a:t>
            </a:r>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Karriem</a:t>
            </a:r>
            <a:r>
              <a:rPr lang="en-ZA" sz="2200" dirty="0">
                <a:solidFill>
                  <a:schemeClr val="bg2">
                    <a:lumMod val="40000"/>
                    <a:lumOff val="60000"/>
                  </a:schemeClr>
                </a:solidFill>
                <a:latin typeface="Trebuchet MS" panose="020B0603020202020204" pitchFamily="34" charset="0"/>
              </a:rPr>
              <a:t> (Health </a:t>
            </a:r>
            <a:r>
              <a:rPr lang="en-ZA" sz="2200" dirty="0" smtClean="0">
                <a:solidFill>
                  <a:schemeClr val="bg2">
                    <a:lumMod val="40000"/>
                    <a:lumOff val="60000"/>
                  </a:schemeClr>
                </a:solidFill>
                <a:latin typeface="Trebuchet MS" panose="020B0603020202020204" pitchFamily="34" charset="0"/>
              </a:rPr>
              <a:t>Sciences</a:t>
            </a:r>
            <a:r>
              <a:rPr lang="en-ZA" sz="22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631097"/>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Ms </a:t>
            </a:r>
            <a:r>
              <a:rPr lang="en-ZA" sz="2200" dirty="0" err="1" smtClean="0">
                <a:solidFill>
                  <a:schemeClr val="bg2">
                    <a:lumMod val="40000"/>
                    <a:lumOff val="60000"/>
                  </a:schemeClr>
                </a:solidFill>
                <a:latin typeface="Trebuchet MS" panose="020B0603020202020204" pitchFamily="34" charset="0"/>
              </a:rPr>
              <a:t>Shani</a:t>
            </a:r>
            <a:r>
              <a:rPr lang="en-ZA" sz="2200" dirty="0" smtClean="0">
                <a:solidFill>
                  <a:schemeClr val="bg2">
                    <a:lumMod val="40000"/>
                    <a:lumOff val="60000"/>
                  </a:schemeClr>
                </a:solidFill>
                <a:latin typeface="Trebuchet MS" panose="020B0603020202020204" pitchFamily="34" charset="0"/>
              </a:rPr>
              <a:t> Dames</a:t>
            </a:r>
            <a:endParaRPr lang="en-ZA" sz="2200" dirty="0">
              <a:solidFill>
                <a:schemeClr val="bg2">
                  <a:lumMod val="40000"/>
                  <a:lumOff val="60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1F884B02-5EB2-4387-96C1-863D3C6EA110}"/>
              </a:ext>
            </a:extLst>
          </p:cNvPr>
          <p:cNvSpPr/>
          <p:nvPr/>
        </p:nvSpPr>
        <p:spPr>
          <a:xfrm>
            <a:off x="2485424" y="4913786"/>
            <a:ext cx="8057644" cy="1323439"/>
          </a:xfrm>
          <a:prstGeom prst="rect">
            <a:avLst/>
          </a:prstGeom>
        </p:spPr>
        <p:txBody>
          <a:bodyPr wrap="square">
            <a:spAutoFit/>
          </a:bodyPr>
          <a:lstStyle/>
          <a:p>
            <a:pPr algn="just"/>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It is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not always clear whether I succeed in this aim, and therefore I greatly appreciate your kind gesture. It motivates me to keep on going, keep on improving and actively find better ways to motivate students.</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C8740CBB-3CC8-4CE5-8DFA-AE321DB87F0A}"/>
              </a:ext>
            </a:extLst>
          </p:cNvPr>
          <p:cNvSpPr/>
          <p:nvPr/>
        </p:nvSpPr>
        <p:spPr>
          <a:xfrm>
            <a:off x="1612036" y="1058984"/>
            <a:ext cx="8178615"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The support that you provided to students was notable and I believe it made a significant contribution to various students’ success. After tests you would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follow up </a:t>
            </a:r>
            <a:r>
              <a:rPr lang="en-ZA" sz="2000" dirty="0">
                <a:solidFill>
                  <a:schemeClr val="bg2">
                    <a:lumMod val="40000"/>
                    <a:lumOff val="60000"/>
                  </a:schemeClr>
                </a:solidFill>
                <a:latin typeface="Trebuchet MS" panose="020B0603020202020204" pitchFamily="34" charset="0"/>
                <a:ea typeface="Calibri" panose="020F0502020204030204" pitchFamily="34" charset="0"/>
              </a:rPr>
              <a:t>on students to try and understand the challenges that they were facing regarding Pharmacology. </a:t>
            </a:r>
            <a:endParaRPr lang="en-GB" sz="2000" dirty="0">
              <a:solidFill>
                <a:schemeClr val="bg2">
                  <a:lumMod val="40000"/>
                  <a:lumOff val="60000"/>
                </a:schemeClr>
              </a:solidFill>
              <a:latin typeface="Trebuchet MS" panose="020B0603020202020204" pitchFamily="34" charset="0"/>
            </a:endParaRPr>
          </a:p>
        </p:txBody>
      </p:sp>
      <p:pic>
        <p:nvPicPr>
          <p:cNvPr id="4" name="Picture 3"/>
          <p:cNvPicPr>
            <a:picLocks noChangeAspect="1"/>
          </p:cNvPicPr>
          <p:nvPr/>
        </p:nvPicPr>
        <p:blipFill>
          <a:blip r:embed="rId2"/>
          <a:stretch>
            <a:fillRect/>
          </a:stretch>
        </p:blipFill>
        <p:spPr>
          <a:xfrm>
            <a:off x="247973" y="4479060"/>
            <a:ext cx="1784205" cy="2378940"/>
          </a:xfrm>
          <a:prstGeom prst="rect">
            <a:avLst/>
          </a:prstGeom>
        </p:spPr>
      </p:pic>
      <p:pic>
        <p:nvPicPr>
          <p:cNvPr id="10" name="Picture 9"/>
          <p:cNvPicPr>
            <a:picLocks noChangeAspect="1"/>
          </p:cNvPicPr>
          <p:nvPr/>
        </p:nvPicPr>
        <p:blipFill>
          <a:blip r:embed="rId3"/>
          <a:stretch>
            <a:fillRect/>
          </a:stretch>
        </p:blipFill>
        <p:spPr>
          <a:xfrm>
            <a:off x="10543068" y="0"/>
            <a:ext cx="1648932" cy="2779295"/>
          </a:xfrm>
          <a:prstGeom prst="rect">
            <a:avLst/>
          </a:prstGeom>
        </p:spPr>
      </p:pic>
    </p:spTree>
    <p:extLst>
      <p:ext uri="{BB962C8B-B14F-4D97-AF65-F5344CB8AC3E}">
        <p14:creationId xmlns:p14="http://schemas.microsoft.com/office/powerpoint/2010/main" val="2596017206"/>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Yanga </a:t>
            </a:r>
            <a:r>
              <a:rPr lang="en-ZA" sz="2200" dirty="0" err="1" smtClean="0">
                <a:solidFill>
                  <a:schemeClr val="bg2">
                    <a:lumMod val="40000"/>
                    <a:lumOff val="60000"/>
                  </a:schemeClr>
                </a:solidFill>
                <a:latin typeface="Trebuchet MS" panose="020B0603020202020204" pitchFamily="34" charset="0"/>
              </a:rPr>
              <a:t>Keva</a:t>
            </a:r>
            <a:r>
              <a:rPr lang="en-ZA" sz="2200" dirty="0" smtClean="0">
                <a:solidFill>
                  <a:schemeClr val="bg2">
                    <a:lumMod val="40000"/>
                    <a:lumOff val="60000"/>
                  </a:schemeClr>
                </a:solidFill>
                <a:latin typeface="Trebuchet MS" panose="020B0603020202020204" pitchFamily="34" charset="0"/>
              </a:rPr>
              <a:t> (Theology</a:t>
            </a:r>
            <a:r>
              <a:rPr lang="en-ZA" sz="22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 </a:t>
            </a:r>
            <a:r>
              <a:rPr lang="en-ZA" sz="2200" dirty="0">
                <a:solidFill>
                  <a:schemeClr val="bg2">
                    <a:lumMod val="40000"/>
                    <a:lumOff val="60000"/>
                  </a:schemeClr>
                </a:solidFill>
                <a:latin typeface="Trebuchet MS" panose="020B0603020202020204" pitchFamily="34" charset="0"/>
              </a:rPr>
              <a:t>Prof </a:t>
            </a:r>
            <a:r>
              <a:rPr lang="en-ZA" sz="2200" dirty="0" smtClean="0">
                <a:solidFill>
                  <a:schemeClr val="bg2">
                    <a:lumMod val="40000"/>
                    <a:lumOff val="60000"/>
                  </a:schemeClr>
                </a:solidFill>
                <a:latin typeface="Trebuchet MS" panose="020B0603020202020204" pitchFamily="34" charset="0"/>
              </a:rPr>
              <a:t>A </a:t>
            </a:r>
            <a:r>
              <a:rPr lang="en-ZA" sz="2200" dirty="0" err="1">
                <a:solidFill>
                  <a:schemeClr val="bg2">
                    <a:lumMod val="40000"/>
                    <a:lumOff val="60000"/>
                  </a:schemeClr>
                </a:solidFill>
                <a:latin typeface="Trebuchet MS" panose="020B0603020202020204" pitchFamily="34" charset="0"/>
              </a:rPr>
              <a:t>Kotzé</a:t>
            </a:r>
            <a:endParaRPr lang="en-ZA" sz="2200" dirty="0">
              <a:solidFill>
                <a:schemeClr val="bg2">
                  <a:lumMod val="40000"/>
                  <a:lumOff val="60000"/>
                </a:schemeClr>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55" y="4244570"/>
            <a:ext cx="2030488" cy="2613430"/>
          </a:xfrm>
          <a:prstGeom prst="rect">
            <a:avLst/>
          </a:prstGeom>
        </p:spPr>
      </p:pic>
      <p:sp>
        <p:nvSpPr>
          <p:cNvPr id="9" name="Rectangle 8">
            <a:extLst>
              <a:ext uri="{FF2B5EF4-FFF2-40B4-BE49-F238E27FC236}">
                <a16:creationId xmlns:a16="http://schemas.microsoft.com/office/drawing/2014/main" id="{64C95D83-1BE4-48FC-A065-7B56FB40F5A9}"/>
              </a:ext>
            </a:extLst>
          </p:cNvPr>
          <p:cNvSpPr/>
          <p:nvPr/>
        </p:nvSpPr>
        <p:spPr>
          <a:xfrm>
            <a:off x="2999646" y="4568241"/>
            <a:ext cx="7668213" cy="1323439"/>
          </a:xfrm>
          <a:prstGeom prst="rect">
            <a:avLst/>
          </a:prstGeom>
        </p:spPr>
        <p:txBody>
          <a:bodyPr wrap="square">
            <a:spAutoFit/>
          </a:bodyPr>
          <a:lstStyle/>
          <a:p>
            <a:pPr algn="just">
              <a:spcBef>
                <a:spcPts val="1200"/>
              </a:spcBef>
              <a:spcAft>
                <a:spcPts val="0"/>
              </a:spcAft>
            </a:pPr>
            <a:r>
              <a:rPr lang="en-ZA"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Thank you for your serious approach, your positive attitude and meaningful participation in class. I was always aware that you were following everything with intense interest and keen understanding. </a:t>
            </a:r>
            <a:endParaRPr lang="en-GB" sz="2000" dirty="0">
              <a:solidFill>
                <a:schemeClr val="bg2">
                  <a:lumMod val="40000"/>
                  <a:lumOff val="60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B3DC4DF-7716-44FF-B887-4F8E59D1FAF1}"/>
              </a:ext>
            </a:extLst>
          </p:cNvPr>
          <p:cNvSpPr/>
          <p:nvPr/>
        </p:nvSpPr>
        <p:spPr>
          <a:xfrm>
            <a:off x="1661766" y="1025277"/>
            <a:ext cx="7942567" cy="1323439"/>
          </a:xfrm>
          <a:prstGeom prst="rect">
            <a:avLst/>
          </a:prstGeom>
        </p:spPr>
        <p:txBody>
          <a:bodyPr wrap="square">
            <a:spAutoFit/>
          </a:bodyPr>
          <a:lstStyle/>
          <a:p>
            <a:pPr algn="just">
              <a:spcAft>
                <a:spcPts val="0"/>
              </a:spcAft>
            </a:pP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You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truly have a gift, an inexplicable ability to capture one’s mind and lead it on a path filled with a wealth of knowledge and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opportunity… the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passion you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have overflows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onto us and ignites within us a passion and desire to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learn…</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0297026" y="0"/>
            <a:ext cx="1894974" cy="2526632"/>
          </a:xfrm>
          <a:prstGeom prst="rect">
            <a:avLst/>
          </a:prstGeom>
        </p:spPr>
      </p:pic>
    </p:spTree>
    <p:extLst>
      <p:ext uri="{BB962C8B-B14F-4D97-AF65-F5344CB8AC3E}">
        <p14:creationId xmlns:p14="http://schemas.microsoft.com/office/powerpoint/2010/main" val="2528762796"/>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Portia Solomon </a:t>
            </a:r>
            <a:r>
              <a:rPr lang="en-ZA" sz="2200" dirty="0">
                <a:solidFill>
                  <a:schemeClr val="bg2">
                    <a:lumMod val="40000"/>
                    <a:lumOff val="60000"/>
                  </a:schemeClr>
                </a:solidFill>
                <a:latin typeface="Trebuchet MS" panose="020B0603020202020204" pitchFamily="34" charset="0"/>
              </a:rPr>
              <a:t>(</a:t>
            </a:r>
            <a:r>
              <a:rPr lang="en-ZA" sz="2200" dirty="0" err="1" smtClean="0">
                <a:solidFill>
                  <a:schemeClr val="bg2">
                    <a:lumMod val="40000"/>
                    <a:lumOff val="60000"/>
                  </a:schemeClr>
                </a:solidFill>
                <a:latin typeface="Trebuchet MS" panose="020B0603020202020204" pitchFamily="34" charset="0"/>
              </a:rPr>
              <a:t>AgriSciences</a:t>
            </a:r>
            <a:r>
              <a:rPr lang="en-ZA" sz="2200" dirty="0" smtClean="0">
                <a:solidFill>
                  <a:schemeClr val="bg2">
                    <a:lumMod val="40000"/>
                    <a:lumOff val="60000"/>
                  </a:schemeClr>
                </a:solidFill>
                <a:latin typeface="Trebuchet MS" panose="020B0603020202020204" pitchFamily="34" charset="0"/>
              </a:rPr>
              <a:t>)</a:t>
            </a:r>
            <a:endParaRPr lang="en-ZA" sz="2200" dirty="0">
              <a:solidFill>
                <a:schemeClr val="bg2">
                  <a:lumMod val="40000"/>
                  <a:lumOff val="60000"/>
                </a:schemeClr>
              </a:solidFill>
              <a:latin typeface="Trebuchet MS" panose="020B0603020202020204" pitchFamily="34" charset="0"/>
            </a:endParaRPr>
          </a:p>
        </p:txBody>
      </p:sp>
      <p:sp>
        <p:nvSpPr>
          <p:cNvPr id="3" name="Rectangle 2"/>
          <p:cNvSpPr/>
          <p:nvPr/>
        </p:nvSpPr>
        <p:spPr>
          <a:xfrm>
            <a:off x="157655" y="3662853"/>
            <a:ext cx="11529848" cy="1200329"/>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Dr </a:t>
            </a:r>
            <a:r>
              <a:rPr lang="en-ZA" sz="2200" dirty="0" smtClean="0">
                <a:solidFill>
                  <a:schemeClr val="bg2">
                    <a:lumMod val="40000"/>
                    <a:lumOff val="60000"/>
                  </a:schemeClr>
                </a:solidFill>
                <a:latin typeface="Trebuchet MS" panose="020B0603020202020204" pitchFamily="34" charset="0"/>
              </a:rPr>
              <a:t>Michael </a:t>
            </a:r>
            <a:r>
              <a:rPr lang="en-ZA" sz="2200" dirty="0" err="1">
                <a:solidFill>
                  <a:schemeClr val="bg2">
                    <a:lumMod val="40000"/>
                    <a:lumOff val="60000"/>
                  </a:schemeClr>
                </a:solidFill>
                <a:latin typeface="Trebuchet MS" panose="020B0603020202020204" pitchFamily="34" charset="0"/>
              </a:rPr>
              <a:t>Schmeisser</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sp>
        <p:nvSpPr>
          <p:cNvPr id="7" name="Rectangle 6"/>
          <p:cNvSpPr/>
          <p:nvPr/>
        </p:nvSpPr>
        <p:spPr>
          <a:xfrm>
            <a:off x="1237983" y="1116280"/>
            <a:ext cx="8449487" cy="1323439"/>
          </a:xfrm>
          <a:prstGeom prst="rect">
            <a:avLst/>
          </a:prstGeom>
          <a:noFill/>
          <a:ln w="19050">
            <a:noFill/>
          </a:ln>
        </p:spPr>
        <p:txBody>
          <a:bodyPr wrap="square">
            <a:spAutoFit/>
          </a:bodyPr>
          <a:lstStyle/>
          <a:p>
            <a:pPr algn="just"/>
            <a:r>
              <a:rPr lang="en-ZA" sz="2000" dirty="0" smtClean="0">
                <a:solidFill>
                  <a:schemeClr val="bg2">
                    <a:lumMod val="40000"/>
                    <a:lumOff val="60000"/>
                  </a:schemeClr>
                </a:solidFill>
                <a:latin typeface="Trebuchet MS" panose="020B0603020202020204" pitchFamily="34" charset="0"/>
              </a:rPr>
              <a:t>In Crop </a:t>
            </a:r>
            <a:r>
              <a:rPr lang="en-ZA" sz="2000" dirty="0">
                <a:solidFill>
                  <a:schemeClr val="bg2">
                    <a:lumMod val="40000"/>
                    <a:lumOff val="60000"/>
                  </a:schemeClr>
                </a:solidFill>
                <a:latin typeface="Trebuchet MS" panose="020B0603020202020204" pitchFamily="34" charset="0"/>
              </a:rPr>
              <a:t>Production 151 (that a friend of mine dubbed </a:t>
            </a:r>
            <a:r>
              <a:rPr lang="en-ZA" sz="2000" dirty="0" smtClean="0">
                <a:solidFill>
                  <a:schemeClr val="bg2">
                    <a:lumMod val="40000"/>
                    <a:lumOff val="60000"/>
                  </a:schemeClr>
                </a:solidFill>
                <a:latin typeface="Trebuchet MS" panose="020B0603020202020204" pitchFamily="34" charset="0"/>
              </a:rPr>
              <a:t>“reflections”) you </a:t>
            </a:r>
            <a:r>
              <a:rPr lang="en-ZA" sz="2000" dirty="0">
                <a:solidFill>
                  <a:schemeClr val="bg2">
                    <a:lumMod val="40000"/>
                    <a:lumOff val="60000"/>
                  </a:schemeClr>
                </a:solidFill>
                <a:latin typeface="Trebuchet MS" panose="020B0603020202020204" pitchFamily="34" charset="0"/>
              </a:rPr>
              <a:t>really </a:t>
            </a:r>
            <a:r>
              <a:rPr lang="en-ZA" sz="2000" dirty="0" smtClean="0">
                <a:solidFill>
                  <a:schemeClr val="bg2">
                    <a:lumMod val="40000"/>
                    <a:lumOff val="60000"/>
                  </a:schemeClr>
                </a:solidFill>
                <a:latin typeface="Trebuchet MS" panose="020B0603020202020204" pitchFamily="34" charset="0"/>
              </a:rPr>
              <a:t>provided me </a:t>
            </a:r>
            <a:r>
              <a:rPr lang="en-ZA" sz="2000" dirty="0">
                <a:solidFill>
                  <a:schemeClr val="bg2">
                    <a:lumMod val="40000"/>
                    <a:lumOff val="60000"/>
                  </a:schemeClr>
                </a:solidFill>
                <a:latin typeface="Trebuchet MS" panose="020B0603020202020204" pitchFamily="34" charset="0"/>
              </a:rPr>
              <a:t>with the tools to aid me in my successful </a:t>
            </a:r>
            <a:r>
              <a:rPr lang="en-ZA" sz="2000" dirty="0" smtClean="0">
                <a:solidFill>
                  <a:schemeClr val="bg2">
                    <a:lumMod val="40000"/>
                    <a:lumOff val="60000"/>
                  </a:schemeClr>
                </a:solidFill>
                <a:latin typeface="Trebuchet MS" panose="020B0603020202020204" pitchFamily="34" charset="0"/>
              </a:rPr>
              <a:t>studies even in my </a:t>
            </a:r>
            <a:r>
              <a:rPr lang="en-ZA" sz="2000" dirty="0">
                <a:solidFill>
                  <a:schemeClr val="bg2">
                    <a:lumMod val="40000"/>
                    <a:lumOff val="60000"/>
                  </a:schemeClr>
                </a:solidFill>
                <a:latin typeface="Trebuchet MS" panose="020B0603020202020204" pitchFamily="34" charset="0"/>
              </a:rPr>
              <a:t>envisioned postgraduate studies. </a:t>
            </a:r>
            <a:r>
              <a:rPr lang="en-ZA" sz="2000" dirty="0" smtClean="0">
                <a:solidFill>
                  <a:schemeClr val="bg2">
                    <a:lumMod val="40000"/>
                    <a:lumOff val="60000"/>
                  </a:schemeClr>
                </a:solidFill>
                <a:latin typeface="Trebuchet MS" panose="020B0603020202020204" pitchFamily="34" charset="0"/>
              </a:rPr>
              <a:t>During this </a:t>
            </a:r>
            <a:r>
              <a:rPr lang="en-ZA" sz="2000" dirty="0">
                <a:solidFill>
                  <a:schemeClr val="bg2">
                    <a:lumMod val="40000"/>
                    <a:lumOff val="60000"/>
                  </a:schemeClr>
                </a:solidFill>
                <a:latin typeface="Trebuchet MS" panose="020B0603020202020204" pitchFamily="34" charset="0"/>
              </a:rPr>
              <a:t>module you taught me the importance of both personal and academic reflection</a:t>
            </a:r>
            <a:r>
              <a:rPr lang="en-ZA" sz="2000" dirty="0" smtClean="0">
                <a:solidFill>
                  <a:schemeClr val="bg2">
                    <a:lumMod val="40000"/>
                    <a:lumOff val="60000"/>
                  </a:schemeClr>
                </a:solidFill>
                <a:latin typeface="Trebuchet MS" panose="020B0603020202020204" pitchFamily="34" charset="0"/>
              </a:rPr>
              <a:t>.</a:t>
            </a:r>
            <a:endParaRPr lang="en-ZA"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6955D857-B272-46B5-8388-88659D21709F}"/>
              </a:ext>
            </a:extLst>
          </p:cNvPr>
          <p:cNvSpPr/>
          <p:nvPr/>
        </p:nvSpPr>
        <p:spPr>
          <a:xfrm>
            <a:off x="2704779" y="4662258"/>
            <a:ext cx="7944748"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When I received the nomination letter, I immediately knew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you out of a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class of over 200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students.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I realized that it was how your facial expressions spoke to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me; that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you were open to new ideas, interested and eager to learn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and with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a very strong sense of self. </a:t>
            </a:r>
            <a:endParaRPr lang="en-GB" sz="2000" dirty="0">
              <a:solidFill>
                <a:schemeClr val="bg2">
                  <a:lumMod val="40000"/>
                  <a:lumOff val="60000"/>
                </a:schemeClr>
              </a:solidFill>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140" y="0"/>
            <a:ext cx="1927860" cy="25704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38" y="4263017"/>
            <a:ext cx="1947553" cy="2596737"/>
          </a:xfrm>
          <a:prstGeom prst="rect">
            <a:avLst/>
          </a:prstGeom>
        </p:spPr>
      </p:pic>
    </p:spTree>
    <p:extLst>
      <p:ext uri="{BB962C8B-B14F-4D97-AF65-F5344CB8AC3E}">
        <p14:creationId xmlns:p14="http://schemas.microsoft.com/office/powerpoint/2010/main" val="1147258985"/>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Janke</a:t>
            </a:r>
            <a:r>
              <a:rPr lang="en-ZA" sz="2200" dirty="0" smtClean="0">
                <a:solidFill>
                  <a:schemeClr val="bg2">
                    <a:lumMod val="40000"/>
                    <a:lumOff val="60000"/>
                  </a:schemeClr>
                </a:solidFill>
                <a:latin typeface="Trebuchet MS" panose="020B0603020202020204" pitchFamily="34" charset="0"/>
              </a:rPr>
              <a:t> van </a:t>
            </a:r>
            <a:r>
              <a:rPr lang="en-ZA" sz="2200" dirty="0" err="1" smtClean="0">
                <a:solidFill>
                  <a:schemeClr val="bg2">
                    <a:lumMod val="40000"/>
                    <a:lumOff val="60000"/>
                  </a:schemeClr>
                </a:solidFill>
                <a:latin typeface="Trebuchet MS" panose="020B0603020202020204" pitchFamily="34" charset="0"/>
              </a:rPr>
              <a:t>Dyk</a:t>
            </a:r>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Ingenieurswese</a:t>
            </a:r>
            <a:r>
              <a:rPr lang="en-ZA" sz="2200" dirty="0" smtClean="0">
                <a:solidFill>
                  <a:schemeClr val="bg2">
                    <a:lumMod val="40000"/>
                    <a:lumOff val="60000"/>
                  </a:schemeClr>
                </a:solidFill>
                <a:latin typeface="Trebuchet MS" panose="020B0603020202020204" pitchFamily="34" charset="0"/>
              </a:rPr>
              <a:t>)</a:t>
            </a:r>
            <a:endParaRPr lang="en-ZA" sz="2200" dirty="0">
              <a:solidFill>
                <a:schemeClr val="bg2">
                  <a:lumMod val="40000"/>
                  <a:lumOff val="60000"/>
                </a:schemeClr>
              </a:solidFill>
              <a:latin typeface="Trebuchet MS" panose="020B0603020202020204" pitchFamily="34" charset="0"/>
            </a:endParaRPr>
          </a:p>
        </p:txBody>
      </p:sp>
      <p:sp>
        <p:nvSpPr>
          <p:cNvPr id="3" name="Rectangle 2"/>
          <p:cNvSpPr/>
          <p:nvPr/>
        </p:nvSpPr>
        <p:spPr>
          <a:xfrm>
            <a:off x="455426" y="3986629"/>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Dosent</a:t>
            </a:r>
            <a:r>
              <a:rPr lang="en-ZA" sz="2200" dirty="0" smtClean="0">
                <a:solidFill>
                  <a:schemeClr val="bg2">
                    <a:lumMod val="40000"/>
                    <a:lumOff val="60000"/>
                  </a:schemeClr>
                </a:solidFill>
                <a:latin typeface="Trebuchet MS" panose="020B0603020202020204" pitchFamily="34" charset="0"/>
              </a:rPr>
              <a:t>: </a:t>
            </a:r>
            <a:r>
              <a:rPr lang="en-ZA" sz="2200" dirty="0">
                <a:solidFill>
                  <a:schemeClr val="bg2">
                    <a:lumMod val="40000"/>
                    <a:lumOff val="60000"/>
                  </a:schemeClr>
                </a:solidFill>
                <a:latin typeface="Trebuchet MS" panose="020B0603020202020204" pitchFamily="34" charset="0"/>
              </a:rPr>
              <a:t>Prof </a:t>
            </a:r>
            <a:r>
              <a:rPr lang="en-ZA" sz="2200" dirty="0" smtClean="0">
                <a:solidFill>
                  <a:schemeClr val="bg2">
                    <a:lumMod val="40000"/>
                    <a:lumOff val="60000"/>
                  </a:schemeClr>
                </a:solidFill>
                <a:latin typeface="Trebuchet MS" panose="020B0603020202020204" pitchFamily="34" charset="0"/>
              </a:rPr>
              <a:t>Andrew </a:t>
            </a:r>
            <a:r>
              <a:rPr lang="en-ZA" sz="2200" dirty="0" err="1" smtClean="0">
                <a:solidFill>
                  <a:schemeClr val="bg2">
                    <a:lumMod val="40000"/>
                    <a:lumOff val="60000"/>
                  </a:schemeClr>
                </a:solidFill>
                <a:latin typeface="Trebuchet MS" panose="020B0603020202020204" pitchFamily="34" charset="0"/>
              </a:rPr>
              <a:t>Fransman</a:t>
            </a:r>
            <a:endParaRPr lang="en-ZA" sz="2200" dirty="0">
              <a:solidFill>
                <a:schemeClr val="bg2">
                  <a:lumMod val="40000"/>
                  <a:lumOff val="60000"/>
                </a:schemeClr>
              </a:solidFill>
              <a:latin typeface="Trebuchet MS" panose="020B0603020202020204" pitchFamily="34" charset="0"/>
            </a:endParaRPr>
          </a:p>
        </p:txBody>
      </p:sp>
      <p:sp>
        <p:nvSpPr>
          <p:cNvPr id="7" name="Rectangle 6">
            <a:extLst>
              <a:ext uri="{FF2B5EF4-FFF2-40B4-BE49-F238E27FC236}">
                <a16:creationId xmlns:a16="http://schemas.microsoft.com/office/drawing/2014/main" id="{CA8C61AE-26E6-48BF-9371-987DAE92C831}"/>
              </a:ext>
            </a:extLst>
          </p:cNvPr>
          <p:cNvSpPr/>
          <p:nvPr/>
        </p:nvSpPr>
        <p:spPr>
          <a:xfrm>
            <a:off x="2882147" y="4924733"/>
            <a:ext cx="8600532" cy="1323439"/>
          </a:xfrm>
          <a:prstGeom prst="rect">
            <a:avLst/>
          </a:prstGeom>
        </p:spPr>
        <p:txBody>
          <a:bodyPr wrap="square">
            <a:spAutoFit/>
          </a:bodyPr>
          <a:lstStyle/>
          <a:p>
            <a:pPr algn="just">
              <a:spcAft>
                <a:spcPts val="1000"/>
              </a:spcAft>
            </a:pPr>
            <a:r>
              <a:rPr lang="nl-NL"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Ek </a:t>
            </a:r>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het waargeneem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dat jy voortdurend bereidwillig was om jou kennis met medestudente </a:t>
            </a:r>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te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deel en hulp aan te </a:t>
            </a:r>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bied.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Dit getuig van iemand met ingebore leiereienskappe, wat beslis in spanverband 'n waardevolle toevoeging in enige organisasie sal wees.</a:t>
            </a:r>
            <a:endParaRPr lang="en-GB" sz="1400" dirty="0">
              <a:solidFill>
                <a:schemeClr val="bg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927575D-4B5C-4C6A-8836-3582B9161009}"/>
              </a:ext>
            </a:extLst>
          </p:cNvPr>
          <p:cNvSpPr/>
          <p:nvPr/>
        </p:nvSpPr>
        <p:spPr>
          <a:xfrm>
            <a:off x="1321529" y="1139125"/>
            <a:ext cx="8256580" cy="1323439"/>
          </a:xfrm>
          <a:prstGeom prst="rect">
            <a:avLst/>
          </a:prstGeom>
        </p:spPr>
        <p:txBody>
          <a:bodyPr wrap="square">
            <a:spAutoFit/>
          </a:bodyPr>
          <a:lstStyle/>
          <a:p>
            <a:pPr algn="just"/>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U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het met u uitsonderlike onderrigstyl my kennis en verstaan van die module verdiep, en my sodoende in staat gestel om die wiskunde-konsepte wat ek by u geleer het, met selfvertroue ook in my ander modules toe te pas. </a:t>
            </a:r>
            <a:endParaRPr lang="en-GB" sz="2000" dirty="0">
              <a:solidFill>
                <a:schemeClr val="bg2">
                  <a:lumMod val="40000"/>
                  <a:lumOff val="60000"/>
                </a:schemeClr>
              </a:solidFill>
              <a:latin typeface="Trebuchet MS" panose="020B0603020202020204" pitchFamily="34" charset="0"/>
            </a:endParaRPr>
          </a:p>
        </p:txBody>
      </p:sp>
      <p:pic>
        <p:nvPicPr>
          <p:cNvPr id="4" name="Picture 3"/>
          <p:cNvPicPr>
            <a:picLocks noChangeAspect="1"/>
          </p:cNvPicPr>
          <p:nvPr/>
        </p:nvPicPr>
        <p:blipFill>
          <a:blip r:embed="rId2"/>
          <a:stretch>
            <a:fillRect/>
          </a:stretch>
        </p:blipFill>
        <p:spPr>
          <a:xfrm>
            <a:off x="10495546" y="0"/>
            <a:ext cx="1696453" cy="2261937"/>
          </a:xfrm>
          <a:prstGeom prst="rect">
            <a:avLst/>
          </a:prstGeom>
        </p:spPr>
      </p:pic>
      <p:pic>
        <p:nvPicPr>
          <p:cNvPr id="6" name="Picture 5"/>
          <p:cNvPicPr>
            <a:picLocks noChangeAspect="1"/>
          </p:cNvPicPr>
          <p:nvPr/>
        </p:nvPicPr>
        <p:blipFill rotWithShape="1">
          <a:blip r:embed="rId3"/>
          <a:srcRect l="31289" t="24158" r="24494" b="22870"/>
          <a:stretch/>
        </p:blipFill>
        <p:spPr>
          <a:xfrm>
            <a:off x="157655" y="4592548"/>
            <a:ext cx="2175846" cy="2265452"/>
          </a:xfrm>
          <a:prstGeom prst="rect">
            <a:avLst/>
          </a:prstGeom>
        </p:spPr>
      </p:pic>
    </p:spTree>
    <p:extLst>
      <p:ext uri="{BB962C8B-B14F-4D97-AF65-F5344CB8AC3E}">
        <p14:creationId xmlns:p14="http://schemas.microsoft.com/office/powerpoint/2010/main" val="1306449943"/>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Wayde</a:t>
            </a:r>
            <a:r>
              <a:rPr lang="en-ZA" sz="2200" dirty="0" smtClean="0">
                <a:solidFill>
                  <a:schemeClr val="bg2">
                    <a:lumMod val="40000"/>
                    <a:lumOff val="60000"/>
                  </a:schemeClr>
                </a:solidFill>
                <a:latin typeface="Trebuchet MS" panose="020B0603020202020204" pitchFamily="34" charset="0"/>
              </a:rPr>
              <a:t> Francis (Engineering)</a:t>
            </a:r>
            <a:endParaRPr lang="en-ZA" sz="2200" dirty="0">
              <a:solidFill>
                <a:schemeClr val="bg2">
                  <a:lumMod val="40000"/>
                  <a:lumOff val="60000"/>
                </a:schemeClr>
              </a:solidFill>
              <a:latin typeface="Trebuchet MS" panose="020B0603020202020204" pitchFamily="34" charset="0"/>
            </a:endParaRPr>
          </a:p>
        </p:txBody>
      </p:sp>
      <p:sp>
        <p:nvSpPr>
          <p:cNvPr id="3" name="Rectangle 2"/>
          <p:cNvSpPr/>
          <p:nvPr/>
        </p:nvSpPr>
        <p:spPr>
          <a:xfrm>
            <a:off x="331076" y="3763998"/>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Dr </a:t>
            </a:r>
            <a:r>
              <a:rPr lang="en-ZA" sz="2200" dirty="0" smtClean="0">
                <a:solidFill>
                  <a:schemeClr val="bg2">
                    <a:lumMod val="40000"/>
                    <a:lumOff val="60000"/>
                  </a:schemeClr>
                </a:solidFill>
                <a:latin typeface="Trebuchet MS" panose="020B0603020202020204" pitchFamily="34" charset="0"/>
              </a:rPr>
              <a:t>Jacques </a:t>
            </a:r>
            <a:r>
              <a:rPr lang="en-ZA" sz="2200" dirty="0" err="1" smtClean="0">
                <a:solidFill>
                  <a:schemeClr val="bg2">
                    <a:lumMod val="40000"/>
                    <a:lumOff val="60000"/>
                  </a:schemeClr>
                </a:solidFill>
                <a:latin typeface="Trebuchet MS" panose="020B0603020202020204" pitchFamily="34" charset="0"/>
              </a:rPr>
              <a:t>Masuret</a:t>
            </a:r>
            <a:endParaRPr lang="en-ZA" sz="2200" dirty="0">
              <a:solidFill>
                <a:schemeClr val="bg2">
                  <a:lumMod val="40000"/>
                  <a:lumOff val="60000"/>
                </a:schemeClr>
              </a:solidFill>
              <a:latin typeface="Trebuchet MS" panose="020B0603020202020204" pitchFamily="34" charset="0"/>
            </a:endParaRPr>
          </a:p>
        </p:txBody>
      </p:sp>
      <p:sp>
        <p:nvSpPr>
          <p:cNvPr id="4" name="Rectangle 3">
            <a:extLst>
              <a:ext uri="{FF2B5EF4-FFF2-40B4-BE49-F238E27FC236}">
                <a16:creationId xmlns:a16="http://schemas.microsoft.com/office/drawing/2014/main" id="{67D7F808-F8EF-46A7-A879-CF1CA39F5910}"/>
              </a:ext>
            </a:extLst>
          </p:cNvPr>
          <p:cNvSpPr/>
          <p:nvPr/>
        </p:nvSpPr>
        <p:spPr>
          <a:xfrm>
            <a:off x="2841149" y="4936451"/>
            <a:ext cx="8022335" cy="1015663"/>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rPr>
              <a:t>You have learned to ask when you need help, help others in need and to preserve through challenging </a:t>
            </a:r>
            <a:r>
              <a:rPr lang="en-ZA" sz="2000" dirty="0" smtClean="0">
                <a:solidFill>
                  <a:schemeClr val="bg2">
                    <a:lumMod val="40000"/>
                    <a:lumOff val="60000"/>
                  </a:schemeClr>
                </a:solidFill>
                <a:latin typeface="Trebuchet MS" panose="020B0603020202020204" pitchFamily="34" charset="0"/>
              </a:rPr>
              <a:t>times. You </a:t>
            </a:r>
            <a:r>
              <a:rPr lang="en-ZA" sz="2000" dirty="0">
                <a:solidFill>
                  <a:schemeClr val="bg2">
                    <a:lumMod val="40000"/>
                    <a:lumOff val="60000"/>
                  </a:schemeClr>
                </a:solidFill>
                <a:latin typeface="Trebuchet MS" panose="020B0603020202020204" pitchFamily="34" charset="0"/>
              </a:rPr>
              <a:t>have now completed chapter one and there are many chapters still to come. </a:t>
            </a:r>
            <a:endParaRPr lang="en-GB" sz="2000" dirty="0">
              <a:solidFill>
                <a:schemeClr val="bg2">
                  <a:lumMod val="40000"/>
                  <a:lumOff val="60000"/>
                </a:schemeClr>
              </a:solidFill>
              <a:latin typeface="Trebuchet MS" panose="020B0603020202020204" pitchFamily="34" charset="0"/>
            </a:endParaRPr>
          </a:p>
        </p:txBody>
      </p:sp>
      <p:sp>
        <p:nvSpPr>
          <p:cNvPr id="7" name="Rectangle 6">
            <a:extLst>
              <a:ext uri="{FF2B5EF4-FFF2-40B4-BE49-F238E27FC236}">
                <a16:creationId xmlns:a16="http://schemas.microsoft.com/office/drawing/2014/main" id="{911E38BD-CC4B-47A3-B7D7-87F57B8C6790}"/>
              </a:ext>
            </a:extLst>
          </p:cNvPr>
          <p:cNvSpPr/>
          <p:nvPr/>
        </p:nvSpPr>
        <p:spPr>
          <a:xfrm>
            <a:off x="1649347" y="1154141"/>
            <a:ext cx="7891817"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rPr>
              <a:t>Being a </a:t>
            </a:r>
            <a:r>
              <a:rPr lang="en-ZA" sz="2000" dirty="0" smtClean="0">
                <a:solidFill>
                  <a:schemeClr val="bg2">
                    <a:lumMod val="40000"/>
                    <a:lumOff val="60000"/>
                  </a:schemeClr>
                </a:solidFill>
                <a:latin typeface="Trebuchet MS" panose="020B0603020202020204" pitchFamily="34" charset="0"/>
              </a:rPr>
              <a:t>Mathematics </a:t>
            </a:r>
            <a:r>
              <a:rPr lang="en-ZA" sz="2000" dirty="0">
                <a:solidFill>
                  <a:schemeClr val="bg2">
                    <a:lumMod val="40000"/>
                    <a:lumOff val="60000"/>
                  </a:schemeClr>
                </a:solidFill>
                <a:latin typeface="Trebuchet MS" panose="020B0603020202020204" pitchFamily="34" charset="0"/>
              </a:rPr>
              <a:t>lecturer and lecturing </a:t>
            </a:r>
            <a:r>
              <a:rPr lang="en-ZA" sz="2000" dirty="0" smtClean="0">
                <a:solidFill>
                  <a:schemeClr val="bg2">
                    <a:lumMod val="40000"/>
                    <a:lumOff val="60000"/>
                  </a:schemeClr>
                </a:solidFill>
                <a:latin typeface="Trebuchet MS" panose="020B0603020202020204" pitchFamily="34" charset="0"/>
              </a:rPr>
              <a:t>Mathematics </a:t>
            </a:r>
            <a:r>
              <a:rPr lang="en-ZA" sz="2000" dirty="0">
                <a:solidFill>
                  <a:schemeClr val="bg2">
                    <a:lumMod val="40000"/>
                    <a:lumOff val="60000"/>
                  </a:schemeClr>
                </a:solidFill>
                <a:latin typeface="Trebuchet MS" panose="020B0603020202020204" pitchFamily="34" charset="0"/>
              </a:rPr>
              <a:t>is one thing but being able to connect and actively engage in a fun manner makes all the difference, positively and to a further extent successfully. </a:t>
            </a:r>
            <a:endParaRPr lang="en-GB" sz="2000" dirty="0">
              <a:solidFill>
                <a:schemeClr val="bg2">
                  <a:lumMod val="40000"/>
                  <a:lumOff val="60000"/>
                </a:schemeClr>
              </a:solidFill>
              <a:latin typeface="Trebuchet MS" panose="020B0603020202020204" pitchFamily="34" charset="0"/>
            </a:endParaRPr>
          </a:p>
        </p:txBody>
      </p:sp>
      <p:pic>
        <p:nvPicPr>
          <p:cNvPr id="6" name="Picture 5"/>
          <p:cNvPicPr>
            <a:picLocks noChangeAspect="1"/>
          </p:cNvPicPr>
          <p:nvPr/>
        </p:nvPicPr>
        <p:blipFill rotWithShape="1">
          <a:blip r:embed="rId2"/>
          <a:srcRect l="13745" t="30833" r="11514" b="11805"/>
          <a:stretch/>
        </p:blipFill>
        <p:spPr>
          <a:xfrm>
            <a:off x="157655" y="4752284"/>
            <a:ext cx="1980544" cy="2043723"/>
          </a:xfrm>
          <a:prstGeom prst="rect">
            <a:avLst/>
          </a:prstGeom>
        </p:spPr>
      </p:pic>
      <p:pic>
        <p:nvPicPr>
          <p:cNvPr id="9" name="Picture 8"/>
          <p:cNvPicPr>
            <a:picLocks noChangeAspect="1"/>
          </p:cNvPicPr>
          <p:nvPr/>
        </p:nvPicPr>
        <p:blipFill>
          <a:blip r:embed="rId3"/>
          <a:stretch>
            <a:fillRect/>
          </a:stretch>
        </p:blipFill>
        <p:spPr>
          <a:xfrm>
            <a:off x="10315468" y="12559"/>
            <a:ext cx="1876531" cy="2502041"/>
          </a:xfrm>
          <a:prstGeom prst="rect">
            <a:avLst/>
          </a:prstGeom>
        </p:spPr>
      </p:pic>
    </p:spTree>
    <p:extLst>
      <p:ext uri="{BB962C8B-B14F-4D97-AF65-F5344CB8AC3E}">
        <p14:creationId xmlns:p14="http://schemas.microsoft.com/office/powerpoint/2010/main" val="2510869364"/>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12754"/>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Johannes </a:t>
            </a:r>
            <a:r>
              <a:rPr lang="en-ZA" sz="2200" dirty="0" err="1" smtClean="0">
                <a:solidFill>
                  <a:schemeClr val="bg2">
                    <a:lumMod val="40000"/>
                    <a:lumOff val="60000"/>
                  </a:schemeClr>
                </a:solidFill>
                <a:latin typeface="Trebuchet MS" panose="020B0603020202020204" pitchFamily="34" charset="0"/>
              </a:rPr>
              <a:t>Koekemoer</a:t>
            </a:r>
            <a:r>
              <a:rPr lang="en-ZA" sz="2200" dirty="0" smtClean="0">
                <a:solidFill>
                  <a:schemeClr val="bg2">
                    <a:lumMod val="40000"/>
                    <a:lumOff val="60000"/>
                  </a:schemeClr>
                </a:solidFill>
                <a:latin typeface="Trebuchet MS" panose="020B0603020202020204" pitchFamily="34" charset="0"/>
              </a:rPr>
              <a:t> (Engineering)</a:t>
            </a:r>
            <a:endParaRPr lang="en-ZA" sz="2200" dirty="0">
              <a:solidFill>
                <a:schemeClr val="bg2">
                  <a:lumMod val="40000"/>
                  <a:lumOff val="60000"/>
                </a:schemeClr>
              </a:solidFill>
              <a:latin typeface="Trebuchet MS" panose="020B0603020202020204" pitchFamily="34" charset="0"/>
            </a:endParaRPr>
          </a:p>
        </p:txBody>
      </p:sp>
      <p:sp>
        <p:nvSpPr>
          <p:cNvPr id="3" name="Rectangle 2"/>
          <p:cNvSpPr/>
          <p:nvPr/>
        </p:nvSpPr>
        <p:spPr>
          <a:xfrm>
            <a:off x="157655" y="3662853"/>
            <a:ext cx="11529848" cy="83099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Dr </a:t>
            </a:r>
            <a:r>
              <a:rPr lang="en-ZA" sz="2200" dirty="0" smtClean="0">
                <a:solidFill>
                  <a:schemeClr val="bg2">
                    <a:lumMod val="40000"/>
                    <a:lumOff val="60000"/>
                  </a:schemeClr>
                </a:solidFill>
                <a:latin typeface="Trebuchet MS" panose="020B0603020202020204" pitchFamily="34" charset="0"/>
              </a:rPr>
              <a:t>Robbie Pott</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sp>
        <p:nvSpPr>
          <p:cNvPr id="4" name="Rectangle 3">
            <a:extLst>
              <a:ext uri="{FF2B5EF4-FFF2-40B4-BE49-F238E27FC236}">
                <a16:creationId xmlns:a16="http://schemas.microsoft.com/office/drawing/2014/main" id="{961AC103-59A4-4ADE-BABC-7F0EDE409AD6}"/>
              </a:ext>
            </a:extLst>
          </p:cNvPr>
          <p:cNvSpPr/>
          <p:nvPr/>
        </p:nvSpPr>
        <p:spPr>
          <a:xfrm>
            <a:off x="2464262" y="5006356"/>
            <a:ext cx="8022336" cy="1080296"/>
          </a:xfrm>
          <a:prstGeom prst="rect">
            <a:avLst/>
          </a:prstGeom>
        </p:spPr>
        <p:txBody>
          <a:bodyPr wrap="square">
            <a:spAutoFit/>
          </a:bodyPr>
          <a:lstStyle/>
          <a:p>
            <a:pPr algn="just">
              <a:lnSpc>
                <a:spcPct val="107000"/>
              </a:lnSpc>
              <a:spcBef>
                <a:spcPts val="1200"/>
              </a:spcBef>
              <a:spcAft>
                <a:spcPts val="0"/>
              </a:spcAft>
            </a:pP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CMR12"/>
              </a:rPr>
              <a:t>Sustaining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CMR12"/>
              </a:rPr>
              <a:t>your thirst for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CMR12"/>
              </a:rPr>
              <a:t>knowledge, let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CMR12"/>
              </a:rPr>
              <a:t>it be a desire for improvement and development – rather than a focus on the metrics we write on paper next to your name –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CMR12"/>
              </a:rPr>
              <a:t>which motivates you.</a:t>
            </a:r>
            <a:endParaRPr lang="en-GB" sz="2000" dirty="0">
              <a:solidFill>
                <a:schemeClr val="bg2">
                  <a:lumMod val="40000"/>
                  <a:lumOff val="60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C125826A-1BBB-4618-9813-871133564A32}"/>
              </a:ext>
            </a:extLst>
          </p:cNvPr>
          <p:cNvSpPr/>
          <p:nvPr/>
        </p:nvSpPr>
        <p:spPr>
          <a:xfrm>
            <a:off x="1944624" y="1156147"/>
            <a:ext cx="8156448" cy="1600438"/>
          </a:xfrm>
          <a:prstGeom prst="rect">
            <a:avLst/>
          </a:prstGeom>
        </p:spPr>
        <p:txBody>
          <a:bodyPr wrap="square">
            <a:spAutoFit/>
          </a:bodyPr>
          <a:lstStyle/>
          <a:p>
            <a:pPr algn="just"/>
            <a:r>
              <a:rPr lang="en-US" sz="2000" dirty="0">
                <a:solidFill>
                  <a:schemeClr val="bg2">
                    <a:lumMod val="40000"/>
                    <a:lumOff val="60000"/>
                  </a:schemeClr>
                </a:solidFill>
                <a:latin typeface="Trebuchet MS" panose="020B0603020202020204" pitchFamily="34" charset="0"/>
                <a:ea typeface="Calibri" panose="020F0502020204030204" pitchFamily="34" charset="0"/>
              </a:rPr>
              <a:t>I realize that most of my lecturers worked tirelessly towards ensuring the highest quality of </a:t>
            </a:r>
            <a:r>
              <a:rPr lang="en-US" sz="2000" dirty="0" smtClean="0">
                <a:solidFill>
                  <a:schemeClr val="bg2">
                    <a:lumMod val="40000"/>
                    <a:lumOff val="60000"/>
                  </a:schemeClr>
                </a:solidFill>
                <a:latin typeface="Trebuchet MS" panose="020B0603020202020204" pitchFamily="34" charset="0"/>
                <a:ea typeface="Calibri" panose="020F0502020204030204" pitchFamily="34" charset="0"/>
              </a:rPr>
              <a:t>education… </a:t>
            </a:r>
            <a:r>
              <a:rPr lang="en-US" sz="2000" dirty="0">
                <a:solidFill>
                  <a:schemeClr val="bg2">
                    <a:lumMod val="40000"/>
                    <a:lumOff val="60000"/>
                  </a:schemeClr>
                </a:solidFill>
                <a:latin typeface="Trebuchet MS" panose="020B0603020202020204" pitchFamily="34" charset="0"/>
              </a:rPr>
              <a:t>but until your lectures I did not fully understand all the concepts. The many challenging concepts were explained very well in a very short time.</a:t>
            </a:r>
            <a:endParaRPr lang="en-GB" sz="2000" dirty="0">
              <a:solidFill>
                <a:schemeClr val="bg2">
                  <a:lumMod val="40000"/>
                  <a:lumOff val="60000"/>
                </a:schemeClr>
              </a:solidFill>
              <a:latin typeface="Trebuchet MS" panose="020B0603020202020204" pitchFamily="34" charset="0"/>
            </a:endParaRPr>
          </a:p>
          <a:p>
            <a:pPr algn="just"/>
            <a:endParaRPr lang="en-GB" dirty="0">
              <a:solidFill>
                <a:schemeClr val="bg2">
                  <a:lumMod val="40000"/>
                  <a:lumOff val="60000"/>
                </a:schemeClr>
              </a:solidFill>
            </a:endParaRPr>
          </a:p>
        </p:txBody>
      </p:sp>
      <p:pic>
        <p:nvPicPr>
          <p:cNvPr id="6" name="Picture 5"/>
          <p:cNvPicPr>
            <a:picLocks noChangeAspect="1"/>
          </p:cNvPicPr>
          <p:nvPr/>
        </p:nvPicPr>
        <p:blipFill>
          <a:blip r:embed="rId2"/>
          <a:stretch>
            <a:fillRect/>
          </a:stretch>
        </p:blipFill>
        <p:spPr>
          <a:xfrm>
            <a:off x="10414334" y="0"/>
            <a:ext cx="1777666" cy="2370221"/>
          </a:xfrm>
          <a:prstGeom prst="rect">
            <a:avLst/>
          </a:prstGeom>
        </p:spPr>
      </p:pic>
      <p:pic>
        <p:nvPicPr>
          <p:cNvPr id="7" name="Picture 6"/>
          <p:cNvPicPr>
            <a:picLocks noChangeAspect="1"/>
          </p:cNvPicPr>
          <p:nvPr/>
        </p:nvPicPr>
        <p:blipFill>
          <a:blip r:embed="rId3"/>
          <a:stretch>
            <a:fillRect/>
          </a:stretch>
        </p:blipFill>
        <p:spPr>
          <a:xfrm>
            <a:off x="157655" y="4382067"/>
            <a:ext cx="1690255" cy="2328874"/>
          </a:xfrm>
          <a:prstGeom prst="rect">
            <a:avLst/>
          </a:prstGeom>
        </p:spPr>
      </p:pic>
    </p:spTree>
    <p:extLst>
      <p:ext uri="{BB962C8B-B14F-4D97-AF65-F5344CB8AC3E}">
        <p14:creationId xmlns:p14="http://schemas.microsoft.com/office/powerpoint/2010/main" val="1973836882"/>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776" y="1246315"/>
            <a:ext cx="11529848" cy="3785652"/>
          </a:xfrm>
          <a:prstGeom prst="rect">
            <a:avLst/>
          </a:prstGeom>
        </p:spPr>
        <p:txBody>
          <a:bodyPr wrap="square">
            <a:spAutoFit/>
          </a:bodyPr>
          <a:lstStyle/>
          <a:p>
            <a:pPr algn="ctr"/>
            <a:r>
              <a:rPr lang="en-US" sz="4000" i="1" dirty="0" smtClean="0">
                <a:solidFill>
                  <a:schemeClr val="bg2">
                    <a:lumMod val="40000"/>
                    <a:lumOff val="60000"/>
                  </a:schemeClr>
                </a:solidFill>
                <a:latin typeface="Baskerville Old Face" panose="02020602080505020303" pitchFamily="18" charset="0"/>
              </a:rPr>
              <a:t>Truth does not choose who it will </a:t>
            </a:r>
            <a:r>
              <a:rPr lang="en-US" sz="4000" i="1" dirty="0" err="1" smtClean="0">
                <a:solidFill>
                  <a:schemeClr val="bg2">
                    <a:lumMod val="40000"/>
                    <a:lumOff val="60000"/>
                  </a:schemeClr>
                </a:solidFill>
                <a:latin typeface="Baskerville Old Face" panose="02020602080505020303" pitchFamily="18" charset="0"/>
              </a:rPr>
              <a:t>favour</a:t>
            </a:r>
            <a:r>
              <a:rPr lang="en-US" sz="4000" i="1" dirty="0" smtClean="0">
                <a:solidFill>
                  <a:schemeClr val="bg2">
                    <a:lumMod val="40000"/>
                    <a:lumOff val="60000"/>
                  </a:schemeClr>
                </a:solidFill>
                <a:latin typeface="Baskerville Old Face" panose="02020602080505020303" pitchFamily="18" charset="0"/>
              </a:rPr>
              <a:t>:</a:t>
            </a:r>
          </a:p>
          <a:p>
            <a:pPr algn="ctr"/>
            <a:endParaRPr lang="en-US" sz="4000" i="1" dirty="0" smtClean="0">
              <a:solidFill>
                <a:schemeClr val="bg2">
                  <a:lumMod val="40000"/>
                  <a:lumOff val="60000"/>
                </a:schemeClr>
              </a:solidFill>
              <a:latin typeface="Baskerville Old Face" panose="02020602080505020303" pitchFamily="18" charset="0"/>
            </a:endParaRPr>
          </a:p>
          <a:p>
            <a:pPr algn="just"/>
            <a:r>
              <a:rPr lang="en-US" sz="4000" i="1" dirty="0" smtClean="0">
                <a:solidFill>
                  <a:schemeClr val="bg2">
                    <a:lumMod val="40000"/>
                    <a:lumOff val="60000"/>
                  </a:schemeClr>
                </a:solidFill>
                <a:latin typeface="Baskerville Old Face" panose="02020602080505020303" pitchFamily="18" charset="0"/>
              </a:rPr>
              <a:t>“People often claim to hunger for truth, but seldom like the taste when it is served up.”</a:t>
            </a:r>
          </a:p>
          <a:p>
            <a:pPr algn="ctr"/>
            <a:r>
              <a:rPr lang="en-US" sz="4000" i="1" dirty="0" smtClean="0">
                <a:solidFill>
                  <a:schemeClr val="bg2">
                    <a:lumMod val="40000"/>
                    <a:lumOff val="60000"/>
                  </a:schemeClr>
                </a:solidFill>
                <a:latin typeface="Baskerville Old Face" panose="02020602080505020303" pitchFamily="18" charset="0"/>
              </a:rPr>
              <a:t>		</a:t>
            </a:r>
          </a:p>
          <a:p>
            <a:pPr algn="ctr"/>
            <a:r>
              <a:rPr lang="en-US" sz="4000" i="1" dirty="0">
                <a:solidFill>
                  <a:schemeClr val="bg2">
                    <a:lumMod val="40000"/>
                    <a:lumOff val="60000"/>
                  </a:schemeClr>
                </a:solidFill>
                <a:latin typeface="Baskerville Old Face" panose="02020602080505020303" pitchFamily="18" charset="0"/>
              </a:rPr>
              <a:t>	</a:t>
            </a:r>
            <a:r>
              <a:rPr lang="en-US" sz="4000" i="1" dirty="0" smtClean="0">
                <a:solidFill>
                  <a:schemeClr val="bg2">
                    <a:lumMod val="40000"/>
                    <a:lumOff val="60000"/>
                  </a:schemeClr>
                </a:solidFill>
                <a:latin typeface="Baskerville Old Face" panose="02020602080505020303" pitchFamily="18" charset="0"/>
              </a:rPr>
              <a:t>		Tyrion Lannister – Game of Thrones</a:t>
            </a:r>
            <a:endParaRPr lang="en-US" sz="4000" i="1" dirty="0">
              <a:solidFill>
                <a:schemeClr val="bg2">
                  <a:lumMod val="40000"/>
                  <a:lumOff val="60000"/>
                </a:schemeClr>
              </a:solidFill>
              <a:latin typeface="Baskerville Old Face" panose="02020602080505020303" pitchFamily="18" charset="0"/>
            </a:endParaRPr>
          </a:p>
        </p:txBody>
      </p:sp>
    </p:spTree>
    <p:extLst>
      <p:ext uri="{BB962C8B-B14F-4D97-AF65-F5344CB8AC3E}">
        <p14:creationId xmlns:p14="http://schemas.microsoft.com/office/powerpoint/2010/main" val="1615109930"/>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Devon Crowther (Natural </a:t>
            </a:r>
            <a:r>
              <a:rPr lang="en-ZA" sz="2200" dirty="0">
                <a:solidFill>
                  <a:schemeClr val="bg2">
                    <a:lumMod val="40000"/>
                    <a:lumOff val="60000"/>
                  </a:schemeClr>
                </a:solidFill>
                <a:latin typeface="Trebuchet MS" panose="020B0603020202020204" pitchFamily="34" charset="0"/>
              </a:rPr>
              <a:t>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Dr </a:t>
            </a:r>
            <a:r>
              <a:rPr lang="en-ZA" sz="2200" dirty="0" err="1" smtClean="0">
                <a:solidFill>
                  <a:schemeClr val="bg2">
                    <a:lumMod val="40000"/>
                    <a:lumOff val="60000"/>
                  </a:schemeClr>
                </a:solidFill>
                <a:latin typeface="Trebuchet MS" panose="020B0603020202020204" pitchFamily="34" charset="0"/>
              </a:rPr>
              <a:t>Gurthwin</a:t>
            </a:r>
            <a:r>
              <a:rPr lang="en-ZA" sz="2200" dirty="0" smtClean="0">
                <a:solidFill>
                  <a:schemeClr val="bg2">
                    <a:lumMod val="40000"/>
                    <a:lumOff val="60000"/>
                  </a:schemeClr>
                </a:solidFill>
                <a:latin typeface="Trebuchet MS" panose="020B0603020202020204" pitchFamily="34" charset="0"/>
              </a:rPr>
              <a:t> Bosman</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sp>
        <p:nvSpPr>
          <p:cNvPr id="6" name="Rectangle 5"/>
          <p:cNvSpPr/>
          <p:nvPr/>
        </p:nvSpPr>
        <p:spPr>
          <a:xfrm>
            <a:off x="2220420" y="4830602"/>
            <a:ext cx="8890925" cy="1015663"/>
          </a:xfrm>
          <a:prstGeom prst="rect">
            <a:avLst/>
          </a:prstGeom>
          <a:ln w="19050">
            <a:noFill/>
          </a:ln>
        </p:spPr>
        <p:txBody>
          <a:bodyPr wrap="square">
            <a:spAutoFit/>
          </a:bodyPr>
          <a:lstStyle/>
          <a:p>
            <a:pPr algn="just"/>
            <a:r>
              <a:rPr lang="en-ZA" sz="2000" dirty="0">
                <a:solidFill>
                  <a:schemeClr val="bg2">
                    <a:lumMod val="40000"/>
                    <a:lumOff val="60000"/>
                  </a:schemeClr>
                </a:solidFill>
                <a:latin typeface="Trebuchet MS" panose="020B0603020202020204" pitchFamily="34" charset="0"/>
              </a:rPr>
              <a:t>You have bestowed upon me a great honour, in your nomination of </a:t>
            </a:r>
            <a:r>
              <a:rPr lang="en-ZA" sz="2000" dirty="0" smtClean="0">
                <a:solidFill>
                  <a:schemeClr val="bg2">
                    <a:lumMod val="40000"/>
                    <a:lumOff val="60000"/>
                  </a:schemeClr>
                </a:solidFill>
                <a:latin typeface="Trebuchet MS" panose="020B0603020202020204" pitchFamily="34" charset="0"/>
              </a:rPr>
              <a:t>me. </a:t>
            </a:r>
            <a:r>
              <a:rPr lang="en-ZA" sz="2000" dirty="0">
                <a:solidFill>
                  <a:schemeClr val="bg2">
                    <a:lumMod val="40000"/>
                    <a:lumOff val="60000"/>
                  </a:schemeClr>
                </a:solidFill>
                <a:latin typeface="Trebuchet MS" panose="020B0603020202020204" pitchFamily="34" charset="0"/>
              </a:rPr>
              <a:t>I cherish it as this indicates that I am fulfilling my </a:t>
            </a:r>
            <a:r>
              <a:rPr lang="en-ZA" sz="2000" dirty="0" smtClean="0">
                <a:solidFill>
                  <a:schemeClr val="bg2">
                    <a:lumMod val="40000"/>
                    <a:lumOff val="60000"/>
                  </a:schemeClr>
                </a:solidFill>
                <a:latin typeface="Trebuchet MS" panose="020B0603020202020204" pitchFamily="34" charset="0"/>
              </a:rPr>
              <a:t>role as </a:t>
            </a:r>
            <a:r>
              <a:rPr lang="en-ZA" sz="2000" dirty="0">
                <a:solidFill>
                  <a:schemeClr val="bg2">
                    <a:lumMod val="40000"/>
                    <a:lumOff val="60000"/>
                  </a:schemeClr>
                </a:solidFill>
                <a:latin typeface="Trebuchet MS" panose="020B0603020202020204" pitchFamily="34" charset="0"/>
              </a:rPr>
              <a:t>lecturer and that my actions sometimes lead to a </a:t>
            </a:r>
            <a:r>
              <a:rPr lang="en-ZA" sz="2000" dirty="0" smtClean="0">
                <a:solidFill>
                  <a:schemeClr val="bg2">
                    <a:lumMod val="40000"/>
                    <a:lumOff val="60000"/>
                  </a:schemeClr>
                </a:solidFill>
                <a:latin typeface="Trebuchet MS" panose="020B0603020202020204" pitchFamily="34" charset="0"/>
              </a:rPr>
              <a:t>very positive </a:t>
            </a:r>
            <a:r>
              <a:rPr lang="en-ZA" sz="2000" dirty="0">
                <a:solidFill>
                  <a:schemeClr val="bg2">
                    <a:lumMod val="40000"/>
                    <a:lumOff val="60000"/>
                  </a:schemeClr>
                </a:solidFill>
                <a:latin typeface="Trebuchet MS" panose="020B0603020202020204" pitchFamily="34" charset="0"/>
              </a:rPr>
              <a:t>impact. It warms the heart.</a:t>
            </a:r>
          </a:p>
        </p:txBody>
      </p:sp>
      <p:sp>
        <p:nvSpPr>
          <p:cNvPr id="9" name="Rectangle 8">
            <a:extLst>
              <a:ext uri="{FF2B5EF4-FFF2-40B4-BE49-F238E27FC236}">
                <a16:creationId xmlns:a16="http://schemas.microsoft.com/office/drawing/2014/main" id="{27648157-52C6-45C3-9A24-993451FE8CC7}"/>
              </a:ext>
            </a:extLst>
          </p:cNvPr>
          <p:cNvSpPr/>
          <p:nvPr/>
        </p:nvSpPr>
        <p:spPr>
          <a:xfrm>
            <a:off x="1774286" y="1128068"/>
            <a:ext cx="8381650"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For all the discussions we had and for all of the help you gave me throughout the year I would like to say thank you. Your talks made me more excited about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Physics </a:t>
            </a:r>
            <a:r>
              <a:rPr lang="en-ZA" sz="2000" dirty="0">
                <a:solidFill>
                  <a:schemeClr val="bg2">
                    <a:lumMod val="40000"/>
                    <a:lumOff val="60000"/>
                  </a:schemeClr>
                </a:solidFill>
                <a:latin typeface="Trebuchet MS" panose="020B0603020202020204" pitchFamily="34" charset="0"/>
                <a:ea typeface="Calibri" panose="020F0502020204030204" pitchFamily="34" charset="0"/>
              </a:rPr>
              <a:t>than I already was and that is quite an achievement.</a:t>
            </a:r>
            <a:endParaRPr lang="en-GB" sz="2000" dirty="0">
              <a:solidFill>
                <a:schemeClr val="bg2">
                  <a:lumMod val="40000"/>
                  <a:lumOff val="60000"/>
                </a:schemeClr>
              </a:solidFill>
              <a:latin typeface="Trebuchet MS" panose="020B0603020202020204" pitchFamily="34" charset="0"/>
            </a:endParaRPr>
          </a:p>
        </p:txBody>
      </p:sp>
      <p:pic>
        <p:nvPicPr>
          <p:cNvPr id="4" name="Picture 3"/>
          <p:cNvPicPr>
            <a:picLocks noChangeAspect="1"/>
          </p:cNvPicPr>
          <p:nvPr/>
        </p:nvPicPr>
        <p:blipFill>
          <a:blip r:embed="rId2"/>
          <a:stretch>
            <a:fillRect/>
          </a:stretch>
        </p:blipFill>
        <p:spPr>
          <a:xfrm>
            <a:off x="10251908" y="0"/>
            <a:ext cx="1940092" cy="2586789"/>
          </a:xfrm>
          <a:prstGeom prst="rect">
            <a:avLst/>
          </a:prstGeom>
        </p:spPr>
      </p:pic>
      <p:pic>
        <p:nvPicPr>
          <p:cNvPr id="7" name="Picture 6"/>
          <p:cNvPicPr>
            <a:picLocks noChangeAspect="1"/>
          </p:cNvPicPr>
          <p:nvPr/>
        </p:nvPicPr>
        <p:blipFill>
          <a:blip r:embed="rId3"/>
          <a:stretch>
            <a:fillRect/>
          </a:stretch>
        </p:blipFill>
        <p:spPr>
          <a:xfrm>
            <a:off x="100281" y="4440973"/>
            <a:ext cx="1674005" cy="2528446"/>
          </a:xfrm>
          <a:prstGeom prst="rect">
            <a:avLst/>
          </a:prstGeom>
        </p:spPr>
      </p:pic>
    </p:spTree>
    <p:extLst>
      <p:ext uri="{BB962C8B-B14F-4D97-AF65-F5344CB8AC3E}">
        <p14:creationId xmlns:p14="http://schemas.microsoft.com/office/powerpoint/2010/main" val="2861793270"/>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Cornelia </a:t>
            </a:r>
            <a:r>
              <a:rPr lang="en-ZA" sz="2200" dirty="0" err="1" smtClean="0">
                <a:solidFill>
                  <a:schemeClr val="bg2">
                    <a:lumMod val="40000"/>
                    <a:lumOff val="60000"/>
                  </a:schemeClr>
                </a:solidFill>
                <a:latin typeface="Trebuchet MS" panose="020B0603020202020204" pitchFamily="34" charset="0"/>
              </a:rPr>
              <a:t>Kritzinger</a:t>
            </a:r>
            <a:r>
              <a:rPr lang="en-ZA" sz="2200" dirty="0" smtClean="0">
                <a:solidFill>
                  <a:schemeClr val="bg2">
                    <a:lumMod val="40000"/>
                    <a:lumOff val="60000"/>
                  </a:schemeClr>
                </a:solidFill>
                <a:latin typeface="Trebuchet MS" panose="020B0603020202020204" pitchFamily="34" charset="0"/>
              </a:rPr>
              <a:t> (Arts and Social Sciences)</a:t>
            </a:r>
            <a:endParaRPr lang="en-ZA" sz="2200" dirty="0">
              <a:solidFill>
                <a:schemeClr val="bg2">
                  <a:lumMod val="40000"/>
                  <a:lumOff val="60000"/>
                </a:schemeClr>
              </a:solidFill>
              <a:latin typeface="Trebuchet MS" panose="020B0603020202020204" pitchFamily="34" charset="0"/>
            </a:endParaRPr>
          </a:p>
        </p:txBody>
      </p:sp>
      <p:sp>
        <p:nvSpPr>
          <p:cNvPr id="3" name="Rectangle 2"/>
          <p:cNvSpPr/>
          <p:nvPr/>
        </p:nvSpPr>
        <p:spPr>
          <a:xfrm>
            <a:off x="157655" y="3662853"/>
            <a:ext cx="11529848" cy="83099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a:t>
            </a:r>
            <a:r>
              <a:rPr lang="en-ZA" sz="2200" dirty="0" smtClean="0">
                <a:solidFill>
                  <a:schemeClr val="bg2">
                    <a:lumMod val="40000"/>
                    <a:lumOff val="60000"/>
                  </a:schemeClr>
                </a:solidFill>
                <a:latin typeface="Trebuchet MS" panose="020B0603020202020204" pitchFamily="34" charset="0"/>
              </a:rPr>
              <a:t>Prof Bradley Slade</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sp>
        <p:nvSpPr>
          <p:cNvPr id="7" name="Rectangle 6">
            <a:extLst>
              <a:ext uri="{FF2B5EF4-FFF2-40B4-BE49-F238E27FC236}">
                <a16:creationId xmlns:a16="http://schemas.microsoft.com/office/drawing/2014/main" id="{879A424D-07A7-42DF-9ED5-1987D8A87A91}"/>
              </a:ext>
            </a:extLst>
          </p:cNvPr>
          <p:cNvSpPr/>
          <p:nvPr/>
        </p:nvSpPr>
        <p:spPr>
          <a:xfrm>
            <a:off x="2353056" y="4702583"/>
            <a:ext cx="8022337" cy="1323439"/>
          </a:xfrm>
          <a:prstGeom prst="rect">
            <a:avLst/>
          </a:prstGeom>
        </p:spPr>
        <p:txBody>
          <a:bodyPr wrap="square">
            <a:spAutoFit/>
          </a:bodyPr>
          <a:lstStyle/>
          <a:p>
            <a:pPr marL="75565" marR="71755" algn="just" eaLnBrk="0" hangingPunct="0">
              <a:spcAft>
                <a:spcPts val="0"/>
              </a:spcAft>
            </a:pP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It is also important to acquire a critical </a:t>
            </a: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disposition;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a disposition that enables you to think of counter arguments or alternative narratives, and that always motivates you to question given and accepted knowledge. </a:t>
            </a:r>
            <a:endParaRPr lang="en-GB" sz="2000" dirty="0">
              <a:solidFill>
                <a:schemeClr val="bg2">
                  <a:lumMod val="40000"/>
                  <a:lumOff val="60000"/>
                </a:schemeClr>
              </a:solidFill>
              <a:latin typeface="Trebuchet MS" panose="020B0603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A2BCCCC4-667B-49F7-9429-3A911B4D2383}"/>
              </a:ext>
            </a:extLst>
          </p:cNvPr>
          <p:cNvSpPr/>
          <p:nvPr/>
        </p:nvSpPr>
        <p:spPr>
          <a:xfrm>
            <a:off x="1200727" y="1070845"/>
            <a:ext cx="8715063"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rPr>
              <a:t>Like </a:t>
            </a:r>
            <a:r>
              <a:rPr lang="en-ZA" sz="2000" dirty="0" smtClean="0">
                <a:solidFill>
                  <a:schemeClr val="bg2">
                    <a:lumMod val="40000"/>
                    <a:lumOff val="60000"/>
                  </a:schemeClr>
                </a:solidFill>
                <a:latin typeface="Trebuchet MS" panose="020B0603020202020204" pitchFamily="34" charset="0"/>
              </a:rPr>
              <a:t>you, </a:t>
            </a:r>
            <a:r>
              <a:rPr lang="en-ZA" sz="2000" dirty="0">
                <a:solidFill>
                  <a:schemeClr val="bg2">
                    <a:lumMod val="40000"/>
                    <a:lumOff val="60000"/>
                  </a:schemeClr>
                </a:solidFill>
                <a:latin typeface="Trebuchet MS" panose="020B0603020202020204" pitchFamily="34" charset="0"/>
              </a:rPr>
              <a:t>I would like </a:t>
            </a:r>
            <a:r>
              <a:rPr lang="en-ZA" sz="2000" dirty="0" smtClean="0">
                <a:solidFill>
                  <a:schemeClr val="bg2">
                    <a:lumMod val="40000"/>
                    <a:lumOff val="60000"/>
                  </a:schemeClr>
                </a:solidFill>
                <a:latin typeface="Trebuchet MS" panose="020B0603020202020204" pitchFamily="34" charset="0"/>
              </a:rPr>
              <a:t>to </a:t>
            </a:r>
            <a:r>
              <a:rPr lang="en-ZA" sz="2000" dirty="0">
                <a:solidFill>
                  <a:schemeClr val="bg2">
                    <a:lumMod val="40000"/>
                    <a:lumOff val="60000"/>
                  </a:schemeClr>
                </a:solidFill>
                <a:latin typeface="Trebuchet MS" panose="020B0603020202020204" pitchFamily="34" charset="0"/>
              </a:rPr>
              <a:t>produce </a:t>
            </a:r>
            <a:r>
              <a:rPr lang="en-ZA" sz="2000" dirty="0" smtClean="0">
                <a:solidFill>
                  <a:schemeClr val="bg2">
                    <a:lumMod val="40000"/>
                    <a:lumOff val="60000"/>
                  </a:schemeClr>
                </a:solidFill>
                <a:latin typeface="Trebuchet MS" panose="020B0603020202020204" pitchFamily="34" charset="0"/>
              </a:rPr>
              <a:t>work which has </a:t>
            </a:r>
            <a:r>
              <a:rPr lang="en-ZA" sz="2000" dirty="0">
                <a:solidFill>
                  <a:schemeClr val="bg2">
                    <a:lumMod val="40000"/>
                    <a:lumOff val="60000"/>
                  </a:schemeClr>
                </a:solidFill>
                <a:latin typeface="Trebuchet MS" panose="020B0603020202020204" pitchFamily="34" charset="0"/>
              </a:rPr>
              <a:t>a tangible impact on the way society interacts </a:t>
            </a:r>
            <a:r>
              <a:rPr lang="en-ZA" sz="2000" dirty="0" smtClean="0">
                <a:solidFill>
                  <a:schemeClr val="bg2">
                    <a:lumMod val="40000"/>
                    <a:lumOff val="60000"/>
                  </a:schemeClr>
                </a:solidFill>
                <a:latin typeface="Trebuchet MS" panose="020B0603020202020204" pitchFamily="34" charset="0"/>
              </a:rPr>
              <a:t>with </a:t>
            </a:r>
            <a:r>
              <a:rPr lang="en-ZA" sz="2000" dirty="0">
                <a:solidFill>
                  <a:schemeClr val="bg2">
                    <a:lumMod val="40000"/>
                    <a:lumOff val="60000"/>
                  </a:schemeClr>
                </a:solidFill>
                <a:latin typeface="Trebuchet MS" panose="020B0603020202020204" pitchFamily="34" charset="0"/>
              </a:rPr>
              <a:t>the </a:t>
            </a:r>
            <a:r>
              <a:rPr lang="en-ZA" sz="2000" dirty="0" smtClean="0">
                <a:solidFill>
                  <a:schemeClr val="bg2">
                    <a:lumMod val="40000"/>
                    <a:lumOff val="60000"/>
                  </a:schemeClr>
                </a:solidFill>
                <a:latin typeface="Trebuchet MS" panose="020B0603020202020204" pitchFamily="34" charset="0"/>
              </a:rPr>
              <a:t>law… listening </a:t>
            </a:r>
            <a:r>
              <a:rPr lang="en-ZA" sz="2000" dirty="0">
                <a:solidFill>
                  <a:schemeClr val="bg2">
                    <a:lumMod val="40000"/>
                    <a:lumOff val="60000"/>
                  </a:schemeClr>
                </a:solidFill>
                <a:latin typeface="Trebuchet MS" panose="020B0603020202020204" pitchFamily="34" charset="0"/>
              </a:rPr>
              <a:t>to you lecture on </a:t>
            </a:r>
            <a:r>
              <a:rPr lang="en-ZA" sz="2000" dirty="0" smtClean="0">
                <a:solidFill>
                  <a:schemeClr val="bg2">
                    <a:lumMod val="40000"/>
                    <a:lumOff val="60000"/>
                  </a:schemeClr>
                </a:solidFill>
                <a:latin typeface="Trebuchet MS" panose="020B0603020202020204" pitchFamily="34" charset="0"/>
              </a:rPr>
              <a:t>the </a:t>
            </a:r>
            <a:r>
              <a:rPr lang="en-ZA" sz="2000" dirty="0">
                <a:solidFill>
                  <a:schemeClr val="bg2">
                    <a:lumMod val="40000"/>
                    <a:lumOff val="60000"/>
                  </a:schemeClr>
                </a:solidFill>
                <a:latin typeface="Trebuchet MS" panose="020B0603020202020204" pitchFamily="34" charset="0"/>
              </a:rPr>
              <a:t>Constitutional History of South </a:t>
            </a:r>
            <a:r>
              <a:rPr lang="en-ZA" sz="2000" dirty="0" smtClean="0">
                <a:solidFill>
                  <a:schemeClr val="bg2">
                    <a:lumMod val="40000"/>
                    <a:lumOff val="60000"/>
                  </a:schemeClr>
                </a:solidFill>
                <a:latin typeface="Trebuchet MS" panose="020B0603020202020204" pitchFamily="34" charset="0"/>
              </a:rPr>
              <a:t>Africa, I </a:t>
            </a:r>
            <a:r>
              <a:rPr lang="en-ZA" sz="2000" dirty="0">
                <a:solidFill>
                  <a:schemeClr val="bg2">
                    <a:lumMod val="40000"/>
                    <a:lumOff val="60000"/>
                  </a:schemeClr>
                </a:solidFill>
                <a:latin typeface="Trebuchet MS" panose="020B0603020202020204" pitchFamily="34" charset="0"/>
              </a:rPr>
              <a:t>came to fully understand the true significance of </a:t>
            </a:r>
            <a:r>
              <a:rPr lang="en-ZA" sz="2000" dirty="0" smtClean="0">
                <a:solidFill>
                  <a:schemeClr val="bg2">
                    <a:lumMod val="40000"/>
                    <a:lumOff val="60000"/>
                  </a:schemeClr>
                </a:solidFill>
                <a:latin typeface="Trebuchet MS" panose="020B0603020202020204" pitchFamily="34" charset="0"/>
              </a:rPr>
              <a:t>the blood, </a:t>
            </a:r>
            <a:r>
              <a:rPr lang="en-ZA" sz="2000" dirty="0">
                <a:solidFill>
                  <a:schemeClr val="bg2">
                    <a:lumMod val="40000"/>
                    <a:lumOff val="60000"/>
                  </a:schemeClr>
                </a:solidFill>
                <a:latin typeface="Trebuchet MS" panose="020B0603020202020204" pitchFamily="34" charset="0"/>
              </a:rPr>
              <a:t>sweat and tears poured into its creation. </a:t>
            </a:r>
          </a:p>
        </p:txBody>
      </p:sp>
      <p:pic>
        <p:nvPicPr>
          <p:cNvPr id="4" name="Picture 3"/>
          <p:cNvPicPr>
            <a:picLocks noChangeAspect="1"/>
          </p:cNvPicPr>
          <p:nvPr/>
        </p:nvPicPr>
        <p:blipFill>
          <a:blip r:embed="rId2"/>
          <a:stretch>
            <a:fillRect/>
          </a:stretch>
        </p:blipFill>
        <p:spPr>
          <a:xfrm>
            <a:off x="157655" y="4351702"/>
            <a:ext cx="1865538" cy="2560542"/>
          </a:xfrm>
          <a:prstGeom prst="rect">
            <a:avLst/>
          </a:prstGeom>
        </p:spPr>
      </p:pic>
      <p:pic>
        <p:nvPicPr>
          <p:cNvPr id="6" name="Picture 5"/>
          <p:cNvPicPr>
            <a:picLocks noChangeAspect="1"/>
          </p:cNvPicPr>
          <p:nvPr/>
        </p:nvPicPr>
        <p:blipFill>
          <a:blip r:embed="rId3"/>
          <a:stretch>
            <a:fillRect/>
          </a:stretch>
        </p:blipFill>
        <p:spPr>
          <a:xfrm>
            <a:off x="10396286" y="0"/>
            <a:ext cx="1795713" cy="2394284"/>
          </a:xfrm>
          <a:prstGeom prst="rect">
            <a:avLst/>
          </a:prstGeom>
        </p:spPr>
      </p:pic>
    </p:spTree>
    <p:extLst>
      <p:ext uri="{BB962C8B-B14F-4D97-AF65-F5344CB8AC3E}">
        <p14:creationId xmlns:p14="http://schemas.microsoft.com/office/powerpoint/2010/main" val="1074953624"/>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Caleb Zeeman </a:t>
            </a:r>
            <a:r>
              <a:rPr lang="en-ZA" sz="2200" dirty="0">
                <a:solidFill>
                  <a:schemeClr val="bg2">
                    <a:lumMod val="40000"/>
                    <a:lumOff val="60000"/>
                  </a:schemeClr>
                </a:solidFill>
                <a:latin typeface="Trebuchet MS" panose="020B0603020202020204" pitchFamily="34" charset="0"/>
              </a:rPr>
              <a:t>(Natural Sciences)</a:t>
            </a:r>
          </a:p>
        </p:txBody>
      </p:sp>
      <p:sp>
        <p:nvSpPr>
          <p:cNvPr id="3" name="Rectangle 2"/>
          <p:cNvSpPr/>
          <p:nvPr/>
        </p:nvSpPr>
        <p:spPr>
          <a:xfrm>
            <a:off x="157655" y="3662853"/>
            <a:ext cx="11529848" cy="1200329"/>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Dr </a:t>
            </a:r>
            <a:r>
              <a:rPr lang="en-ZA" sz="2200" dirty="0" smtClean="0">
                <a:solidFill>
                  <a:schemeClr val="bg2">
                    <a:lumMod val="40000"/>
                    <a:lumOff val="60000"/>
                  </a:schemeClr>
                </a:solidFill>
                <a:latin typeface="Trebuchet MS" panose="020B0603020202020204" pitchFamily="34" charset="0"/>
              </a:rPr>
              <a:t>Willie Brink</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sp>
        <p:nvSpPr>
          <p:cNvPr id="7" name="Rectangle 6">
            <a:extLst>
              <a:ext uri="{FF2B5EF4-FFF2-40B4-BE49-F238E27FC236}">
                <a16:creationId xmlns:a16="http://schemas.microsoft.com/office/drawing/2014/main" id="{DAC383E5-4D66-46C7-80BC-5F8ACB891E4A}"/>
              </a:ext>
            </a:extLst>
          </p:cNvPr>
          <p:cNvSpPr/>
          <p:nvPr/>
        </p:nvSpPr>
        <p:spPr>
          <a:xfrm>
            <a:off x="2630889" y="4639034"/>
            <a:ext cx="7741920"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The experiences I’ve gained through teaching it, especially discussing theoretical and philosophical aspects of probability with enthusiastic students like yourself, deeply inspire my own research </a:t>
            </a: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 and fuel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my excitement for </a:t>
            </a: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our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continent’s </a:t>
            </a: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potential. </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1D852C57-CC4C-4788-AAA5-33F4CE3EAFFF}"/>
              </a:ext>
            </a:extLst>
          </p:cNvPr>
          <p:cNvSpPr/>
          <p:nvPr/>
        </p:nvSpPr>
        <p:spPr>
          <a:xfrm>
            <a:off x="1816768" y="1168405"/>
            <a:ext cx="7952984" cy="1323439"/>
          </a:xfrm>
          <a:prstGeom prst="rect">
            <a:avLst/>
          </a:prstGeom>
        </p:spPr>
        <p:txBody>
          <a:bodyPr wrap="square">
            <a:spAutoFit/>
          </a:bodyPr>
          <a:lstStyle/>
          <a:p>
            <a:pPr marL="73025" marR="69850" algn="just" eaLnBrk="0" hangingPunct="0"/>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One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could see your love for the subject shining through in the way you explained it to us - the glimmer in your voice when you could explain the more difficult aspects, or the way you would chuckle to yourself whenever you made a small maths joke.</a:t>
            </a:r>
            <a:endParaRPr lang="en-GB" sz="2000" dirty="0">
              <a:solidFill>
                <a:schemeClr val="bg2">
                  <a:lumMod val="40000"/>
                  <a:lumOff val="60000"/>
                </a:schemeClr>
              </a:solidFill>
              <a:latin typeface="Trebuchet MS" panose="020B0603020202020204" pitchFamily="34" charset="0"/>
            </a:endParaRPr>
          </a:p>
        </p:txBody>
      </p:sp>
      <p:pic>
        <p:nvPicPr>
          <p:cNvPr id="4" name="Picture 3"/>
          <p:cNvPicPr>
            <a:picLocks noChangeAspect="1"/>
          </p:cNvPicPr>
          <p:nvPr/>
        </p:nvPicPr>
        <p:blipFill>
          <a:blip r:embed="rId2"/>
          <a:stretch>
            <a:fillRect/>
          </a:stretch>
        </p:blipFill>
        <p:spPr>
          <a:xfrm>
            <a:off x="10447272" y="5253"/>
            <a:ext cx="1744728" cy="2326304"/>
          </a:xfrm>
          <a:prstGeom prst="rect">
            <a:avLst/>
          </a:prstGeom>
        </p:spPr>
      </p:pic>
      <p:pic>
        <p:nvPicPr>
          <p:cNvPr id="6" name="Picture 5"/>
          <p:cNvPicPr>
            <a:picLocks noChangeAspect="1"/>
          </p:cNvPicPr>
          <p:nvPr/>
        </p:nvPicPr>
        <p:blipFill>
          <a:blip r:embed="rId3"/>
          <a:stretch>
            <a:fillRect/>
          </a:stretch>
        </p:blipFill>
        <p:spPr>
          <a:xfrm>
            <a:off x="157655" y="4484090"/>
            <a:ext cx="1816768" cy="2373910"/>
          </a:xfrm>
          <a:prstGeom prst="rect">
            <a:avLst/>
          </a:prstGeom>
        </p:spPr>
      </p:pic>
    </p:spTree>
    <p:extLst>
      <p:ext uri="{BB962C8B-B14F-4D97-AF65-F5344CB8AC3E}">
        <p14:creationId xmlns:p14="http://schemas.microsoft.com/office/powerpoint/2010/main" val="2787828928"/>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Lauren </a:t>
            </a:r>
            <a:r>
              <a:rPr lang="en-ZA" sz="2200" dirty="0" err="1" smtClean="0">
                <a:solidFill>
                  <a:schemeClr val="bg2">
                    <a:lumMod val="40000"/>
                    <a:lumOff val="60000"/>
                  </a:schemeClr>
                </a:solidFill>
                <a:latin typeface="Trebuchet MS" panose="020B0603020202020204" pitchFamily="34" charset="0"/>
              </a:rPr>
              <a:t>Tsafandakis</a:t>
            </a:r>
            <a:r>
              <a:rPr lang="en-ZA" sz="2200" dirty="0" smtClean="0">
                <a:solidFill>
                  <a:schemeClr val="bg2">
                    <a:lumMod val="40000"/>
                    <a:lumOff val="60000"/>
                  </a:schemeClr>
                </a:solidFill>
                <a:latin typeface="Trebuchet MS" panose="020B0603020202020204" pitchFamily="34" charset="0"/>
              </a:rPr>
              <a:t> (Economic </a:t>
            </a:r>
            <a:r>
              <a:rPr lang="en-ZA" sz="2200" dirty="0">
                <a:solidFill>
                  <a:schemeClr val="bg2">
                    <a:lumMod val="40000"/>
                    <a:lumOff val="60000"/>
                  </a:schemeClr>
                </a:solidFill>
                <a:latin typeface="Trebuchet MS" panose="020B0603020202020204" pitchFamily="34" charset="0"/>
              </a:rPr>
              <a:t>and Management Sciences)</a:t>
            </a:r>
          </a:p>
        </p:txBody>
      </p:sp>
      <p:sp>
        <p:nvSpPr>
          <p:cNvPr id="3" name="Rectangle 2"/>
          <p:cNvSpPr/>
          <p:nvPr/>
        </p:nvSpPr>
        <p:spPr>
          <a:xfrm>
            <a:off x="157655" y="3714286"/>
            <a:ext cx="11529848" cy="1200329"/>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 Ms Eloise de </a:t>
            </a:r>
            <a:r>
              <a:rPr lang="en-ZA" sz="2200" dirty="0" err="1" smtClean="0">
                <a:solidFill>
                  <a:schemeClr val="bg2">
                    <a:lumMod val="40000"/>
                    <a:lumOff val="60000"/>
                  </a:schemeClr>
                </a:solidFill>
                <a:latin typeface="Trebuchet MS" panose="020B0603020202020204" pitchFamily="34" charset="0"/>
              </a:rPr>
              <a:t>Jager</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sp>
        <p:nvSpPr>
          <p:cNvPr id="7" name="Rectangle 6">
            <a:extLst>
              <a:ext uri="{FF2B5EF4-FFF2-40B4-BE49-F238E27FC236}">
                <a16:creationId xmlns:a16="http://schemas.microsoft.com/office/drawing/2014/main" id="{CAF64F45-122A-4F68-9895-1DC8677285BA}"/>
              </a:ext>
            </a:extLst>
          </p:cNvPr>
          <p:cNvSpPr/>
          <p:nvPr/>
        </p:nvSpPr>
        <p:spPr>
          <a:xfrm>
            <a:off x="2413810" y="4738435"/>
            <a:ext cx="7912608"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I even remember where you sat every day in the Financial Accounting class in the lecture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hall. I </a:t>
            </a:r>
            <a:r>
              <a:rPr lang="en-ZA" sz="2000" dirty="0">
                <a:solidFill>
                  <a:schemeClr val="bg2">
                    <a:lumMod val="40000"/>
                    <a:lumOff val="60000"/>
                  </a:schemeClr>
                </a:solidFill>
                <a:latin typeface="Trebuchet MS" panose="020B0603020202020204" pitchFamily="34" charset="0"/>
                <a:ea typeface="Calibri" panose="020F0502020204030204" pitchFamily="34" charset="0"/>
              </a:rPr>
              <a:t>believe you worked diligently and also strived to understand the subject matter, rather than just studying it. </a:t>
            </a:r>
          </a:p>
        </p:txBody>
      </p:sp>
      <p:sp>
        <p:nvSpPr>
          <p:cNvPr id="9" name="Rectangle 8">
            <a:extLst>
              <a:ext uri="{FF2B5EF4-FFF2-40B4-BE49-F238E27FC236}">
                <a16:creationId xmlns:a16="http://schemas.microsoft.com/office/drawing/2014/main" id="{1BB8218E-C417-4378-95A5-F4608683B51F}"/>
              </a:ext>
            </a:extLst>
          </p:cNvPr>
          <p:cNvSpPr/>
          <p:nvPr/>
        </p:nvSpPr>
        <p:spPr>
          <a:xfrm>
            <a:off x="1257288" y="1193820"/>
            <a:ext cx="8300840" cy="1154162"/>
          </a:xfrm>
          <a:prstGeom prst="rect">
            <a:avLst/>
          </a:prstGeom>
        </p:spPr>
        <p:txBody>
          <a:bodyPr wrap="square">
            <a:spAutoFit/>
          </a:bodyPr>
          <a:lstStyle/>
          <a:p>
            <a:pPr algn="just">
              <a:lnSpc>
                <a:spcPct val="115000"/>
              </a:lnSpc>
              <a:spcAft>
                <a:spcPts val="1000"/>
              </a:spcAft>
            </a:pP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In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creating such a relaxed but focused atmosphere, you allowed me to excel in the best way I possibly </a:t>
            </a: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can.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It allowed me to grasp the various concepts and techniques easily and </a:t>
            </a: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thoroughly.</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252328" y="0"/>
            <a:ext cx="1939671" cy="2586228"/>
          </a:xfrm>
          <a:prstGeom prst="rect">
            <a:avLst/>
          </a:prstGeom>
        </p:spPr>
      </p:pic>
      <p:pic>
        <p:nvPicPr>
          <p:cNvPr id="6" name="Picture 5"/>
          <p:cNvPicPr>
            <a:picLocks noChangeAspect="1"/>
          </p:cNvPicPr>
          <p:nvPr/>
        </p:nvPicPr>
        <p:blipFill>
          <a:blip r:embed="rId3"/>
          <a:stretch>
            <a:fillRect/>
          </a:stretch>
        </p:blipFill>
        <p:spPr>
          <a:xfrm>
            <a:off x="157655" y="4367463"/>
            <a:ext cx="1648325" cy="2490537"/>
          </a:xfrm>
          <a:prstGeom prst="rect">
            <a:avLst/>
          </a:prstGeom>
        </p:spPr>
      </p:pic>
    </p:spTree>
    <p:extLst>
      <p:ext uri="{BB962C8B-B14F-4D97-AF65-F5344CB8AC3E}">
        <p14:creationId xmlns:p14="http://schemas.microsoft.com/office/powerpoint/2010/main" val="1671940548"/>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Thomas </a:t>
            </a:r>
            <a:r>
              <a:rPr lang="en-ZA" sz="2200" dirty="0" err="1" smtClean="0">
                <a:solidFill>
                  <a:schemeClr val="bg2">
                    <a:lumMod val="40000"/>
                    <a:lumOff val="60000"/>
                  </a:schemeClr>
                </a:solidFill>
                <a:latin typeface="Trebuchet MS" panose="020B0603020202020204" pitchFamily="34" charset="0"/>
              </a:rPr>
              <a:t>Hettasch</a:t>
            </a:r>
            <a:r>
              <a:rPr lang="en-ZA" sz="2200" dirty="0" smtClean="0">
                <a:solidFill>
                  <a:schemeClr val="bg2">
                    <a:lumMod val="40000"/>
                    <a:lumOff val="60000"/>
                  </a:schemeClr>
                </a:solidFill>
                <a:latin typeface="Trebuchet MS" panose="020B0603020202020204" pitchFamily="34" charset="0"/>
              </a:rPr>
              <a:t> </a:t>
            </a:r>
            <a:r>
              <a:rPr lang="en-ZA" sz="2200" dirty="0">
                <a:solidFill>
                  <a:schemeClr val="bg2">
                    <a:lumMod val="40000"/>
                    <a:lumOff val="60000"/>
                  </a:schemeClr>
                </a:solidFill>
                <a:latin typeface="Trebuchet MS" panose="020B0603020202020204" pitchFamily="34" charset="0"/>
              </a:rPr>
              <a:t>(Engineering)</a:t>
            </a:r>
          </a:p>
        </p:txBody>
      </p:sp>
      <p:sp>
        <p:nvSpPr>
          <p:cNvPr id="3" name="Rectangle 2"/>
          <p:cNvSpPr/>
          <p:nvPr/>
        </p:nvSpPr>
        <p:spPr>
          <a:xfrm>
            <a:off x="157655" y="3698479"/>
            <a:ext cx="11529848" cy="83099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Dr </a:t>
            </a:r>
            <a:r>
              <a:rPr lang="en-ZA" sz="2200" dirty="0" smtClean="0">
                <a:solidFill>
                  <a:schemeClr val="bg2">
                    <a:lumMod val="40000"/>
                    <a:lumOff val="60000"/>
                  </a:schemeClr>
                </a:solidFill>
                <a:latin typeface="Trebuchet MS" panose="020B0603020202020204" pitchFamily="34" charset="0"/>
              </a:rPr>
              <a:t>Robbie Pott</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sp>
        <p:nvSpPr>
          <p:cNvPr id="4" name="Rectangle 3">
            <a:extLst>
              <a:ext uri="{FF2B5EF4-FFF2-40B4-BE49-F238E27FC236}">
                <a16:creationId xmlns:a16="http://schemas.microsoft.com/office/drawing/2014/main" id="{467F57CC-EBD0-490D-8E3B-7D3E3636F31C}"/>
              </a:ext>
            </a:extLst>
          </p:cNvPr>
          <p:cNvSpPr/>
          <p:nvPr/>
        </p:nvSpPr>
        <p:spPr>
          <a:xfrm>
            <a:off x="2804160" y="4944105"/>
            <a:ext cx="7095744" cy="1015663"/>
          </a:xfrm>
          <a:prstGeom prst="rect">
            <a:avLst/>
          </a:prstGeom>
        </p:spPr>
        <p:txBody>
          <a:bodyPr wrap="square">
            <a:spAutoFit/>
          </a:bodyPr>
          <a:lstStyle/>
          <a:p>
            <a:pPr algn="just"/>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 while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these results don’t define you, they do represent the manifestation of grit: perseverance, fortitude, dedication, and (I hope!) a healthy curiosity in the world</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8B4D2DAB-F3CA-4E06-8056-8EFF5D7ED3BA}"/>
              </a:ext>
            </a:extLst>
          </p:cNvPr>
          <p:cNvSpPr/>
          <p:nvPr/>
        </p:nvSpPr>
        <p:spPr>
          <a:xfrm>
            <a:off x="1479884" y="1164655"/>
            <a:ext cx="8180969" cy="1323439"/>
          </a:xfrm>
          <a:prstGeom prst="rect">
            <a:avLst/>
          </a:prstGeom>
        </p:spPr>
        <p:txBody>
          <a:bodyPr wrap="square">
            <a:spAutoFit/>
          </a:bodyPr>
          <a:lstStyle/>
          <a:p>
            <a:pPr algn="just"/>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You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did not train us to merely balance redox reactions; you taught us how to win at life. You showed an entire class the </a:t>
            </a: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importance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of persistence, of taking responsibility for your </a:t>
            </a: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actions…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you impacted an entire generation of young </a:t>
            </a: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engineers.</a:t>
            </a:r>
            <a:endParaRPr lang="en-GB" sz="2000" dirty="0">
              <a:solidFill>
                <a:schemeClr val="bg2">
                  <a:lumMod val="40000"/>
                  <a:lumOff val="60000"/>
                </a:schemeClr>
              </a:solidFill>
              <a:latin typeface="Trebuchet MS" panose="020B0603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4764" y="0"/>
            <a:ext cx="1701140" cy="2268187"/>
          </a:xfrm>
          <a:prstGeom prst="rect">
            <a:avLst/>
          </a:prstGeom>
        </p:spPr>
      </p:pic>
      <p:pic>
        <p:nvPicPr>
          <p:cNvPr id="8" name="Picture 7"/>
          <p:cNvPicPr>
            <a:picLocks noChangeAspect="1"/>
          </p:cNvPicPr>
          <p:nvPr/>
        </p:nvPicPr>
        <p:blipFill>
          <a:blip r:embed="rId3"/>
          <a:stretch>
            <a:fillRect/>
          </a:stretch>
        </p:blipFill>
        <p:spPr>
          <a:xfrm>
            <a:off x="100740" y="4575599"/>
            <a:ext cx="1699490" cy="2328524"/>
          </a:xfrm>
          <a:prstGeom prst="rect">
            <a:avLst/>
          </a:prstGeom>
        </p:spPr>
      </p:pic>
    </p:spTree>
    <p:extLst>
      <p:ext uri="{BB962C8B-B14F-4D97-AF65-F5344CB8AC3E}">
        <p14:creationId xmlns:p14="http://schemas.microsoft.com/office/powerpoint/2010/main" val="2835598692"/>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000049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Kabanga</a:t>
            </a:r>
            <a:r>
              <a:rPr lang="en-ZA" sz="2200" dirty="0" smtClean="0">
                <a:solidFill>
                  <a:schemeClr val="bg2">
                    <a:lumMod val="40000"/>
                    <a:lumOff val="60000"/>
                  </a:schemeClr>
                </a:solidFill>
                <a:latin typeface="Trebuchet MS" panose="020B0603020202020204" pitchFamily="34" charset="0"/>
              </a:rPr>
              <a:t> Shakankale </a:t>
            </a:r>
            <a:r>
              <a:rPr lang="en-ZA" sz="2200" dirty="0">
                <a:solidFill>
                  <a:schemeClr val="bg2">
                    <a:lumMod val="40000"/>
                    <a:lumOff val="60000"/>
                  </a:schemeClr>
                </a:solidFill>
                <a:latin typeface="Trebuchet MS" panose="020B0603020202020204" pitchFamily="34" charset="0"/>
              </a:rPr>
              <a:t>(</a:t>
            </a:r>
            <a:r>
              <a:rPr lang="en-ZA" sz="2200" dirty="0" err="1" smtClean="0">
                <a:solidFill>
                  <a:schemeClr val="bg2">
                    <a:lumMod val="40000"/>
                    <a:lumOff val="60000"/>
                  </a:schemeClr>
                </a:solidFill>
                <a:latin typeface="Trebuchet MS" panose="020B0603020202020204" pitchFamily="34" charset="0"/>
              </a:rPr>
              <a:t>AgriSciences</a:t>
            </a:r>
            <a:r>
              <a:rPr lang="en-ZA" sz="2200" dirty="0" smtClean="0">
                <a:solidFill>
                  <a:schemeClr val="bg2">
                    <a:lumMod val="40000"/>
                    <a:lumOff val="60000"/>
                  </a:schemeClr>
                </a:solidFill>
                <a:latin typeface="Trebuchet MS" panose="020B0603020202020204" pitchFamily="34" charset="0"/>
              </a:rPr>
              <a:t>)</a:t>
            </a:r>
            <a:endParaRPr lang="en-ZA" sz="2200" dirty="0">
              <a:solidFill>
                <a:schemeClr val="bg2">
                  <a:lumMod val="40000"/>
                  <a:lumOff val="60000"/>
                </a:schemeClr>
              </a:solidFill>
              <a:latin typeface="Trebuchet MS" panose="020B0603020202020204" pitchFamily="34" charset="0"/>
            </a:endParaRPr>
          </a:p>
        </p:txBody>
      </p:sp>
      <p:sp>
        <p:nvSpPr>
          <p:cNvPr id="3" name="Rectangle 2"/>
          <p:cNvSpPr/>
          <p:nvPr/>
        </p:nvSpPr>
        <p:spPr>
          <a:xfrm>
            <a:off x="157655" y="3662853"/>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Dr </a:t>
            </a:r>
            <a:r>
              <a:rPr lang="en-ZA" sz="2200" dirty="0" smtClean="0">
                <a:solidFill>
                  <a:schemeClr val="bg2">
                    <a:lumMod val="40000"/>
                    <a:lumOff val="60000"/>
                  </a:schemeClr>
                </a:solidFill>
                <a:latin typeface="Trebuchet MS" panose="020B0603020202020204" pitchFamily="34" charset="0"/>
              </a:rPr>
              <a:t>Debra </a:t>
            </a:r>
            <a:r>
              <a:rPr lang="en-ZA" sz="2200" dirty="0">
                <a:solidFill>
                  <a:schemeClr val="bg2">
                    <a:lumMod val="40000"/>
                    <a:lumOff val="60000"/>
                  </a:schemeClr>
                </a:solidFill>
                <a:latin typeface="Trebuchet MS" panose="020B0603020202020204" pitchFamily="34" charset="0"/>
              </a:rPr>
              <a:t>Shepherd</a:t>
            </a:r>
          </a:p>
        </p:txBody>
      </p:sp>
      <p:sp>
        <p:nvSpPr>
          <p:cNvPr id="7" name="Rectangle 6"/>
          <p:cNvSpPr/>
          <p:nvPr/>
        </p:nvSpPr>
        <p:spPr>
          <a:xfrm>
            <a:off x="2219503" y="4552328"/>
            <a:ext cx="9468000" cy="2268000"/>
          </a:xfrm>
          <a:prstGeom prst="rect">
            <a:avLst/>
          </a:prstGeom>
        </p:spPr>
        <p:txBody>
          <a:bodyPr wrap="square">
            <a:noAutofit/>
          </a:bodyPr>
          <a:lstStyle/>
          <a:p>
            <a:pPr algn="just">
              <a:lnSpc>
                <a:spcPct val="150000"/>
              </a:lnSpc>
            </a:pPr>
            <a:endParaRPr lang="en-ZA" sz="2000" dirty="0">
              <a:solidFill>
                <a:schemeClr val="bg2">
                  <a:lumMod val="40000"/>
                  <a:lumOff val="60000"/>
                </a:schemeClr>
              </a:solidFill>
            </a:endParaRPr>
          </a:p>
        </p:txBody>
      </p:sp>
      <p:sp>
        <p:nvSpPr>
          <p:cNvPr id="9" name="Rectangle 8">
            <a:extLst>
              <a:ext uri="{FF2B5EF4-FFF2-40B4-BE49-F238E27FC236}">
                <a16:creationId xmlns:a16="http://schemas.microsoft.com/office/drawing/2014/main" id="{C51CA3D4-5E33-475D-8EBC-03E24FD99084}"/>
              </a:ext>
            </a:extLst>
          </p:cNvPr>
          <p:cNvSpPr/>
          <p:nvPr/>
        </p:nvSpPr>
        <p:spPr>
          <a:xfrm>
            <a:off x="2750461" y="4946894"/>
            <a:ext cx="7636712" cy="1015663"/>
          </a:xfrm>
          <a:prstGeom prst="rect">
            <a:avLst/>
          </a:prstGeom>
        </p:spPr>
        <p:txBody>
          <a:bodyPr wrap="square">
            <a:spAutoFit/>
          </a:bodyPr>
          <a:lstStyle/>
          <a:p>
            <a:pPr algn="just">
              <a:spcAft>
                <a:spcPts val="0"/>
              </a:spcAft>
            </a:pPr>
            <a:r>
              <a:rPr lang="en-ZA" sz="2000" dirty="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I certainly took notice of you </a:t>
            </a: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and your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clear and dedicated willingness to be engaged and personally involved with everything that </a:t>
            </a: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was presented</a:t>
            </a:r>
            <a:r>
              <a:rPr lang="en-ZA" sz="2000" dirty="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a:t>
            </a:r>
            <a:endParaRPr lang="en-GB" sz="2800" dirty="0">
              <a:solidFill>
                <a:schemeClr val="bg2">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8385F61E-882B-40A4-8325-04BFFDAC9C70}"/>
              </a:ext>
            </a:extLst>
          </p:cNvPr>
          <p:cNvSpPr/>
          <p:nvPr/>
        </p:nvSpPr>
        <p:spPr>
          <a:xfrm>
            <a:off x="1507915" y="1219860"/>
            <a:ext cx="8455905" cy="1409617"/>
          </a:xfrm>
          <a:prstGeom prst="rect">
            <a:avLst/>
          </a:prstGeom>
        </p:spPr>
        <p:txBody>
          <a:bodyPr wrap="square">
            <a:spAutoFit/>
          </a:bodyPr>
          <a:lstStyle/>
          <a:p>
            <a:pPr algn="just">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It was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often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clear to me how you would connect the world of economics and how it affects the lives of ordinary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people… the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example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of how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you illustrated the proportions of different levels of education people in South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Africa.</a:t>
            </a:r>
            <a:endPar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8962" y="-1282"/>
            <a:ext cx="1613037" cy="215071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55" y="4292929"/>
            <a:ext cx="1923803" cy="2565071"/>
          </a:xfrm>
          <a:prstGeom prst="rect">
            <a:avLst/>
          </a:prstGeom>
        </p:spPr>
      </p:pic>
    </p:spTree>
    <p:extLst>
      <p:ext uri="{BB962C8B-B14F-4D97-AF65-F5344CB8AC3E}">
        <p14:creationId xmlns:p14="http://schemas.microsoft.com/office/powerpoint/2010/main" val="1216465145"/>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Bradley Moorcroft </a:t>
            </a:r>
            <a:r>
              <a:rPr lang="en-ZA" sz="2200" dirty="0">
                <a:solidFill>
                  <a:schemeClr val="bg2">
                    <a:lumMod val="40000"/>
                    <a:lumOff val="60000"/>
                  </a:schemeClr>
                </a:solidFill>
                <a:latin typeface="Trebuchet MS" panose="020B0603020202020204" pitchFamily="34" charset="0"/>
              </a:rPr>
              <a:t>(</a:t>
            </a:r>
            <a:r>
              <a:rPr lang="en-ZA" sz="2200" dirty="0" smtClean="0">
                <a:solidFill>
                  <a:schemeClr val="bg2">
                    <a:lumMod val="40000"/>
                    <a:lumOff val="60000"/>
                  </a:schemeClr>
                </a:solidFill>
                <a:latin typeface="Trebuchet MS" panose="020B0603020202020204" pitchFamily="34" charset="0"/>
              </a:rPr>
              <a:t>Economic </a:t>
            </a:r>
            <a:r>
              <a:rPr lang="en-ZA" sz="2200" dirty="0">
                <a:solidFill>
                  <a:schemeClr val="bg2">
                    <a:lumMod val="40000"/>
                    <a:lumOff val="60000"/>
                  </a:schemeClr>
                </a:solidFill>
                <a:latin typeface="Trebuchet MS" panose="020B0603020202020204" pitchFamily="34" charset="0"/>
              </a:rPr>
              <a:t>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Prof SJ Steel</a:t>
            </a:r>
          </a:p>
          <a:p>
            <a:endParaRPr lang="en-ZA" sz="2400" dirty="0">
              <a:solidFill>
                <a:schemeClr val="bg2">
                  <a:lumMod val="40000"/>
                  <a:lumOff val="60000"/>
                </a:schemeClr>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39" y="4244120"/>
            <a:ext cx="2198670" cy="2613880"/>
          </a:xfrm>
          <a:prstGeom prst="rect">
            <a:avLst/>
          </a:prstGeom>
        </p:spPr>
      </p:pic>
      <p:sp>
        <p:nvSpPr>
          <p:cNvPr id="7" name="Rectangle 6">
            <a:extLst>
              <a:ext uri="{FF2B5EF4-FFF2-40B4-BE49-F238E27FC236}">
                <a16:creationId xmlns:a16="http://schemas.microsoft.com/office/drawing/2014/main" id="{4CDC6078-1510-4843-838F-DB06429F28DB}"/>
              </a:ext>
            </a:extLst>
          </p:cNvPr>
          <p:cNvSpPr/>
          <p:nvPr/>
        </p:nvSpPr>
        <p:spPr>
          <a:xfrm>
            <a:off x="2450592" y="4681416"/>
            <a:ext cx="7628356" cy="1043363"/>
          </a:xfrm>
          <a:prstGeom prst="rect">
            <a:avLst/>
          </a:prstGeom>
        </p:spPr>
        <p:txBody>
          <a:bodyPr wrap="square">
            <a:spAutoFit/>
          </a:bodyPr>
          <a:lstStyle/>
          <a:p>
            <a:pPr marL="83820" marR="99695" indent="5715" algn="just" eaLnBrk="0" hangingPunct="0">
              <a:lnSpc>
                <a:spcPct val="103000"/>
              </a:lnSpc>
              <a:spcAft>
                <a:spcPts val="0"/>
              </a:spcAft>
            </a:pP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Mental power and strength of character also imply responsibility; to develop talents wisely and responsibly, ultimately in the service of society and your community.</a:t>
            </a:r>
            <a:endParaRPr lang="en-GB" sz="2000" dirty="0">
              <a:solidFill>
                <a:schemeClr val="bg2">
                  <a:lumMod val="40000"/>
                  <a:lumOff val="60000"/>
                </a:schemeClr>
              </a:solidFill>
              <a:effectLst/>
              <a:latin typeface="Trebuchet MS" panose="020B0603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5ABD7503-6D1D-4CC0-A0B8-E5E09EE3F5AE}"/>
              </a:ext>
            </a:extLst>
          </p:cNvPr>
          <p:cNvSpPr/>
          <p:nvPr/>
        </p:nvSpPr>
        <p:spPr>
          <a:xfrm>
            <a:off x="1681110" y="1088358"/>
            <a:ext cx="8017072" cy="1323439"/>
          </a:xfrm>
          <a:prstGeom prst="rect">
            <a:avLst/>
          </a:prstGeom>
        </p:spPr>
        <p:txBody>
          <a:bodyPr wrap="square">
            <a:spAutoFit/>
          </a:bodyPr>
          <a:lstStyle/>
          <a:p>
            <a:pPr algn="just"/>
            <a:r>
              <a:rPr lang="en-ZA"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 </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thoroughly enjoyed our interactions, both during lectures as well as during the tutorial session. You encouraged me to develop good class habits, to think from first principles, and to tackle problems in a logical and structured fashion. </a:t>
            </a:r>
            <a:endParaRPr lang="en-GB" sz="2000" dirty="0">
              <a:solidFill>
                <a:schemeClr val="bg2">
                  <a:lumMod val="40000"/>
                  <a:lumOff val="60000"/>
                </a:schemeClr>
              </a:solidFill>
              <a:latin typeface="Trebuchet MS" panose="020B0603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8864" y="0"/>
            <a:ext cx="1863135" cy="2484180"/>
          </a:xfrm>
          <a:prstGeom prst="rect">
            <a:avLst/>
          </a:prstGeom>
        </p:spPr>
      </p:pic>
    </p:spTree>
    <p:extLst>
      <p:ext uri="{BB962C8B-B14F-4D97-AF65-F5344CB8AC3E}">
        <p14:creationId xmlns:p14="http://schemas.microsoft.com/office/powerpoint/2010/main" val="614030204"/>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Hugo </a:t>
            </a:r>
            <a:r>
              <a:rPr lang="en-ZA" sz="2200" dirty="0" err="1" smtClean="0">
                <a:solidFill>
                  <a:schemeClr val="bg2">
                    <a:lumMod val="40000"/>
                    <a:lumOff val="60000"/>
                  </a:schemeClr>
                </a:solidFill>
                <a:latin typeface="Trebuchet MS" panose="020B0603020202020204" pitchFamily="34" charset="0"/>
              </a:rPr>
              <a:t>Uys</a:t>
            </a:r>
            <a:r>
              <a:rPr lang="en-ZA" sz="2200" dirty="0" smtClean="0">
                <a:solidFill>
                  <a:schemeClr val="bg2">
                    <a:lumMod val="40000"/>
                    <a:lumOff val="60000"/>
                  </a:schemeClr>
                </a:solidFill>
                <a:latin typeface="Trebuchet MS" panose="020B0603020202020204" pitchFamily="34" charset="0"/>
              </a:rPr>
              <a:t> (Law</a:t>
            </a:r>
            <a:r>
              <a:rPr lang="en-ZA" sz="24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Lecturer</a:t>
            </a:r>
            <a:r>
              <a:rPr lang="en-ZA" sz="2200" dirty="0">
                <a:solidFill>
                  <a:schemeClr val="bg2">
                    <a:lumMod val="40000"/>
                    <a:lumOff val="60000"/>
                  </a:schemeClr>
                </a:solidFill>
                <a:latin typeface="Trebuchet MS" panose="020B0603020202020204" pitchFamily="34" charset="0"/>
              </a:rPr>
              <a:t>: Ms </a:t>
            </a:r>
            <a:r>
              <a:rPr lang="en-ZA" sz="2200" dirty="0" err="1" smtClean="0">
                <a:solidFill>
                  <a:schemeClr val="bg2">
                    <a:lumMod val="40000"/>
                    <a:lumOff val="60000"/>
                  </a:schemeClr>
                </a:solidFill>
                <a:latin typeface="Trebuchet MS" panose="020B0603020202020204" pitchFamily="34" charset="0"/>
              </a:rPr>
              <a:t>Ebrezia</a:t>
            </a:r>
            <a:r>
              <a:rPr lang="en-ZA" sz="2200" dirty="0" smtClean="0">
                <a:solidFill>
                  <a:schemeClr val="bg2">
                    <a:lumMod val="40000"/>
                    <a:lumOff val="60000"/>
                  </a:schemeClr>
                </a:solidFill>
                <a:latin typeface="Trebuchet MS" panose="020B0603020202020204" pitchFamily="34" charset="0"/>
              </a:rPr>
              <a:t> </a:t>
            </a:r>
            <a:r>
              <a:rPr lang="en-ZA" sz="2200" dirty="0">
                <a:solidFill>
                  <a:schemeClr val="bg2">
                    <a:lumMod val="40000"/>
                    <a:lumOff val="60000"/>
                  </a:schemeClr>
                </a:solidFill>
                <a:latin typeface="Trebuchet MS" panose="020B0603020202020204" pitchFamily="34" charset="0"/>
              </a:rPr>
              <a:t>Johnson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24" y="4258109"/>
            <a:ext cx="1769423" cy="2654135"/>
          </a:xfrm>
          <a:prstGeom prst="rect">
            <a:avLst/>
          </a:prstGeom>
        </p:spPr>
      </p:pic>
      <p:sp>
        <p:nvSpPr>
          <p:cNvPr id="8" name="Rectangle 7">
            <a:extLst>
              <a:ext uri="{FF2B5EF4-FFF2-40B4-BE49-F238E27FC236}">
                <a16:creationId xmlns:a16="http://schemas.microsoft.com/office/drawing/2014/main" id="{3334805D-8FA0-491F-A18D-6D6B4D61D810}"/>
              </a:ext>
            </a:extLst>
          </p:cNvPr>
          <p:cNvSpPr/>
          <p:nvPr/>
        </p:nvSpPr>
        <p:spPr>
          <a:xfrm>
            <a:off x="2353056" y="4756754"/>
            <a:ext cx="7705344"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M</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y </a:t>
            </a:r>
            <a:r>
              <a:rPr lang="en-ZA" sz="2000" dirty="0">
                <a:solidFill>
                  <a:schemeClr val="bg2">
                    <a:lumMod val="40000"/>
                    <a:lumOff val="60000"/>
                  </a:schemeClr>
                </a:solidFill>
                <a:latin typeface="Trebuchet MS" panose="020B0603020202020204" pitchFamily="34" charset="0"/>
                <a:ea typeface="Calibri" panose="020F0502020204030204" pitchFamily="34" charset="0"/>
              </a:rPr>
              <a:t>wish for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you is </a:t>
            </a:r>
            <a:r>
              <a:rPr lang="en-ZA" sz="2000" dirty="0">
                <a:solidFill>
                  <a:schemeClr val="bg2">
                    <a:lumMod val="40000"/>
                    <a:lumOff val="60000"/>
                  </a:schemeClr>
                </a:solidFill>
                <a:latin typeface="Trebuchet MS" panose="020B0603020202020204" pitchFamily="34" charset="0"/>
                <a:ea typeface="Calibri" panose="020F0502020204030204" pitchFamily="34" charset="0"/>
              </a:rPr>
              <a:t>that you will continue to mature and prosper as a law student, but that you will also enjoy studying law and see </a:t>
            </a:r>
            <a:r>
              <a:rPr lang="en-ZA" sz="2000" dirty="0" smtClean="0">
                <a:solidFill>
                  <a:schemeClr val="bg2">
                    <a:lumMod val="40000"/>
                    <a:lumOff val="60000"/>
                  </a:schemeClr>
                </a:solidFill>
                <a:latin typeface="Trebuchet MS" panose="020B0603020202020204" pitchFamily="34" charset="0"/>
                <a:ea typeface="Calibri" panose="020F0502020204030204" pitchFamily="34" charset="0"/>
              </a:rPr>
              <a:t>how law can actively </a:t>
            </a:r>
            <a:r>
              <a:rPr lang="en-ZA" sz="2000" dirty="0">
                <a:solidFill>
                  <a:schemeClr val="bg2">
                    <a:lumMod val="40000"/>
                    <a:lumOff val="60000"/>
                  </a:schemeClr>
                </a:solidFill>
                <a:latin typeface="Trebuchet MS" panose="020B0603020202020204" pitchFamily="34" charset="0"/>
                <a:ea typeface="Calibri" panose="020F0502020204030204" pitchFamily="34" charset="0"/>
              </a:rPr>
              <a:t>change and better the lives of all South Africans. </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4D88F816-E242-4AB4-9EF3-A24FA3F86F6C}"/>
              </a:ext>
            </a:extLst>
          </p:cNvPr>
          <p:cNvSpPr/>
          <p:nvPr/>
        </p:nvSpPr>
        <p:spPr>
          <a:xfrm>
            <a:off x="1586062" y="1092472"/>
            <a:ext cx="8162694" cy="1015663"/>
          </a:xfrm>
          <a:prstGeom prst="rect">
            <a:avLst/>
          </a:prstGeom>
        </p:spPr>
        <p:txBody>
          <a:bodyPr wrap="square">
            <a:spAutoFit/>
          </a:bodyPr>
          <a:lstStyle/>
          <a:p>
            <a:pPr marL="63500" marR="73025" algn="just" eaLnBrk="0" hangingPunct="0">
              <a:spcBef>
                <a:spcPts val="395"/>
              </a:spcBef>
              <a:spcAft>
                <a:spcPts val="0"/>
              </a:spcAft>
            </a:pP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My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first law class was Customary Law 171, where we met you. You instantaneously had a warmth about </a:t>
            </a:r>
            <a:r>
              <a:rPr lang="en-ZA" sz="2000" dirty="0" smtClean="0">
                <a:solidFill>
                  <a:schemeClr val="bg2">
                    <a:lumMod val="40000"/>
                    <a:lumOff val="60000"/>
                  </a:schemeClr>
                </a:solidFill>
                <a:latin typeface="Trebuchet MS" panose="020B0603020202020204" pitchFamily="34" charset="0"/>
                <a:ea typeface="Times New Roman" panose="02020603050405020304" pitchFamily="18" charset="0"/>
              </a:rPr>
              <a:t>you.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We immediately knew that you were here to help us, we only needed to ask. </a:t>
            </a:r>
            <a:endParaRPr lang="en-GB" sz="2000" dirty="0">
              <a:solidFill>
                <a:schemeClr val="bg2">
                  <a:lumMod val="40000"/>
                  <a:lumOff val="60000"/>
                </a:schemeClr>
              </a:solidFill>
              <a:latin typeface="Trebuchet MS" panose="020B0603020202020204" pitchFamily="34" charset="0"/>
              <a:ea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8410" y="0"/>
            <a:ext cx="1753590" cy="2338119"/>
          </a:xfrm>
          <a:prstGeom prst="rect">
            <a:avLst/>
          </a:prstGeom>
        </p:spPr>
      </p:pic>
    </p:spTree>
    <p:extLst>
      <p:ext uri="{BB962C8B-B14F-4D97-AF65-F5344CB8AC3E}">
        <p14:creationId xmlns:p14="http://schemas.microsoft.com/office/powerpoint/2010/main" val="1555668282"/>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8610AC-260A-4A13-B7D2-0BBCF4769AFD}"/>
              </a:ext>
            </a:extLst>
          </p:cNvPr>
          <p:cNvSpPr>
            <a:spLocks noGrp="1"/>
          </p:cNvSpPr>
          <p:nvPr>
            <p:ph type="title"/>
          </p:nvPr>
        </p:nvSpPr>
        <p:spPr>
          <a:xfrm>
            <a:off x="838200" y="1349946"/>
            <a:ext cx="10515600" cy="4158107"/>
          </a:xfrm>
        </p:spPr>
        <p:txBody>
          <a:bodyPr>
            <a:normAutofit/>
          </a:bodyPr>
          <a:lstStyle/>
          <a:p>
            <a:pPr algn="ctr"/>
            <a:r>
              <a:rPr lang="en-GB" sz="4000" i="1" dirty="0" smtClean="0">
                <a:solidFill>
                  <a:schemeClr val="bg2">
                    <a:lumMod val="40000"/>
                    <a:lumOff val="60000"/>
                  </a:schemeClr>
                </a:solidFill>
                <a:latin typeface="Baskerville Old Face" panose="02020602080505020303" pitchFamily="18" charset="0"/>
                <a:ea typeface="Times New Roman" panose="02020603050405020304" pitchFamily="18" charset="0"/>
                <a:cs typeface="Calibri" panose="020F0502020204030204" pitchFamily="34" charset="0"/>
              </a:rPr>
              <a:t>A mind needs books, as a sword needs a whetstone, if it is to keep its edge.</a:t>
            </a:r>
            <a:br>
              <a:rPr lang="en-GB" sz="4000" i="1" dirty="0" smtClean="0">
                <a:solidFill>
                  <a:schemeClr val="bg2">
                    <a:lumMod val="40000"/>
                    <a:lumOff val="60000"/>
                  </a:schemeClr>
                </a:solidFill>
                <a:latin typeface="Baskerville Old Face" panose="02020602080505020303" pitchFamily="18" charset="0"/>
                <a:ea typeface="Times New Roman" panose="02020603050405020304" pitchFamily="18" charset="0"/>
                <a:cs typeface="Calibri" panose="020F0502020204030204" pitchFamily="34" charset="0"/>
              </a:rPr>
            </a:br>
            <a:r>
              <a:rPr lang="en-GB" sz="4000" i="1" dirty="0" smtClean="0">
                <a:solidFill>
                  <a:schemeClr val="bg2">
                    <a:lumMod val="40000"/>
                    <a:lumOff val="60000"/>
                  </a:schemeClr>
                </a:solidFill>
                <a:latin typeface="Baskerville Old Face" panose="02020602080505020303" pitchFamily="18" charset="0"/>
                <a:ea typeface="Times New Roman" panose="02020603050405020304" pitchFamily="18" charset="0"/>
                <a:cs typeface="Calibri" panose="020F0502020204030204" pitchFamily="34" charset="0"/>
              </a:rPr>
              <a:t/>
            </a:r>
            <a:br>
              <a:rPr lang="en-GB" sz="4000" i="1" dirty="0" smtClean="0">
                <a:solidFill>
                  <a:schemeClr val="bg2">
                    <a:lumMod val="40000"/>
                    <a:lumOff val="60000"/>
                  </a:schemeClr>
                </a:solidFill>
                <a:latin typeface="Baskerville Old Face" panose="02020602080505020303" pitchFamily="18" charset="0"/>
                <a:ea typeface="Times New Roman" panose="02020603050405020304" pitchFamily="18" charset="0"/>
                <a:cs typeface="Calibri" panose="020F0502020204030204" pitchFamily="34" charset="0"/>
              </a:rPr>
            </a:br>
            <a:r>
              <a:rPr lang="en-GB" sz="4000" i="1" dirty="0">
                <a:solidFill>
                  <a:schemeClr val="bg2">
                    <a:lumMod val="40000"/>
                    <a:lumOff val="60000"/>
                  </a:schemeClr>
                </a:solidFill>
                <a:latin typeface="Baskerville Old Face" panose="02020602080505020303" pitchFamily="18" charset="0"/>
                <a:ea typeface="Times New Roman" panose="02020603050405020304" pitchFamily="18" charset="0"/>
                <a:cs typeface="Calibri" panose="020F0502020204030204" pitchFamily="34" charset="0"/>
              </a:rPr>
              <a:t>	</a:t>
            </a:r>
            <a:r>
              <a:rPr lang="en-GB" sz="4000" i="1" dirty="0" smtClean="0">
                <a:solidFill>
                  <a:schemeClr val="bg2">
                    <a:lumMod val="40000"/>
                    <a:lumOff val="60000"/>
                  </a:schemeClr>
                </a:solidFill>
                <a:latin typeface="Baskerville Old Face" panose="02020602080505020303" pitchFamily="18" charset="0"/>
                <a:ea typeface="Times New Roman" panose="02020603050405020304" pitchFamily="18" charset="0"/>
                <a:cs typeface="Calibri" panose="020F0502020204030204" pitchFamily="34" charset="0"/>
              </a:rPr>
              <a:t>		Tyrion Lannister – Game of Thrones</a:t>
            </a:r>
            <a:r>
              <a:rPr lang="en-GB" sz="4000" i="1" dirty="0">
                <a:solidFill>
                  <a:schemeClr val="bg2">
                    <a:lumMod val="40000"/>
                    <a:lumOff val="60000"/>
                  </a:schemeClr>
                </a:solidFill>
                <a:latin typeface="Baskerville Old Face" panose="02020602080505020303" pitchFamily="18" charset="0"/>
                <a:ea typeface="Times New Roman" panose="02020603050405020304" pitchFamily="18" charset="0"/>
                <a:cs typeface="Calibri" panose="020F0502020204030204" pitchFamily="34" charset="0"/>
              </a:rPr>
              <a:t/>
            </a:r>
            <a:br>
              <a:rPr lang="en-GB" sz="4000" i="1" dirty="0">
                <a:solidFill>
                  <a:schemeClr val="bg2">
                    <a:lumMod val="40000"/>
                    <a:lumOff val="60000"/>
                  </a:schemeClr>
                </a:solidFill>
                <a:latin typeface="Baskerville Old Face" panose="02020602080505020303" pitchFamily="18" charset="0"/>
                <a:ea typeface="Times New Roman" panose="02020603050405020304" pitchFamily="18" charset="0"/>
                <a:cs typeface="Calibri" panose="020F0502020204030204" pitchFamily="34" charset="0"/>
              </a:rPr>
            </a:br>
            <a:endParaRPr lang="en-GB" sz="4000" i="1" dirty="0">
              <a:solidFill>
                <a:schemeClr val="bg2">
                  <a:lumMod val="40000"/>
                  <a:lumOff val="60000"/>
                </a:schemeClr>
              </a:solidFill>
              <a:latin typeface="Baskerville Old Face" panose="02020602080505020303" pitchFamily="18" charset="0"/>
            </a:endParaRPr>
          </a:p>
        </p:txBody>
      </p:sp>
    </p:spTree>
    <p:extLst>
      <p:ext uri="{BB962C8B-B14F-4D97-AF65-F5344CB8AC3E}">
        <p14:creationId xmlns:p14="http://schemas.microsoft.com/office/powerpoint/2010/main" val="247561135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Matthys</a:t>
            </a:r>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Carstens</a:t>
            </a:r>
            <a:r>
              <a:rPr lang="en-ZA" sz="2200" dirty="0" smtClean="0">
                <a:solidFill>
                  <a:schemeClr val="bg2">
                    <a:lumMod val="40000"/>
                    <a:lumOff val="60000"/>
                  </a:schemeClr>
                </a:solidFill>
                <a:latin typeface="Trebuchet MS" panose="020B0603020202020204" pitchFamily="34" charset="0"/>
              </a:rPr>
              <a:t> </a:t>
            </a:r>
            <a:r>
              <a:rPr lang="en-ZA" sz="2200" dirty="0">
                <a:solidFill>
                  <a:schemeClr val="bg2">
                    <a:lumMod val="40000"/>
                    <a:lumOff val="60000"/>
                  </a:schemeClr>
                </a:solidFill>
                <a:latin typeface="Trebuchet MS" panose="020B0603020202020204" pitchFamily="34" charset="0"/>
              </a:rPr>
              <a:t>(</a:t>
            </a:r>
            <a:r>
              <a:rPr lang="en-ZA" sz="2200" dirty="0" err="1" smtClean="0">
                <a:solidFill>
                  <a:schemeClr val="bg2">
                    <a:lumMod val="40000"/>
                    <a:lumOff val="60000"/>
                  </a:schemeClr>
                </a:solidFill>
                <a:latin typeface="Trebuchet MS" panose="020B0603020202020204" pitchFamily="34" charset="0"/>
              </a:rPr>
              <a:t>Ekonomiese</a:t>
            </a:r>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en</a:t>
            </a:r>
            <a:r>
              <a:rPr lang="en-ZA" sz="2200" dirty="0" smtClean="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B</a:t>
            </a:r>
            <a:r>
              <a:rPr lang="en-ZA" sz="2200" dirty="0" err="1" smtClean="0">
                <a:solidFill>
                  <a:schemeClr val="bg2">
                    <a:lumMod val="40000"/>
                    <a:lumOff val="60000"/>
                  </a:schemeClr>
                </a:solidFill>
                <a:latin typeface="Trebuchet MS" panose="020B0603020202020204" pitchFamily="34" charset="0"/>
              </a:rPr>
              <a:t>estuurswetenskappe</a:t>
            </a:r>
            <a:r>
              <a:rPr lang="en-ZA" sz="2200" dirty="0" smtClean="0">
                <a:solidFill>
                  <a:schemeClr val="bg2">
                    <a:lumMod val="40000"/>
                    <a:lumOff val="60000"/>
                  </a:schemeClr>
                </a:solidFill>
                <a:latin typeface="Trebuchet MS" panose="020B0603020202020204" pitchFamily="34" charset="0"/>
              </a:rPr>
              <a:t>)</a:t>
            </a:r>
            <a:endParaRPr lang="en-ZA" sz="2200" dirty="0">
              <a:solidFill>
                <a:schemeClr val="bg2">
                  <a:lumMod val="40000"/>
                  <a:lumOff val="60000"/>
                </a:schemeClr>
              </a:solidFill>
              <a:latin typeface="Trebuchet MS" panose="020B0603020202020204" pitchFamily="34" charset="0"/>
            </a:endParaRPr>
          </a:p>
        </p:txBody>
      </p:sp>
      <p:sp>
        <p:nvSpPr>
          <p:cNvPr id="3" name="Rectangle 2"/>
          <p:cNvSpPr/>
          <p:nvPr/>
        </p:nvSpPr>
        <p:spPr>
          <a:xfrm>
            <a:off x="157655" y="3618907"/>
            <a:ext cx="11529848" cy="430887"/>
          </a:xfrm>
          <a:prstGeom prst="rect">
            <a:avLst/>
          </a:prstGeom>
        </p:spPr>
        <p:txBody>
          <a:bodyPr wrap="square">
            <a:spAutoFit/>
          </a:bodyPr>
          <a:lstStyle/>
          <a:p>
            <a:r>
              <a:rPr lang="en-ZA" sz="2200" dirty="0" smtClean="0">
                <a:solidFill>
                  <a:schemeClr val="bg2">
                    <a:lumMod val="40000"/>
                    <a:lumOff val="60000"/>
                  </a:schemeClr>
                </a:solidFill>
                <a:latin typeface="Trebuchet MS" panose="020B0603020202020204" pitchFamily="34" charset="0"/>
              </a:rPr>
              <a:t>	</a:t>
            </a:r>
            <a:r>
              <a:rPr lang="en-ZA" sz="2200" dirty="0" err="1" smtClean="0">
                <a:solidFill>
                  <a:schemeClr val="bg2">
                    <a:lumMod val="40000"/>
                    <a:lumOff val="60000"/>
                  </a:schemeClr>
                </a:solidFill>
                <a:latin typeface="Trebuchet MS" panose="020B0603020202020204" pitchFamily="34" charset="0"/>
              </a:rPr>
              <a:t>Dosent</a:t>
            </a:r>
            <a:r>
              <a:rPr lang="en-ZA" sz="2200" dirty="0" smtClean="0">
                <a:solidFill>
                  <a:schemeClr val="bg2">
                    <a:lumMod val="40000"/>
                    <a:lumOff val="60000"/>
                  </a:schemeClr>
                </a:solidFill>
                <a:latin typeface="Trebuchet MS" panose="020B0603020202020204" pitchFamily="34" charset="0"/>
              </a:rPr>
              <a:t>: </a:t>
            </a:r>
            <a:r>
              <a:rPr lang="en-ZA" sz="2200" dirty="0">
                <a:solidFill>
                  <a:schemeClr val="bg2">
                    <a:lumMod val="40000"/>
                    <a:lumOff val="60000"/>
                  </a:schemeClr>
                </a:solidFill>
                <a:latin typeface="Trebuchet MS" panose="020B0603020202020204" pitchFamily="34" charset="0"/>
              </a:rPr>
              <a:t>Dr KT Howell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55" y="4322618"/>
            <a:ext cx="2036757" cy="2535382"/>
          </a:xfrm>
          <a:prstGeom prst="rect">
            <a:avLst/>
          </a:prstGeom>
        </p:spPr>
      </p:pic>
      <p:sp>
        <p:nvSpPr>
          <p:cNvPr id="4" name="Rectangle 3">
            <a:extLst>
              <a:ext uri="{FF2B5EF4-FFF2-40B4-BE49-F238E27FC236}">
                <a16:creationId xmlns:a16="http://schemas.microsoft.com/office/drawing/2014/main" id="{CC4FFADC-F9B9-4D79-8F1E-C0517FD8FC98}"/>
              </a:ext>
            </a:extLst>
          </p:cNvPr>
          <p:cNvSpPr/>
          <p:nvPr/>
        </p:nvSpPr>
        <p:spPr>
          <a:xfrm>
            <a:off x="2718815" y="4857095"/>
            <a:ext cx="7764457" cy="1323439"/>
          </a:xfrm>
          <a:prstGeom prst="rect">
            <a:avLst/>
          </a:prstGeom>
        </p:spPr>
        <p:txBody>
          <a:bodyPr wrap="square">
            <a:spAutoFit/>
          </a:bodyPr>
          <a:lstStyle/>
          <a:p>
            <a:pPr algn="just"/>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Die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tipe vrae wat jy gevra het en antwoorde wat jy gegee het gedurende die klastyd, het vir my gewys dat jy ‘n besondere talent en aanvoeling het vir wiskunde. </a:t>
            </a:r>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My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hoop is dat jy ‘n beroep sal vind waarin jy jou </a:t>
            </a:r>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passie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kan uitleef.</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CE1E1704-A9F2-4227-B200-DB3A64DC2F26}"/>
              </a:ext>
            </a:extLst>
          </p:cNvPr>
          <p:cNvSpPr/>
          <p:nvPr/>
        </p:nvSpPr>
        <p:spPr>
          <a:xfrm>
            <a:off x="1646576" y="934937"/>
            <a:ext cx="8051606" cy="1409617"/>
          </a:xfrm>
          <a:prstGeom prst="rect">
            <a:avLst/>
          </a:prstGeom>
        </p:spPr>
        <p:txBody>
          <a:bodyPr wrap="square">
            <a:spAutoFit/>
          </a:bodyPr>
          <a:lstStyle/>
          <a:p>
            <a:pPr algn="just">
              <a:lnSpc>
                <a:spcPct val="107000"/>
              </a:lnSpc>
              <a:spcAft>
                <a:spcPts val="800"/>
              </a:spcAft>
            </a:pPr>
            <a:r>
              <a:rPr lang="nl-NL"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M</a:t>
            </a:r>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y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gunsteling tipe </a:t>
            </a:r>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onderwyser: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altyd gewillig om vrae te beantwoord, oplettend oor haar studente se gemoedstoestande, uiters deeglik met die behandeling van </a:t>
            </a:r>
            <a:r>
              <a:rPr lang="nl-NL" sz="2000" dirty="0" smtClean="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werk </a:t>
            </a:r>
            <a:r>
              <a:rPr lang="nl-NL"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en ‘n goeie titsel eksentriek.</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8356" y="0"/>
            <a:ext cx="1843644" cy="2458192"/>
          </a:xfrm>
          <a:prstGeom prst="rect">
            <a:avLst/>
          </a:prstGeom>
        </p:spPr>
      </p:pic>
    </p:spTree>
    <p:extLst>
      <p:ext uri="{BB962C8B-B14F-4D97-AF65-F5344CB8AC3E}">
        <p14:creationId xmlns:p14="http://schemas.microsoft.com/office/powerpoint/2010/main" val="528030012"/>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418b2209655a43b2b2a96a35c1bd0a253853cd"/>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E7EDFDC05BF64FAF974BE066CB3750" ma:contentTypeVersion="2" ma:contentTypeDescription="Create a new document." ma:contentTypeScope="" ma:versionID="289faf66db5ff6c2a5b14854d1be6bd1">
  <xsd:schema xmlns:xsd="http://www.w3.org/2001/XMLSchema" xmlns:xs="http://www.w3.org/2001/XMLSchema" xmlns:p="http://schemas.microsoft.com/office/2006/metadata/properties" xmlns:ns1="http://schemas.microsoft.com/sharepoint/v3" xmlns:ns2="3d0ffbf4-0ab1-4e4b-bd8c-865f61d41201" targetNamespace="http://schemas.microsoft.com/office/2006/metadata/properties" ma:root="true" ma:fieldsID="0358fc54e04717fd1f8ea0dccb55e9fc" ns1:_="" ns2:_="">
    <xsd:import namespace="http://schemas.microsoft.com/sharepoint/v3"/>
    <xsd:import namespace="3d0ffbf4-0ab1-4e4b-bd8c-865f61d4120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0ffbf4-0ab1-4e4b-bd8c-865f61d4120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3d0ffbf4-0ab1-4e4b-bd8c-865f61d41201">
      <UserInfo>
        <DisplayName>Jonker, A, Dr [axjonker@sun.ac.za]</DisplayName>
        <AccountId>2403</AccountId>
        <AccountType/>
      </UserInfo>
    </SharedWithUsers>
  </documentManagement>
</p:properties>
</file>

<file path=customXml/itemProps1.xml><?xml version="1.0" encoding="utf-8"?>
<ds:datastoreItem xmlns:ds="http://schemas.openxmlformats.org/officeDocument/2006/customXml" ds:itemID="{B16300FE-ACB1-4F57-B2BA-FAA526871028}"/>
</file>

<file path=customXml/itemProps2.xml><?xml version="1.0" encoding="utf-8"?>
<ds:datastoreItem xmlns:ds="http://schemas.openxmlformats.org/officeDocument/2006/customXml" ds:itemID="{BB908468-0D2A-41DC-927B-306072EEEEE6}"/>
</file>

<file path=customXml/itemProps3.xml><?xml version="1.0" encoding="utf-8"?>
<ds:datastoreItem xmlns:ds="http://schemas.openxmlformats.org/officeDocument/2006/customXml" ds:itemID="{98112539-D4CF-41CE-9733-228FCCE76D73}"/>
</file>

<file path=docProps/app.xml><?xml version="1.0" encoding="utf-8"?>
<Properties xmlns="http://schemas.openxmlformats.org/officeDocument/2006/extended-properties" xmlns:vt="http://schemas.openxmlformats.org/officeDocument/2006/docPropsVTypes">
  <Template/>
  <TotalTime>4669</TotalTime>
  <Words>2493</Words>
  <Application>Microsoft Office PowerPoint</Application>
  <PresentationFormat>Widescreen</PresentationFormat>
  <Paragraphs>141</Paragraphs>
  <Slides>37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Baskerville Old Face</vt:lpstr>
      <vt:lpstr>Calibri</vt:lpstr>
      <vt:lpstr>Calibri Light</vt:lpstr>
      <vt:lpstr>CMR12</vt:lpstr>
      <vt:lpstr>FreeSans</vt:lpstr>
      <vt:lpstr>Noto Sans CJK SC Regular</vt:lpstr>
      <vt:lpstr>PalatinoLinotype-Roman</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mind needs books, as a sword needs a whetstone, if it is to keep its edge.     Tyrion Lannister – Game of Thrones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contents of a (wo)man’s letters are more valuable than the contents of [their] purse     Lord Varys – Game of Thrones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Stellenbosch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Swart, C, Mej &lt;claudias2@sun.ac.za&gt;</dc:creator>
  <cp:lastModifiedBy>Swart-Jansen van Vuuren, C, Mev [claudias2@sun.ac.za]</cp:lastModifiedBy>
  <cp:revision>623</cp:revision>
  <cp:lastPrinted>2016-03-18T10:30:40Z</cp:lastPrinted>
  <dcterms:created xsi:type="dcterms:W3CDTF">2016-02-11T07:33:15Z</dcterms:created>
  <dcterms:modified xsi:type="dcterms:W3CDTF">2019-04-12T18:20:53Z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0x010100DBE7EDFDC05BF64FAF974BE066CB3750</vt:lpwstr>
  </property>
</Properties>
</file>