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257" r:id="rId3"/>
    <p:sldId id="262" r:id="rId4"/>
    <p:sldId id="292" r:id="rId5"/>
    <p:sldId id="288" r:id="rId6"/>
    <p:sldId id="263" r:id="rId7"/>
    <p:sldId id="261" r:id="rId8"/>
    <p:sldId id="264" r:id="rId9"/>
    <p:sldId id="265" r:id="rId10"/>
    <p:sldId id="266" r:id="rId11"/>
    <p:sldId id="268" r:id="rId12"/>
    <p:sldId id="269" r:id="rId13"/>
    <p:sldId id="306" r:id="rId14"/>
    <p:sldId id="267" r:id="rId15"/>
    <p:sldId id="270" r:id="rId16"/>
    <p:sldId id="271" r:id="rId17"/>
    <p:sldId id="272" r:id="rId18"/>
    <p:sldId id="273" r:id="rId19"/>
    <p:sldId id="260" r:id="rId20"/>
    <p:sldId id="274" r:id="rId21"/>
    <p:sldId id="279" r:id="rId22"/>
    <p:sldId id="286" r:id="rId23"/>
    <p:sldId id="275" r:id="rId24"/>
    <p:sldId id="308" r:id="rId25"/>
    <p:sldId id="278" r:id="rId26"/>
    <p:sldId id="276" r:id="rId27"/>
    <p:sldId id="280" r:id="rId28"/>
    <p:sldId id="293" r:id="rId29"/>
    <p:sldId id="282" r:id="rId30"/>
    <p:sldId id="259" r:id="rId31"/>
    <p:sldId id="277" r:id="rId32"/>
    <p:sldId id="290" r:id="rId33"/>
    <p:sldId id="289" r:id="rId34"/>
    <p:sldId id="291" r:id="rId35"/>
    <p:sldId id="300" r:id="rId36"/>
    <p:sldId id="309" r:id="rId37"/>
    <p:sldId id="301" r:id="rId38"/>
    <p:sldId id="302" r:id="rId39"/>
    <p:sldId id="303" r:id="rId40"/>
    <p:sldId id="304" r:id="rId41"/>
    <p:sldId id="305" r:id="rId42"/>
  </p:sldIdLst>
  <p:sldSz cx="12192000" cy="6858000"/>
  <p:notesSz cx="6797675" cy="99282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N, Dr &lt;nherman@sun.ac.za&gt;" initials="HND&lt;" lastIdx="35" clrIdx="0">
    <p:extLst>
      <p:ext uri="{19B8F6BF-5375-455C-9EA6-DF929625EA0E}">
        <p15:presenceInfo xmlns:p15="http://schemas.microsoft.com/office/powerpoint/2012/main" userId="S-1-5-21-1214440339-602609370-839522115-47894" providerId="AD"/>
      </p:ext>
    </p:extLst>
  </p:cmAuthor>
  <p:cmAuthor id="2" name="Farmer, JL &lt;jeanlee@sun.ac.za&gt;" initials="FJ&lt;" lastIdx="1" clrIdx="1">
    <p:extLst>
      <p:ext uri="{19B8F6BF-5375-455C-9EA6-DF929625EA0E}">
        <p15:presenceInfo xmlns:p15="http://schemas.microsoft.com/office/powerpoint/2012/main" userId="S-1-5-21-1214440339-602609370-839522115-166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varScale="1">
        <p:scale>
          <a:sx n="66" d="100"/>
          <a:sy n="66" d="100"/>
        </p:scale>
        <p:origin x="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187226-8F2C-4287-8D27-E35694FC5578}" type="datetimeFigureOut">
              <a:rPr lang="en-US" smtClean="0"/>
              <a:t>20-Apr-17</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B556FC1-053C-47EA-8E9F-C6BE0803169A}" type="slidenum">
              <a:rPr lang="en-US" smtClean="0"/>
              <a:t>‹#›</a:t>
            </a:fld>
            <a:endParaRPr lang="en-US"/>
          </a:p>
        </p:txBody>
      </p:sp>
    </p:spTree>
    <p:extLst>
      <p:ext uri="{BB962C8B-B14F-4D97-AF65-F5344CB8AC3E}">
        <p14:creationId xmlns:p14="http://schemas.microsoft.com/office/powerpoint/2010/main" val="3276544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0598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3743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04125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2447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41924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187AF-77D5-4538-AD55-4F90FF5293F2}" type="datetimeFigureOut">
              <a:rPr lang="en-US" smtClean="0"/>
              <a:t>20-Apr-17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59018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187AF-77D5-4538-AD55-4F90FF5293F2}" type="datetimeFigureOut">
              <a:rPr lang="en-US" smtClean="0"/>
              <a:t>20-Apr-17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35733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187AF-77D5-4538-AD55-4F90FF5293F2}" type="datetimeFigureOut">
              <a:rPr lang="en-US" smtClean="0"/>
              <a:t>20-Apr-17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299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87AF-77D5-4538-AD55-4F90FF5293F2}" type="datetimeFigureOut">
              <a:rPr lang="en-US" smtClean="0"/>
              <a:t>20-Apr-17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16964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20-Apr-17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60006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20-Apr-17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95658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87AF-77D5-4538-AD55-4F90FF5293F2}" type="datetimeFigureOut">
              <a:rPr lang="en-US" smtClean="0"/>
              <a:t>20-Apr-17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AEDA4-73CF-4CF9-AA9A-975D02221706}" type="slidenum">
              <a:rPr lang="en-US" smtClean="0"/>
              <a:t>‹#›</a:t>
            </a:fld>
            <a:endParaRPr lang="en-US"/>
          </a:p>
        </p:txBody>
      </p:sp>
    </p:spTree>
    <p:extLst>
      <p:ext uri="{BB962C8B-B14F-4D97-AF65-F5344CB8AC3E}">
        <p14:creationId xmlns:p14="http://schemas.microsoft.com/office/powerpoint/2010/main" val="215957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google.co.za/imgres?imgurl=https://s-media-cache-ak0.pinimg.com/736x/8e/1c/7c/8e1c7c279586023e52574a4ceaa3c827.jpg&amp;imgrefurl=https://www.pinterest.com/explore/inspirational-quotes/&amp;docid=0HRR-Wv-JeXOlM&amp;tbnid=iJ6ZpX4l5pKIjM:&amp;vet=1&amp;w=490&amp;h=490&amp;bih=604&amp;biw=1280&amp;q=motivation%20quotes&amp;ved=0ahUKEwjZnr7dxMnSAhXmJcAKHczHB0gQMwhZKCIwIg&amp;iact=mrc&amp;uact=8"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610" y="2764221"/>
            <a:ext cx="2928052" cy="3186524"/>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38344" y="2764221"/>
            <a:ext cx="5379983" cy="3328823"/>
          </a:xfrm>
          <a:prstGeom prst="rect">
            <a:avLst/>
          </a:prstGeom>
        </p:spPr>
      </p:pic>
      <p:sp>
        <p:nvSpPr>
          <p:cNvPr id="6" name="Rectangle 5"/>
          <p:cNvSpPr/>
          <p:nvPr/>
        </p:nvSpPr>
        <p:spPr>
          <a:xfrm>
            <a:off x="1451610" y="590550"/>
            <a:ext cx="9229725" cy="1815882"/>
          </a:xfrm>
          <a:prstGeom prst="rect">
            <a:avLst/>
          </a:prstGeom>
        </p:spPr>
        <p:txBody>
          <a:bodyPr wrap="square">
            <a:spAutoFit/>
          </a:bodyPr>
          <a:lstStyle/>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First-year Achievement Awards</a:t>
            </a:r>
            <a:endParaRPr lang="en-ZA" sz="2000"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Eerstejaarsprestasietoekennings</a:t>
            </a:r>
            <a:endParaRPr lang="en-ZA" sz="2000"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Amabhaso eMpumelelo waBafundi boNyaka wokuQala</a:t>
            </a:r>
          </a:p>
          <a:p>
            <a:pPr algn="ctr">
              <a:spcAft>
                <a:spcPts val="0"/>
              </a:spcAft>
            </a:pPr>
            <a:r>
              <a:rPr lang="nl-NL" sz="2800" b="1" i="1" spc="-25"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2017</a:t>
            </a:r>
            <a:endParaRPr lang="en-ZA" sz="2000"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98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Adriaan</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Joubert</a:t>
            </a:r>
            <a:r>
              <a:rPr lang="en-ZA" sz="2400" dirty="0">
                <a:solidFill>
                  <a:schemeClr val="bg1"/>
                </a:solidFill>
                <a:latin typeface="Trebuchet MS" panose="020B0603020202020204" pitchFamily="34" charset="0"/>
              </a:rPr>
              <a:t> van Wyk (</a:t>
            </a:r>
            <a:r>
              <a:rPr lang="en-ZA" sz="2400" dirty="0" err="1">
                <a:solidFill>
                  <a:schemeClr val="bg1"/>
                </a:solidFill>
                <a:latin typeface="Trebuchet MS" panose="020B0603020202020204" pitchFamily="34" charset="0"/>
              </a:rPr>
              <a:t>AgriWetenskappe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Mr </a:t>
            </a:r>
            <a:r>
              <a:rPr lang="en-ZA" sz="2400" dirty="0" err="1">
                <a:solidFill>
                  <a:schemeClr val="bg1"/>
                </a:solidFill>
                <a:latin typeface="Trebuchet MS" panose="020B0603020202020204" pitchFamily="34" charset="0"/>
              </a:rPr>
              <a:t>Nelius</a:t>
            </a:r>
            <a:r>
              <a:rPr lang="en-ZA" sz="2400" dirty="0">
                <a:solidFill>
                  <a:schemeClr val="bg1"/>
                </a:solidFill>
                <a:latin typeface="Trebuchet MS" panose="020B0603020202020204" pitchFamily="34" charset="0"/>
              </a:rPr>
              <a:t> van </a:t>
            </a:r>
            <a:r>
              <a:rPr lang="en-ZA" sz="2400" dirty="0" err="1">
                <a:solidFill>
                  <a:schemeClr val="bg1"/>
                </a:solidFill>
                <a:latin typeface="Trebuchet MS" panose="020B0603020202020204" pitchFamily="34" charset="0"/>
              </a:rPr>
              <a:t>Huyssteen</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68" t="1168" r="8654" b="3804"/>
          <a:stretch/>
        </p:blipFill>
        <p:spPr>
          <a:xfrm>
            <a:off x="10173195" y="0"/>
            <a:ext cx="2018805" cy="2897579"/>
          </a:xfrm>
          <a:prstGeom prst="rect">
            <a:avLst/>
          </a:prstGeom>
        </p:spPr>
      </p:pic>
      <p:sp>
        <p:nvSpPr>
          <p:cNvPr id="6" name="Rectangle 5"/>
          <p:cNvSpPr/>
          <p:nvPr/>
        </p:nvSpPr>
        <p:spPr>
          <a:xfrm>
            <a:off x="400016" y="950243"/>
            <a:ext cx="9444445" cy="1477328"/>
          </a:xfrm>
          <a:prstGeom prst="rect">
            <a:avLst/>
          </a:prstGeom>
          <a:ln w="19050">
            <a:noFill/>
          </a:ln>
        </p:spPr>
        <p:txBody>
          <a:bodyPr wrap="square">
            <a:spAutoFit/>
          </a:bodyPr>
          <a:lstStyle/>
          <a:p>
            <a:pPr algn="just">
              <a:lnSpc>
                <a:spcPct val="150000"/>
              </a:lnSpc>
            </a:pPr>
            <a:r>
              <a:rPr lang="nl-NL" sz="2000" dirty="0">
                <a:solidFill>
                  <a:schemeClr val="bg1"/>
                </a:solidFill>
              </a:rPr>
              <a:t>Buiten die feit dat meneer ŉ absolute meester is in die grondkunde veld is meneer ‘n  persoon, wat die kuns vermag het om meneer se liefde vir grondkunde te laat oorspoel na my en die ander studente  van my klas.</a:t>
            </a:r>
            <a:endParaRPr lang="en-ZA" sz="2000"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667" t="6406" r="25619" b="43205"/>
          <a:stretch/>
        </p:blipFill>
        <p:spPr>
          <a:xfrm>
            <a:off x="0" y="4248000"/>
            <a:ext cx="1766908" cy="2610000"/>
          </a:xfrm>
          <a:prstGeom prst="rect">
            <a:avLst/>
          </a:prstGeom>
        </p:spPr>
      </p:pic>
    </p:spTree>
    <p:extLst>
      <p:ext uri="{BB962C8B-B14F-4D97-AF65-F5344CB8AC3E}">
        <p14:creationId xmlns:p14="http://schemas.microsoft.com/office/powerpoint/2010/main" val="38433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Johannes Coetzee (Natural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a:t>
            </a:r>
            <a:r>
              <a:rPr lang="en-ZA" sz="2400" dirty="0" err="1">
                <a:solidFill>
                  <a:schemeClr val="bg1"/>
                </a:solidFill>
                <a:latin typeface="Trebuchet MS" panose="020B0603020202020204" pitchFamily="34" charset="0"/>
              </a:rPr>
              <a:t>Jaco</a:t>
            </a:r>
            <a:r>
              <a:rPr lang="en-ZA" sz="2400" dirty="0">
                <a:solidFill>
                  <a:schemeClr val="bg1"/>
                </a:solidFill>
                <a:latin typeface="Trebuchet MS" panose="020B0603020202020204" pitchFamily="34" charset="0"/>
              </a:rPr>
              <a:t> Geldenhuys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70" r="6579" b="2208"/>
          <a:stretch/>
        </p:blipFill>
        <p:spPr>
          <a:xfrm>
            <a:off x="10403474" y="0"/>
            <a:ext cx="1788526" cy="2610000"/>
          </a:xfrm>
          <a:prstGeom prst="rect">
            <a:avLst/>
          </a:prstGeom>
        </p:spPr>
      </p:pic>
      <p:pic>
        <p:nvPicPr>
          <p:cNvPr id="6" name="Picture 5"/>
          <p:cNvPicPr>
            <a:picLocks noChangeAspect="1"/>
          </p:cNvPicPr>
          <p:nvPr/>
        </p:nvPicPr>
        <p:blipFill rotWithShape="1">
          <a:blip r:embed="rId3"/>
          <a:srcRect r="11689" b="2143"/>
          <a:stretch/>
        </p:blipFill>
        <p:spPr>
          <a:xfrm>
            <a:off x="0" y="4248000"/>
            <a:ext cx="1766556" cy="2610000"/>
          </a:xfrm>
          <a:prstGeom prst="rect">
            <a:avLst/>
          </a:prstGeom>
        </p:spPr>
      </p:pic>
      <p:sp>
        <p:nvSpPr>
          <p:cNvPr id="7" name="Rectangle 6"/>
          <p:cNvSpPr/>
          <p:nvPr/>
        </p:nvSpPr>
        <p:spPr>
          <a:xfrm>
            <a:off x="2243058" y="4555178"/>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You probably know by now that just being very talented is not enough: hard work is an essential element of success at this level. Your performance bears witness to both your talent and your dedication to your studies.</a:t>
            </a:r>
          </a:p>
        </p:txBody>
      </p:sp>
      <p:sp>
        <p:nvSpPr>
          <p:cNvPr id="8" name="Rectangle 7"/>
          <p:cNvSpPr/>
          <p:nvPr/>
        </p:nvSpPr>
        <p:spPr>
          <a:xfrm>
            <a:off x="460976" y="993118"/>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Your enthusiasm was evident throughout ... I was eager to attend your classes, simply because they were fun to attend. Because of this, my own enthusiasm grew as well and, by the end of the year, computer science had become one of my </a:t>
            </a:r>
            <a:r>
              <a:rPr lang="en-US" sz="2000" dirty="0" err="1">
                <a:solidFill>
                  <a:schemeClr val="bg1"/>
                </a:solidFill>
              </a:rPr>
              <a:t>favourite</a:t>
            </a:r>
            <a:r>
              <a:rPr lang="en-US" sz="2000" dirty="0">
                <a:solidFill>
                  <a:schemeClr val="bg1"/>
                </a:solidFill>
              </a:rPr>
              <a:t> subjects</a:t>
            </a:r>
            <a:r>
              <a:rPr lang="en-ZA" sz="2000" dirty="0">
                <a:solidFill>
                  <a:schemeClr val="bg1"/>
                </a:solidFill>
              </a:rPr>
              <a:t>.</a:t>
            </a:r>
          </a:p>
        </p:txBody>
      </p:sp>
    </p:spTree>
    <p:extLst>
      <p:ext uri="{BB962C8B-B14F-4D97-AF65-F5344CB8AC3E}">
        <p14:creationId xmlns:p14="http://schemas.microsoft.com/office/powerpoint/2010/main" val="122951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Emma King (Natural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Dr JN </a:t>
            </a:r>
            <a:r>
              <a:rPr lang="en-ZA" sz="2400" dirty="0" err="1">
                <a:solidFill>
                  <a:schemeClr val="bg1"/>
                </a:solidFill>
                <a:latin typeface="Trebuchet MS" panose="020B0603020202020204" pitchFamily="34" charset="0"/>
              </a:rPr>
              <a:t>Kriel</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225" t="3507" r="9178"/>
          <a:stretch/>
        </p:blipFill>
        <p:spPr>
          <a:xfrm>
            <a:off x="10303823" y="0"/>
            <a:ext cx="1888177" cy="2941122"/>
          </a:xfrm>
          <a:prstGeom prst="rect">
            <a:avLst/>
          </a:prstGeom>
        </p:spPr>
      </p:pic>
      <p:pic>
        <p:nvPicPr>
          <p:cNvPr id="4" name="Picture 3"/>
          <p:cNvPicPr>
            <a:picLocks noChangeAspect="1"/>
          </p:cNvPicPr>
          <p:nvPr/>
        </p:nvPicPr>
        <p:blipFill rotWithShape="1">
          <a:blip r:embed="rId3"/>
          <a:srcRect l="14368" t="2096" r="15517" b="22013"/>
          <a:stretch/>
        </p:blipFill>
        <p:spPr>
          <a:xfrm>
            <a:off x="0" y="4248000"/>
            <a:ext cx="1759227" cy="2610000"/>
          </a:xfrm>
          <a:prstGeom prst="rect">
            <a:avLst/>
          </a:prstGeom>
        </p:spPr>
      </p:pic>
      <p:sp>
        <p:nvSpPr>
          <p:cNvPr id="7" name="Rectangle 6"/>
          <p:cNvSpPr/>
          <p:nvPr/>
        </p:nvSpPr>
        <p:spPr>
          <a:xfrm>
            <a:off x="2269920" y="4674167"/>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Congratulations on a very successful start. It is seldom that a student’s interest, ability and attitude align so well, and it is even rarer for these to flourish despite challenging circumstances. </a:t>
            </a:r>
            <a:endParaRPr lang="en-ZA" sz="2000" dirty="0">
              <a:solidFill>
                <a:schemeClr val="bg1"/>
              </a:solidFill>
            </a:endParaRPr>
          </a:p>
        </p:txBody>
      </p:sp>
      <p:sp>
        <p:nvSpPr>
          <p:cNvPr id="8" name="Rectangle 7"/>
          <p:cNvSpPr/>
          <p:nvPr/>
        </p:nvSpPr>
        <p:spPr>
          <a:xfrm>
            <a:off x="400016" y="934167"/>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I truly respect your willingness to assist me, and other students, whenever we needed help … never just provided answers but rather hints as to where I should start or what I should focus. It also taught me how to persevere and consistently try my best.</a:t>
            </a:r>
          </a:p>
        </p:txBody>
      </p:sp>
    </p:spTree>
    <p:extLst>
      <p:ext uri="{BB962C8B-B14F-4D97-AF65-F5344CB8AC3E}">
        <p14:creationId xmlns:p14="http://schemas.microsoft.com/office/powerpoint/2010/main" val="276495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992" y="4758880"/>
            <a:ext cx="10515600" cy="1477328"/>
          </a:xfrm>
        </p:spPr>
        <p:txBody>
          <a:bodyPr>
            <a:normAutofit/>
          </a:bodyPr>
          <a:lstStyle/>
          <a:p>
            <a:pPr algn="r"/>
            <a:r>
              <a:rPr lang="en-ZA" sz="2800" i="1" dirty="0">
                <a:solidFill>
                  <a:schemeClr val="bg1"/>
                </a:solidFill>
              </a:rPr>
              <a:t>Captain Jack Sparrow,</a:t>
            </a:r>
            <a:r>
              <a:rPr lang="en-ZA" sz="2800" dirty="0">
                <a:solidFill>
                  <a:schemeClr val="bg1"/>
                </a:solidFill>
              </a:rPr>
              <a:t> (</a:t>
            </a:r>
            <a:r>
              <a:rPr lang="en-ZA" sz="2800" i="1" dirty="0">
                <a:solidFill>
                  <a:schemeClr val="bg1"/>
                </a:solidFill>
              </a:rPr>
              <a:t>Pirates of the Caribbean</a:t>
            </a:r>
            <a:r>
              <a:rPr lang="en-ZA" sz="2800" dirty="0">
                <a:solidFill>
                  <a:schemeClr val="bg1"/>
                </a:solidFill>
              </a:rPr>
              <a:t>)</a:t>
            </a:r>
            <a:endParaRPr lang="en-ZA" sz="2800" dirty="0"/>
          </a:p>
        </p:txBody>
      </p:sp>
      <p:pic>
        <p:nvPicPr>
          <p:cNvPr id="4" name="Content Placeholder 3" descr="Image result for the problem is not the problem the problem is your attitude about the problem"/>
          <p:cNvPicPr>
            <a:picLocks noGrp="1"/>
          </p:cNvPicPr>
          <p:nvPr>
            <p:ph idx="1"/>
          </p:nvPr>
        </p:nvPicPr>
        <p:blipFill rotWithShape="1">
          <a:blip r:embed="rId2">
            <a:extLst>
              <a:ext uri="{28A0092B-C50C-407E-A947-70E740481C1C}">
                <a14:useLocalDpi xmlns:a14="http://schemas.microsoft.com/office/drawing/2010/main" val="0"/>
              </a:ext>
            </a:extLst>
          </a:blip>
          <a:srcRect t="13013" b="20442"/>
          <a:stretch/>
        </p:blipFill>
        <p:spPr bwMode="auto">
          <a:xfrm>
            <a:off x="1536192" y="1112521"/>
            <a:ext cx="9372600" cy="3214000"/>
          </a:xfrm>
          <a:prstGeom prst="rect">
            <a:avLst/>
          </a:prstGeom>
          <a:noFill/>
          <a:ln>
            <a:noFill/>
          </a:ln>
        </p:spPr>
      </p:pic>
    </p:spTree>
    <p:extLst>
      <p:ext uri="{BB962C8B-B14F-4D97-AF65-F5344CB8AC3E}">
        <p14:creationId xmlns:p14="http://schemas.microsoft.com/office/powerpoint/2010/main" val="247561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William </a:t>
            </a:r>
            <a:r>
              <a:rPr lang="en-ZA" sz="2400" dirty="0" err="1">
                <a:solidFill>
                  <a:schemeClr val="bg1"/>
                </a:solidFill>
                <a:latin typeface="Trebuchet MS" panose="020B0603020202020204" pitchFamily="34" charset="0"/>
              </a:rPr>
              <a:t>Mey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Natuurwetenskappe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25" t="2338" r="5022" b="1429"/>
          <a:stretch/>
        </p:blipFill>
        <p:spPr>
          <a:xfrm>
            <a:off x="10208821" y="0"/>
            <a:ext cx="1983179" cy="293320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20" t="3368" r="5113" b="15369"/>
          <a:stretch/>
        </p:blipFill>
        <p:spPr>
          <a:xfrm>
            <a:off x="0" y="4248000"/>
            <a:ext cx="2096113" cy="2610000"/>
          </a:xfrm>
          <a:prstGeom prst="rect">
            <a:avLst/>
          </a:prstGeom>
        </p:spPr>
      </p:pic>
      <p:sp>
        <p:nvSpPr>
          <p:cNvPr id="7" name="Rectangle 6"/>
          <p:cNvSpPr/>
          <p:nvPr/>
        </p:nvSpPr>
        <p:spPr>
          <a:xfrm>
            <a:off x="2563712" y="4606587"/>
            <a:ext cx="9219315" cy="1429622"/>
          </a:xfrm>
          <a:prstGeom prst="rect">
            <a:avLst/>
          </a:prstGeom>
          <a:ln w="19050">
            <a:noFill/>
          </a:ln>
        </p:spPr>
        <p:txBody>
          <a:bodyPr wrap="square">
            <a:spAutoFit/>
          </a:bodyPr>
          <a:lstStyle/>
          <a:p>
            <a:pPr algn="just">
              <a:lnSpc>
                <a:spcPct val="150000"/>
              </a:lnSpc>
            </a:pPr>
            <a:r>
              <a:rPr lang="en-ZA" sz="2000" dirty="0" err="1">
                <a:solidFill>
                  <a:schemeClr val="bg1"/>
                </a:solidFill>
              </a:rPr>
              <a:t>Jy</a:t>
            </a:r>
            <a:r>
              <a:rPr lang="en-ZA" sz="2000" dirty="0">
                <a:solidFill>
                  <a:schemeClr val="bg1"/>
                </a:solidFill>
              </a:rPr>
              <a:t> het </a:t>
            </a:r>
            <a:r>
              <a:rPr lang="en-ZA" sz="2000" dirty="0" err="1">
                <a:solidFill>
                  <a:schemeClr val="bg1"/>
                </a:solidFill>
              </a:rPr>
              <a:t>geskryf</a:t>
            </a:r>
            <a:r>
              <a:rPr lang="en-ZA" sz="2000" dirty="0">
                <a:solidFill>
                  <a:schemeClr val="bg1"/>
                </a:solidFill>
              </a:rPr>
              <a:t>: “Ek </a:t>
            </a:r>
            <a:r>
              <a:rPr lang="en-ZA" sz="2000" dirty="0" err="1">
                <a:solidFill>
                  <a:schemeClr val="bg1"/>
                </a:solidFill>
              </a:rPr>
              <a:t>sal</a:t>
            </a:r>
            <a:r>
              <a:rPr lang="en-ZA" sz="2000" dirty="0">
                <a:solidFill>
                  <a:schemeClr val="bg1"/>
                </a:solidFill>
              </a:rPr>
              <a:t> my </a:t>
            </a:r>
            <a:r>
              <a:rPr lang="en-ZA" sz="2000" dirty="0" err="1">
                <a:solidFill>
                  <a:schemeClr val="bg1"/>
                </a:solidFill>
              </a:rPr>
              <a:t>doelwit</a:t>
            </a:r>
            <a:r>
              <a:rPr lang="en-ZA" sz="2000" dirty="0">
                <a:solidFill>
                  <a:schemeClr val="bg1"/>
                </a:solidFill>
              </a:rPr>
              <a:t> </a:t>
            </a:r>
            <a:r>
              <a:rPr lang="en-ZA" sz="2000" dirty="0" err="1">
                <a:solidFill>
                  <a:schemeClr val="bg1"/>
                </a:solidFill>
              </a:rPr>
              <a:t>bereik</a:t>
            </a:r>
            <a:r>
              <a:rPr lang="en-ZA" sz="2000" dirty="0">
                <a:solidFill>
                  <a:schemeClr val="bg1"/>
                </a:solidFill>
              </a:rPr>
              <a:t> </a:t>
            </a:r>
            <a:r>
              <a:rPr lang="en-ZA" sz="2000" dirty="0" err="1">
                <a:solidFill>
                  <a:schemeClr val="bg1"/>
                </a:solidFill>
              </a:rPr>
              <a:t>deur</a:t>
            </a:r>
            <a:r>
              <a:rPr lang="en-ZA" sz="2000" dirty="0">
                <a:solidFill>
                  <a:schemeClr val="bg1"/>
                </a:solidFill>
              </a:rPr>
              <a:t> </a:t>
            </a:r>
            <a:r>
              <a:rPr lang="en-ZA" sz="2000" dirty="0" err="1">
                <a:solidFill>
                  <a:schemeClr val="bg1"/>
                </a:solidFill>
              </a:rPr>
              <a:t>vrae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vrae</a:t>
            </a:r>
            <a:r>
              <a:rPr lang="en-ZA" sz="2000" dirty="0">
                <a:solidFill>
                  <a:schemeClr val="bg1"/>
                </a:solidFill>
              </a:rPr>
              <a:t> en </a:t>
            </a:r>
            <a:r>
              <a:rPr lang="en-ZA" sz="2000" dirty="0" err="1">
                <a:solidFill>
                  <a:schemeClr val="bg1"/>
                </a:solidFill>
              </a:rPr>
              <a:t>ekstra</a:t>
            </a:r>
            <a:r>
              <a:rPr lang="en-ZA" sz="2000" dirty="0">
                <a:solidFill>
                  <a:schemeClr val="bg1"/>
                </a:solidFill>
              </a:rPr>
              <a:t> </a:t>
            </a:r>
            <a:r>
              <a:rPr lang="en-ZA" sz="2000" dirty="0" err="1">
                <a:solidFill>
                  <a:schemeClr val="bg1"/>
                </a:solidFill>
              </a:rPr>
              <a:t>werk</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doen</a:t>
            </a:r>
            <a:r>
              <a:rPr lang="en-ZA" sz="2000" dirty="0">
                <a:solidFill>
                  <a:schemeClr val="bg1"/>
                </a:solidFill>
              </a:rPr>
              <a:t> as </a:t>
            </a:r>
            <a:r>
              <a:rPr lang="en-ZA" sz="2000" dirty="0" err="1">
                <a:solidFill>
                  <a:schemeClr val="bg1"/>
                </a:solidFill>
              </a:rPr>
              <a:t>ek</a:t>
            </a:r>
            <a:r>
              <a:rPr lang="en-ZA" sz="2000" dirty="0">
                <a:solidFill>
                  <a:schemeClr val="bg1"/>
                </a:solidFill>
              </a:rPr>
              <a:t> </a:t>
            </a:r>
            <a:r>
              <a:rPr lang="en-ZA" sz="2000" dirty="0" err="1">
                <a:solidFill>
                  <a:schemeClr val="bg1"/>
                </a:solidFill>
              </a:rPr>
              <a:t>sukkel</a:t>
            </a:r>
            <a:r>
              <a:rPr lang="en-ZA" sz="2000" dirty="0">
                <a:solidFill>
                  <a:schemeClr val="bg1"/>
                </a:solidFill>
              </a:rPr>
              <a:t>,  </a:t>
            </a:r>
            <a:r>
              <a:rPr lang="en-ZA" sz="2000" dirty="0" err="1">
                <a:solidFill>
                  <a:schemeClr val="bg1"/>
                </a:solidFill>
              </a:rPr>
              <a:t>asook</a:t>
            </a:r>
            <a:r>
              <a:rPr lang="en-ZA" sz="2000" dirty="0">
                <a:solidFill>
                  <a:schemeClr val="bg1"/>
                </a:solidFill>
              </a:rPr>
              <a:t> my </a:t>
            </a:r>
            <a:r>
              <a:rPr lang="en-ZA" sz="2000" dirty="0" err="1">
                <a:solidFill>
                  <a:schemeClr val="bg1"/>
                </a:solidFill>
              </a:rPr>
              <a:t>tyd</a:t>
            </a:r>
            <a:r>
              <a:rPr lang="en-ZA" sz="2000" dirty="0">
                <a:solidFill>
                  <a:schemeClr val="bg1"/>
                </a:solidFill>
              </a:rPr>
              <a:t> </a:t>
            </a:r>
            <a:r>
              <a:rPr lang="en-ZA" sz="2000" dirty="0" err="1">
                <a:solidFill>
                  <a:schemeClr val="bg1"/>
                </a:solidFill>
              </a:rPr>
              <a:t>deeglik</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beplan</a:t>
            </a:r>
            <a:r>
              <a:rPr lang="en-ZA" sz="2000" dirty="0">
                <a:solidFill>
                  <a:schemeClr val="bg1"/>
                </a:solidFill>
              </a:rPr>
              <a:t>.” En </a:t>
            </a:r>
            <a:r>
              <a:rPr lang="en-ZA" sz="2000" dirty="0" err="1">
                <a:solidFill>
                  <a:schemeClr val="bg1"/>
                </a:solidFill>
              </a:rPr>
              <a:t>jy</a:t>
            </a:r>
            <a:r>
              <a:rPr lang="en-ZA" sz="2000" dirty="0">
                <a:solidFill>
                  <a:schemeClr val="bg1"/>
                </a:solidFill>
              </a:rPr>
              <a:t> het </a:t>
            </a:r>
            <a:r>
              <a:rPr lang="en-ZA" sz="2000" dirty="0" err="1">
                <a:solidFill>
                  <a:schemeClr val="bg1"/>
                </a:solidFill>
              </a:rPr>
              <a:t>dit</a:t>
            </a:r>
            <a:r>
              <a:rPr lang="en-ZA" sz="2000" dirty="0">
                <a:solidFill>
                  <a:schemeClr val="bg1"/>
                </a:solidFill>
              </a:rPr>
              <a:t> </a:t>
            </a:r>
            <a:r>
              <a:rPr lang="en-ZA" sz="2000" dirty="0" err="1">
                <a:solidFill>
                  <a:schemeClr val="bg1"/>
                </a:solidFill>
              </a:rPr>
              <a:t>gedoen</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dissipline</a:t>
            </a:r>
            <a:r>
              <a:rPr lang="en-ZA" sz="2000" dirty="0">
                <a:solidFill>
                  <a:schemeClr val="bg1"/>
                </a:solidFill>
              </a:rPr>
              <a:t> en </a:t>
            </a:r>
            <a:r>
              <a:rPr lang="en-ZA" sz="2000" dirty="0" err="1">
                <a:solidFill>
                  <a:schemeClr val="bg1"/>
                </a:solidFill>
              </a:rPr>
              <a:t>harde</a:t>
            </a:r>
            <a:r>
              <a:rPr lang="en-ZA" sz="2000" dirty="0">
                <a:solidFill>
                  <a:schemeClr val="bg1"/>
                </a:solidFill>
              </a:rPr>
              <a:t> </a:t>
            </a:r>
            <a:r>
              <a:rPr lang="en-ZA" sz="2000" dirty="0" err="1">
                <a:solidFill>
                  <a:schemeClr val="bg1"/>
                </a:solidFill>
              </a:rPr>
              <a:t>werk</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jou</a:t>
            </a:r>
            <a:r>
              <a:rPr lang="en-ZA" sz="2000" dirty="0">
                <a:solidFill>
                  <a:schemeClr val="bg1"/>
                </a:solidFill>
              </a:rPr>
              <a:t> in die </a:t>
            </a:r>
            <a:r>
              <a:rPr lang="en-ZA" sz="2000" dirty="0" err="1">
                <a:solidFill>
                  <a:schemeClr val="bg1"/>
                </a:solidFill>
              </a:rPr>
              <a:t>toekoms</a:t>
            </a:r>
            <a:r>
              <a:rPr lang="en-ZA" sz="2000" dirty="0">
                <a:solidFill>
                  <a:schemeClr val="bg1"/>
                </a:solidFill>
              </a:rPr>
              <a:t> help om </a:t>
            </a:r>
            <a:r>
              <a:rPr lang="en-ZA" sz="2000" dirty="0" err="1">
                <a:solidFill>
                  <a:schemeClr val="bg1"/>
                </a:solidFill>
              </a:rPr>
              <a:t>groter</a:t>
            </a:r>
            <a:r>
              <a:rPr lang="en-ZA" sz="2000" dirty="0">
                <a:solidFill>
                  <a:schemeClr val="bg1"/>
                </a:solidFill>
              </a:rPr>
              <a:t> </a:t>
            </a:r>
            <a:r>
              <a:rPr lang="en-ZA" sz="2000" dirty="0" err="1">
                <a:solidFill>
                  <a:schemeClr val="bg1"/>
                </a:solidFill>
              </a:rPr>
              <a:t>hoogtes</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bereik</a:t>
            </a:r>
            <a:r>
              <a:rPr lang="en-ZA" sz="2000" dirty="0">
                <a:solidFill>
                  <a:schemeClr val="bg1"/>
                </a:solidFill>
              </a:rPr>
              <a:t>.</a:t>
            </a:r>
          </a:p>
        </p:txBody>
      </p:sp>
      <p:sp>
        <p:nvSpPr>
          <p:cNvPr id="8" name="Rectangle 7"/>
          <p:cNvSpPr/>
          <p:nvPr/>
        </p:nvSpPr>
        <p:spPr>
          <a:xfrm>
            <a:off x="278096" y="1046939"/>
            <a:ext cx="9444445" cy="1938992"/>
          </a:xfrm>
          <a:prstGeom prst="rect">
            <a:avLst/>
          </a:prstGeom>
          <a:ln w="19050">
            <a:noFill/>
          </a:ln>
        </p:spPr>
        <p:txBody>
          <a:bodyPr wrap="square">
            <a:spAutoFit/>
          </a:bodyPr>
          <a:lstStyle/>
          <a:p>
            <a:pPr algn="just">
              <a:lnSpc>
                <a:spcPct val="150000"/>
              </a:lnSpc>
            </a:pPr>
            <a:r>
              <a:rPr lang="en-ZA" sz="2000" dirty="0">
                <a:solidFill>
                  <a:schemeClr val="bg1"/>
                </a:solidFill>
              </a:rPr>
              <a:t>[A]</a:t>
            </a:r>
            <a:r>
              <a:rPr lang="en-ZA" sz="2000" dirty="0" err="1">
                <a:solidFill>
                  <a:schemeClr val="bg1"/>
                </a:solidFill>
              </a:rPr>
              <a:t>lles</a:t>
            </a:r>
            <a:r>
              <a:rPr lang="en-ZA" sz="2000" dirty="0">
                <a:solidFill>
                  <a:schemeClr val="bg1"/>
                </a:solidFill>
              </a:rPr>
              <a:t> </a:t>
            </a:r>
            <a:r>
              <a:rPr lang="en-ZA" sz="2000" dirty="0" err="1">
                <a:solidFill>
                  <a:schemeClr val="bg1"/>
                </a:solidFill>
              </a:rPr>
              <a:t>vanaf</a:t>
            </a:r>
            <a:r>
              <a:rPr lang="en-ZA" sz="2000" dirty="0">
                <a:solidFill>
                  <a:schemeClr val="bg1"/>
                </a:solidFill>
              </a:rPr>
              <a:t> “inspirational movies” tot die </a:t>
            </a:r>
            <a:r>
              <a:rPr lang="en-ZA" sz="2000" dirty="0" err="1">
                <a:solidFill>
                  <a:schemeClr val="bg1"/>
                </a:solidFill>
              </a:rPr>
              <a:t>deurdagte</a:t>
            </a:r>
            <a:r>
              <a:rPr lang="en-ZA" sz="2000" dirty="0">
                <a:solidFill>
                  <a:schemeClr val="bg1"/>
                </a:solidFill>
              </a:rPr>
              <a:t> </a:t>
            </a:r>
            <a:r>
              <a:rPr lang="en-ZA" sz="2000" dirty="0" err="1">
                <a:solidFill>
                  <a:schemeClr val="bg1"/>
                </a:solidFill>
              </a:rPr>
              <a:t>aankope</a:t>
            </a:r>
            <a:r>
              <a:rPr lang="en-ZA" sz="2000" dirty="0">
                <a:solidFill>
                  <a:schemeClr val="bg1"/>
                </a:solidFill>
              </a:rPr>
              <a:t> van </a:t>
            </a:r>
            <a:r>
              <a:rPr lang="en-ZA" sz="2000" dirty="0" err="1">
                <a:solidFill>
                  <a:schemeClr val="bg1"/>
                </a:solidFill>
              </a:rPr>
              <a:t>stewels</a:t>
            </a:r>
            <a:r>
              <a:rPr lang="en-ZA" sz="2000" dirty="0">
                <a:solidFill>
                  <a:schemeClr val="bg1"/>
                </a:solidFill>
              </a:rPr>
              <a:t> vir die </a:t>
            </a:r>
            <a:r>
              <a:rPr lang="en-ZA" sz="2000" dirty="0" err="1">
                <a:solidFill>
                  <a:schemeClr val="bg1"/>
                </a:solidFill>
              </a:rPr>
              <a:t>winterreën</a:t>
            </a:r>
            <a:r>
              <a:rPr lang="en-ZA" sz="2000" dirty="0">
                <a:solidFill>
                  <a:schemeClr val="bg1"/>
                </a:solidFill>
              </a:rPr>
              <a:t> het </a:t>
            </a:r>
            <a:r>
              <a:rPr lang="en-ZA" sz="2000" dirty="0" err="1">
                <a:solidFill>
                  <a:schemeClr val="bg1"/>
                </a:solidFill>
              </a:rPr>
              <a:t>aan</a:t>
            </a:r>
            <a:r>
              <a:rPr lang="en-ZA" sz="2000" dirty="0">
                <a:solidFill>
                  <a:schemeClr val="bg1"/>
                </a:solidFill>
              </a:rPr>
              <a:t> </a:t>
            </a:r>
            <a:r>
              <a:rPr lang="en-ZA" sz="2000" dirty="0" err="1">
                <a:solidFill>
                  <a:schemeClr val="bg1"/>
                </a:solidFill>
              </a:rPr>
              <a:t>ons</a:t>
            </a:r>
            <a:r>
              <a:rPr lang="en-ZA" sz="2000" dirty="0">
                <a:solidFill>
                  <a:schemeClr val="bg1"/>
                </a:solidFill>
              </a:rPr>
              <a:t> </a:t>
            </a:r>
            <a:r>
              <a:rPr lang="en-ZA" sz="2000" dirty="0" err="1">
                <a:solidFill>
                  <a:schemeClr val="bg1"/>
                </a:solidFill>
              </a:rPr>
              <a:t>humor</a:t>
            </a:r>
            <a:r>
              <a:rPr lang="en-ZA" sz="2000" dirty="0">
                <a:solidFill>
                  <a:schemeClr val="bg1"/>
                </a:solidFill>
              </a:rPr>
              <a:t> en </a:t>
            </a:r>
            <a:r>
              <a:rPr lang="en-ZA" sz="2000" dirty="0" err="1">
                <a:solidFill>
                  <a:schemeClr val="bg1"/>
                </a:solidFill>
              </a:rPr>
              <a:t>wysheid</a:t>
            </a:r>
            <a:r>
              <a:rPr lang="en-ZA" sz="2000" dirty="0">
                <a:solidFill>
                  <a:schemeClr val="bg1"/>
                </a:solidFill>
              </a:rPr>
              <a:t> </a:t>
            </a:r>
            <a:r>
              <a:rPr lang="en-ZA" sz="2000" dirty="0" err="1">
                <a:solidFill>
                  <a:schemeClr val="bg1"/>
                </a:solidFill>
              </a:rPr>
              <a:t>verskaf</a:t>
            </a:r>
            <a:r>
              <a:rPr lang="en-ZA" sz="2000" dirty="0">
                <a:solidFill>
                  <a:schemeClr val="bg1"/>
                </a:solidFill>
              </a:rPr>
              <a:t>. [L]</a:t>
            </a:r>
            <a:r>
              <a:rPr lang="en-ZA" sz="2000" dirty="0" err="1">
                <a:solidFill>
                  <a:schemeClr val="bg1"/>
                </a:solidFill>
              </a:rPr>
              <a:t>esings</a:t>
            </a:r>
            <a:r>
              <a:rPr lang="en-ZA" sz="2000" dirty="0">
                <a:solidFill>
                  <a:schemeClr val="bg1"/>
                </a:solidFill>
              </a:rPr>
              <a:t> en </a:t>
            </a:r>
            <a:r>
              <a:rPr lang="en-ZA" sz="2000" dirty="0" err="1">
                <a:solidFill>
                  <a:schemeClr val="bg1"/>
                </a:solidFill>
              </a:rPr>
              <a:t>notas</a:t>
            </a:r>
            <a:r>
              <a:rPr lang="en-ZA" sz="2000" dirty="0">
                <a:solidFill>
                  <a:schemeClr val="bg1"/>
                </a:solidFill>
              </a:rPr>
              <a:t> </a:t>
            </a:r>
            <a:r>
              <a:rPr lang="en-ZA" sz="2000" dirty="0" err="1">
                <a:solidFill>
                  <a:schemeClr val="bg1"/>
                </a:solidFill>
              </a:rPr>
              <a:t>goed</a:t>
            </a:r>
            <a:r>
              <a:rPr lang="en-ZA" sz="2000" dirty="0">
                <a:solidFill>
                  <a:schemeClr val="bg1"/>
                </a:solidFill>
              </a:rPr>
              <a:t> </a:t>
            </a:r>
            <a:r>
              <a:rPr lang="en-ZA" sz="2000" dirty="0" err="1">
                <a:solidFill>
                  <a:schemeClr val="bg1"/>
                </a:solidFill>
              </a:rPr>
              <a:t>beplan</a:t>
            </a:r>
            <a:r>
              <a:rPr lang="en-ZA" sz="2000" dirty="0">
                <a:solidFill>
                  <a:schemeClr val="bg1"/>
                </a:solidFill>
              </a:rPr>
              <a:t> … die </a:t>
            </a:r>
            <a:r>
              <a:rPr lang="en-ZA" sz="2000" dirty="0" err="1">
                <a:solidFill>
                  <a:schemeClr val="bg1"/>
                </a:solidFill>
              </a:rPr>
              <a:t>ekstra</a:t>
            </a:r>
            <a:r>
              <a:rPr lang="en-ZA" sz="2000" dirty="0">
                <a:solidFill>
                  <a:schemeClr val="bg1"/>
                </a:solidFill>
              </a:rPr>
              <a:t> </a:t>
            </a:r>
            <a:r>
              <a:rPr lang="en-ZA" sz="2000" dirty="0" err="1">
                <a:solidFill>
                  <a:schemeClr val="bg1"/>
                </a:solidFill>
              </a:rPr>
              <a:t>myl</a:t>
            </a:r>
            <a:r>
              <a:rPr lang="en-ZA" sz="2000" dirty="0">
                <a:solidFill>
                  <a:schemeClr val="bg1"/>
                </a:solidFill>
              </a:rPr>
              <a:t> </a:t>
            </a:r>
            <a:r>
              <a:rPr lang="en-ZA" sz="2000" dirty="0" err="1">
                <a:solidFill>
                  <a:schemeClr val="bg1"/>
                </a:solidFill>
              </a:rPr>
              <a:t>geloop</a:t>
            </a:r>
            <a:r>
              <a:rPr lang="en-ZA" sz="2000" dirty="0">
                <a:solidFill>
                  <a:schemeClr val="bg1"/>
                </a:solidFill>
              </a:rPr>
              <a:t> om </a:t>
            </a:r>
            <a:r>
              <a:rPr lang="en-ZA" sz="2000" dirty="0" err="1">
                <a:solidFill>
                  <a:schemeClr val="bg1"/>
                </a:solidFill>
              </a:rPr>
              <a:t>ons</a:t>
            </a:r>
            <a:r>
              <a:rPr lang="en-ZA" sz="2000" dirty="0">
                <a:solidFill>
                  <a:schemeClr val="bg1"/>
                </a:solidFill>
              </a:rPr>
              <a:t> </a:t>
            </a:r>
            <a:r>
              <a:rPr lang="en-ZA" sz="2000" dirty="0" err="1">
                <a:solidFill>
                  <a:schemeClr val="bg1"/>
                </a:solidFill>
              </a:rPr>
              <a:t>te</a:t>
            </a:r>
            <a:r>
              <a:rPr lang="en-ZA" sz="2000" dirty="0">
                <a:solidFill>
                  <a:schemeClr val="bg1"/>
                </a:solidFill>
              </a:rPr>
              <a:t> help… en </a:t>
            </a:r>
            <a:r>
              <a:rPr lang="en-ZA" sz="2000" dirty="0" err="1">
                <a:solidFill>
                  <a:schemeClr val="bg1"/>
                </a:solidFill>
              </a:rPr>
              <a:t>selfs</a:t>
            </a:r>
            <a:r>
              <a:rPr lang="en-ZA" sz="2000" dirty="0">
                <a:solidFill>
                  <a:schemeClr val="bg1"/>
                </a:solidFill>
              </a:rPr>
              <a:t> die </a:t>
            </a:r>
            <a:r>
              <a:rPr lang="en-ZA" sz="2000" dirty="0" err="1">
                <a:solidFill>
                  <a:schemeClr val="bg1"/>
                </a:solidFill>
              </a:rPr>
              <a:t>vrymoedigheid</a:t>
            </a:r>
            <a:r>
              <a:rPr lang="en-ZA" sz="2000" dirty="0">
                <a:solidFill>
                  <a:schemeClr val="bg1"/>
                </a:solidFill>
              </a:rPr>
              <a:t> </a:t>
            </a:r>
            <a:r>
              <a:rPr lang="en-ZA" sz="2000" dirty="0" err="1">
                <a:solidFill>
                  <a:schemeClr val="bg1"/>
                </a:solidFill>
              </a:rPr>
              <a:t>gehad</a:t>
            </a:r>
            <a:r>
              <a:rPr lang="en-ZA" sz="2000" dirty="0">
                <a:solidFill>
                  <a:schemeClr val="bg1"/>
                </a:solidFill>
              </a:rPr>
              <a:t> om </a:t>
            </a:r>
            <a:r>
              <a:rPr lang="en-ZA" sz="2000" dirty="0" err="1">
                <a:solidFill>
                  <a:schemeClr val="bg1"/>
                </a:solidFill>
              </a:rPr>
              <a:t>saam</a:t>
            </a:r>
            <a:r>
              <a:rPr lang="en-ZA" sz="2000" dirty="0">
                <a:solidFill>
                  <a:schemeClr val="bg1"/>
                </a:solidFill>
              </a:rPr>
              <a:t> met </a:t>
            </a:r>
            <a:r>
              <a:rPr lang="en-ZA" sz="2000" dirty="0" err="1">
                <a:solidFill>
                  <a:schemeClr val="bg1"/>
                </a:solidFill>
              </a:rPr>
              <a:t>ons</a:t>
            </a:r>
            <a:r>
              <a:rPr lang="en-ZA" sz="2000" dirty="0">
                <a:solidFill>
                  <a:schemeClr val="bg1"/>
                </a:solidFill>
              </a:rPr>
              <a:t> ‘n </a:t>
            </a:r>
            <a:r>
              <a:rPr lang="en-ZA" sz="2000" dirty="0" err="1">
                <a:solidFill>
                  <a:schemeClr val="bg1"/>
                </a:solidFill>
              </a:rPr>
              <a:t>klasfoto</a:t>
            </a:r>
            <a:r>
              <a:rPr lang="en-ZA" sz="2000" dirty="0">
                <a:solidFill>
                  <a:schemeClr val="bg1"/>
                </a:solidFill>
              </a:rPr>
              <a:t> </a:t>
            </a:r>
            <a:r>
              <a:rPr lang="en-ZA" sz="2000" dirty="0" err="1">
                <a:solidFill>
                  <a:schemeClr val="bg1"/>
                </a:solidFill>
              </a:rPr>
              <a:t>te</a:t>
            </a:r>
            <a:r>
              <a:rPr lang="en-ZA" sz="2000" dirty="0">
                <a:solidFill>
                  <a:schemeClr val="bg1"/>
                </a:solidFill>
              </a:rPr>
              <a:t> neem.</a:t>
            </a:r>
          </a:p>
        </p:txBody>
      </p:sp>
    </p:spTree>
    <p:extLst>
      <p:ext uri="{BB962C8B-B14F-4D97-AF65-F5344CB8AC3E}">
        <p14:creationId xmlns:p14="http://schemas.microsoft.com/office/powerpoint/2010/main" val="354467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Freddie de Villiers (Natural Sciences)</a:t>
            </a:r>
          </a:p>
        </p:txBody>
      </p:sp>
      <p:sp>
        <p:nvSpPr>
          <p:cNvPr id="3" name="Rectangle 2"/>
          <p:cNvSpPr/>
          <p:nvPr/>
        </p:nvSpPr>
        <p:spPr>
          <a:xfrm>
            <a:off x="157655" y="3546518"/>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Ingrid Rewitzky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213" t="1169" r="4356" b="2208"/>
          <a:stretch/>
        </p:blipFill>
        <p:spPr>
          <a:xfrm>
            <a:off x="10315698" y="0"/>
            <a:ext cx="1876302" cy="2945080"/>
          </a:xfrm>
          <a:prstGeom prst="rect">
            <a:avLst/>
          </a:prstGeom>
        </p:spPr>
      </p:pic>
      <p:pic>
        <p:nvPicPr>
          <p:cNvPr id="4" name="Picture 3"/>
          <p:cNvPicPr>
            <a:picLocks noChangeAspect="1"/>
          </p:cNvPicPr>
          <p:nvPr/>
        </p:nvPicPr>
        <p:blipFill rotWithShape="1">
          <a:blip r:embed="rId3"/>
          <a:srcRect l="22803" t="4359" r="25860" b="28739"/>
          <a:stretch/>
        </p:blipFill>
        <p:spPr>
          <a:xfrm>
            <a:off x="0" y="3996047"/>
            <a:ext cx="1816925" cy="2861953"/>
          </a:xfrm>
          <a:prstGeom prst="rect">
            <a:avLst/>
          </a:prstGeom>
        </p:spPr>
      </p:pic>
      <p:sp>
        <p:nvSpPr>
          <p:cNvPr id="7" name="Rectangle 6"/>
          <p:cNvSpPr/>
          <p:nvPr/>
        </p:nvSpPr>
        <p:spPr>
          <a:xfrm>
            <a:off x="2243058" y="4413914"/>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As you embark further on your journey of mathematical sciences, keep curious, ask good questions, think deeply and creatively, stimulate your mind by reading, make mistakes, have self-confidence, and never give up.</a:t>
            </a:r>
            <a:endParaRPr lang="en-ZA" sz="2000" dirty="0">
              <a:solidFill>
                <a:schemeClr val="bg1"/>
              </a:solidFill>
            </a:endParaRPr>
          </a:p>
        </p:txBody>
      </p:sp>
      <p:sp>
        <p:nvSpPr>
          <p:cNvPr id="8" name="Rectangle 7"/>
          <p:cNvSpPr/>
          <p:nvPr/>
        </p:nvSpPr>
        <p:spPr>
          <a:xfrm>
            <a:off x="273404" y="821623"/>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[Y]</a:t>
            </a:r>
            <a:r>
              <a:rPr lang="en-ZA" sz="2000" dirty="0" err="1">
                <a:solidFill>
                  <a:schemeClr val="bg1"/>
                </a:solidFill>
              </a:rPr>
              <a:t>ou</a:t>
            </a:r>
            <a:r>
              <a:rPr lang="en-ZA" sz="2000" dirty="0">
                <a:solidFill>
                  <a:schemeClr val="bg1"/>
                </a:solidFill>
              </a:rPr>
              <a:t> told us not to get flustered, to stay calm, to engage with and approach [a maths problem] from different angles to see where it may lead us. If one tried today and failed, one could return tomorrow in good spirit and chip away at it some more.</a:t>
            </a:r>
          </a:p>
        </p:txBody>
      </p:sp>
    </p:spTree>
    <p:extLst>
      <p:ext uri="{BB962C8B-B14F-4D97-AF65-F5344CB8AC3E}">
        <p14:creationId xmlns:p14="http://schemas.microsoft.com/office/powerpoint/2010/main" val="388698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Thamaga Kgabo (Military Science)</a:t>
            </a:r>
          </a:p>
        </p:txBody>
      </p:sp>
      <p:sp>
        <p:nvSpPr>
          <p:cNvPr id="3" name="Rectangle 2"/>
          <p:cNvSpPr/>
          <p:nvPr/>
        </p:nvSpPr>
        <p:spPr>
          <a:xfrm>
            <a:off x="157655" y="3545287"/>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a:t>
            </a:r>
            <a:r>
              <a:rPr lang="en-ZA" sz="2400" dirty="0" err="1">
                <a:solidFill>
                  <a:schemeClr val="bg1"/>
                </a:solidFill>
                <a:latin typeface="Trebuchet MS" panose="020B0603020202020204" pitchFamily="34" charset="0"/>
              </a:rPr>
              <a:t>Capt</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Ramotjaki</a:t>
            </a:r>
            <a:r>
              <a:rPr lang="en-ZA" sz="2400" dirty="0">
                <a:solidFill>
                  <a:schemeClr val="bg1"/>
                </a:solidFill>
                <a:latin typeface="Trebuchet MS" panose="020B0603020202020204" pitchFamily="34" charset="0"/>
              </a:rPr>
              <a:t> Lucky </a:t>
            </a:r>
            <a:r>
              <a:rPr lang="en-ZA" sz="2400" dirty="0" err="1">
                <a:solidFill>
                  <a:schemeClr val="bg1"/>
                </a:solidFill>
                <a:latin typeface="Trebuchet MS" panose="020B0603020202020204" pitchFamily="34" charset="0"/>
              </a:rPr>
              <a:t>Monaledi</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98" t="4676" r="9177" b="7662"/>
          <a:stretch/>
        </p:blipFill>
        <p:spPr>
          <a:xfrm>
            <a:off x="10525200" y="0"/>
            <a:ext cx="1666800" cy="2586415"/>
          </a:xfrm>
          <a:prstGeom prst="rect">
            <a:avLst/>
          </a:prstGeom>
        </p:spPr>
      </p:pic>
      <p:pic>
        <p:nvPicPr>
          <p:cNvPr id="4" name="Picture 3"/>
          <p:cNvPicPr>
            <a:picLocks noChangeAspect="1"/>
          </p:cNvPicPr>
          <p:nvPr/>
        </p:nvPicPr>
        <p:blipFill rotWithShape="1">
          <a:blip r:embed="rId3"/>
          <a:srcRect l="20521" t="11753" r="25327" b="26800"/>
          <a:stretch/>
        </p:blipFill>
        <p:spPr>
          <a:xfrm>
            <a:off x="0" y="4019797"/>
            <a:ext cx="1816925" cy="2838203"/>
          </a:xfrm>
          <a:prstGeom prst="rect">
            <a:avLst/>
          </a:prstGeom>
        </p:spPr>
      </p:pic>
      <p:sp>
        <p:nvSpPr>
          <p:cNvPr id="6" name="Rectangle 5"/>
          <p:cNvSpPr/>
          <p:nvPr/>
        </p:nvSpPr>
        <p:spPr>
          <a:xfrm>
            <a:off x="2241784" y="4508368"/>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I said during the Mathematics Refresher Course, ‘Life is like a wheelbarrow; nothing will happen, unless you start pushing’. Don’t stop soldiering on. Pursue your studies with your own brand of commitment and determination and success will come to you.</a:t>
            </a:r>
            <a:endParaRPr lang="en-ZA" sz="2000" dirty="0">
              <a:solidFill>
                <a:schemeClr val="bg1"/>
              </a:solidFill>
            </a:endParaRPr>
          </a:p>
        </p:txBody>
      </p:sp>
      <p:sp>
        <p:nvSpPr>
          <p:cNvPr id="7" name="Rectangle 6"/>
          <p:cNvSpPr/>
          <p:nvPr/>
        </p:nvSpPr>
        <p:spPr>
          <a:xfrm>
            <a:off x="273404" y="891963"/>
            <a:ext cx="9444445" cy="1477328"/>
          </a:xfrm>
          <a:prstGeom prst="rect">
            <a:avLst/>
          </a:prstGeom>
          <a:ln w="19050">
            <a:noFill/>
          </a:ln>
        </p:spPr>
        <p:txBody>
          <a:bodyPr wrap="square">
            <a:spAutoFit/>
          </a:bodyPr>
          <a:lstStyle/>
          <a:p>
            <a:pPr algn="just">
              <a:lnSpc>
                <a:spcPct val="150000"/>
              </a:lnSpc>
            </a:pPr>
            <a:r>
              <a:rPr lang="en-GB" sz="2000" dirty="0">
                <a:solidFill>
                  <a:schemeClr val="bg1"/>
                </a:solidFill>
              </a:rPr>
              <a:t>You were the one lecturer that made everything look simple and you motivated me to work extra, smarter and harder. You always encouraged us to not lose focus  … so I was inspired to also make it  this far</a:t>
            </a:r>
            <a:r>
              <a:rPr lang="en-ZA" sz="2000" dirty="0">
                <a:solidFill>
                  <a:schemeClr val="bg1"/>
                </a:solidFill>
              </a:rPr>
              <a:t>.</a:t>
            </a:r>
          </a:p>
        </p:txBody>
      </p:sp>
    </p:spTree>
    <p:extLst>
      <p:ext uri="{BB962C8B-B14F-4D97-AF65-F5344CB8AC3E}">
        <p14:creationId xmlns:p14="http://schemas.microsoft.com/office/powerpoint/2010/main" val="234919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Matthew Clark (Theology)</a:t>
            </a:r>
          </a:p>
        </p:txBody>
      </p:sp>
      <p:sp>
        <p:nvSpPr>
          <p:cNvPr id="3" name="Rectangle 2"/>
          <p:cNvSpPr/>
          <p:nvPr/>
        </p:nvSpPr>
        <p:spPr>
          <a:xfrm>
            <a:off x="157655" y="3662852"/>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a:t>
            </a:r>
            <a:r>
              <a:rPr lang="en-ZA" sz="2400" dirty="0" err="1">
                <a:solidFill>
                  <a:schemeClr val="bg1"/>
                </a:solidFill>
                <a:latin typeface="Trebuchet MS" panose="020B0603020202020204" pitchFamily="34" charset="0"/>
              </a:rPr>
              <a:t>Annemaré</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867" t="11299" r="14891" b="17013"/>
          <a:stretch/>
        </p:blipFill>
        <p:spPr>
          <a:xfrm>
            <a:off x="10464000" y="0"/>
            <a:ext cx="1728000" cy="2571040"/>
          </a:xfrm>
          <a:prstGeom prst="rect">
            <a:avLst/>
          </a:prstGeom>
        </p:spPr>
      </p:pic>
      <p:pic>
        <p:nvPicPr>
          <p:cNvPr id="5" name="Picture 4"/>
          <p:cNvPicPr>
            <a:picLocks noChangeAspect="1"/>
          </p:cNvPicPr>
          <p:nvPr/>
        </p:nvPicPr>
        <p:blipFill>
          <a:blip r:embed="rId3"/>
          <a:stretch>
            <a:fillRect/>
          </a:stretch>
        </p:blipFill>
        <p:spPr>
          <a:xfrm>
            <a:off x="0" y="4248686"/>
            <a:ext cx="2024047" cy="2609314"/>
          </a:xfrm>
          <a:prstGeom prst="rect">
            <a:avLst/>
          </a:prstGeom>
        </p:spPr>
      </p:pic>
      <p:sp>
        <p:nvSpPr>
          <p:cNvPr id="6" name="Rectangle 5"/>
          <p:cNvSpPr/>
          <p:nvPr/>
        </p:nvSpPr>
        <p:spPr>
          <a:xfrm>
            <a:off x="2368396" y="4455115"/>
            <a:ext cx="9444445" cy="1891287"/>
          </a:xfrm>
          <a:prstGeom prst="rect">
            <a:avLst/>
          </a:prstGeom>
          <a:ln w="19050">
            <a:noFill/>
          </a:ln>
        </p:spPr>
        <p:txBody>
          <a:bodyPr wrap="square">
            <a:spAutoFit/>
          </a:bodyPr>
          <a:lstStyle/>
          <a:p>
            <a:pPr algn="just">
              <a:lnSpc>
                <a:spcPct val="150000"/>
              </a:lnSpc>
            </a:pPr>
            <a:r>
              <a:rPr lang="en-GB" sz="2000" dirty="0">
                <a:solidFill>
                  <a:schemeClr val="bg1"/>
                </a:solidFill>
              </a:rPr>
              <a:t>Academically you always impressed with your very precise grasp of what you understood at first glance and where slight intricacies presented themselves, as well as with your commitment to sort out such issues in conversation with me and your class mates.</a:t>
            </a:r>
          </a:p>
          <a:p>
            <a:pPr algn="just">
              <a:lnSpc>
                <a:spcPct val="150000"/>
              </a:lnSpc>
            </a:pPr>
            <a:r>
              <a:rPr lang="en-GB" sz="2000" dirty="0">
                <a:solidFill>
                  <a:schemeClr val="bg1"/>
                </a:solidFill>
              </a:rPr>
              <a:t>May you continue to be enriched by what South Africa has to offer.</a:t>
            </a:r>
            <a:endParaRPr lang="en-ZA" sz="2000" dirty="0">
              <a:solidFill>
                <a:schemeClr val="bg1"/>
              </a:solidFill>
            </a:endParaRPr>
          </a:p>
        </p:txBody>
      </p:sp>
      <p:sp>
        <p:nvSpPr>
          <p:cNvPr id="9" name="Rectangle 8"/>
          <p:cNvSpPr/>
          <p:nvPr/>
        </p:nvSpPr>
        <p:spPr>
          <a:xfrm>
            <a:off x="404613" y="947121"/>
            <a:ext cx="9444445" cy="1477328"/>
          </a:xfrm>
          <a:prstGeom prst="rect">
            <a:avLst/>
          </a:prstGeom>
          <a:ln w="19050">
            <a:noFill/>
          </a:ln>
        </p:spPr>
        <p:txBody>
          <a:bodyPr wrap="square">
            <a:spAutoFit/>
          </a:bodyPr>
          <a:lstStyle/>
          <a:p>
            <a:pPr algn="just">
              <a:lnSpc>
                <a:spcPct val="150000"/>
              </a:lnSpc>
            </a:pPr>
            <a:r>
              <a:rPr lang="en-GB" sz="2000" dirty="0">
                <a:solidFill>
                  <a:schemeClr val="bg1"/>
                </a:solidFill>
              </a:rPr>
              <a:t>You are very interested in your students and are eager to help them learn from their weaknesses and grow. Knowing this, I could email you with questions, and felt more comfortable in class, able to speak up and clarify any certain problems that I came across. </a:t>
            </a:r>
            <a:endParaRPr lang="en-ZA" sz="2000" dirty="0">
              <a:solidFill>
                <a:schemeClr val="bg1"/>
              </a:solidFill>
            </a:endParaRPr>
          </a:p>
        </p:txBody>
      </p:sp>
    </p:spTree>
    <p:extLst>
      <p:ext uri="{BB962C8B-B14F-4D97-AF65-F5344CB8AC3E}">
        <p14:creationId xmlns:p14="http://schemas.microsoft.com/office/powerpoint/2010/main" val="11161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Stefanie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(Law)</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Carina Malan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62" t="6234" r="5021" b="20909"/>
          <a:stretch/>
        </p:blipFill>
        <p:spPr>
          <a:xfrm>
            <a:off x="9958844" y="0"/>
            <a:ext cx="2233156" cy="2610000"/>
          </a:xfrm>
          <a:prstGeom prst="rect">
            <a:avLst/>
          </a:prstGeom>
        </p:spPr>
      </p:pic>
      <p:pic>
        <p:nvPicPr>
          <p:cNvPr id="4" name="Picture 3"/>
          <p:cNvPicPr>
            <a:picLocks noChangeAspect="1"/>
          </p:cNvPicPr>
          <p:nvPr/>
        </p:nvPicPr>
        <p:blipFill rotWithShape="1">
          <a:blip r:embed="rId3"/>
          <a:srcRect l="20260" r="3896" b="15723"/>
          <a:stretch/>
        </p:blipFill>
        <p:spPr>
          <a:xfrm>
            <a:off x="0" y="4248000"/>
            <a:ext cx="1895820" cy="2610000"/>
          </a:xfrm>
          <a:prstGeom prst="rect">
            <a:avLst/>
          </a:prstGeom>
        </p:spPr>
      </p:pic>
      <p:sp>
        <p:nvSpPr>
          <p:cNvPr id="7" name="Rectangle 6"/>
          <p:cNvSpPr/>
          <p:nvPr/>
        </p:nvSpPr>
        <p:spPr>
          <a:xfrm>
            <a:off x="273405" y="737215"/>
            <a:ext cx="9260740" cy="1938992"/>
          </a:xfrm>
          <a:prstGeom prst="rect">
            <a:avLst/>
          </a:prstGeom>
          <a:ln w="19050">
            <a:noFill/>
          </a:ln>
        </p:spPr>
        <p:txBody>
          <a:bodyPr wrap="square">
            <a:spAutoFit/>
          </a:bodyPr>
          <a:lstStyle/>
          <a:p>
            <a:pPr algn="just">
              <a:lnSpc>
                <a:spcPct val="150000"/>
              </a:lnSpc>
            </a:pPr>
            <a:r>
              <a:rPr lang="en-ZA" sz="2000" dirty="0">
                <a:solidFill>
                  <a:schemeClr val="bg1"/>
                </a:solidFill>
              </a:rPr>
              <a:t>You never tried to have the aura of perfection and that made everyone in the class, relate to you more. Mutual respect formed because we knew that we are only human, we all have terrible days and all make mistakes, but because we have compassion for each other we accept the bad because we understand.</a:t>
            </a:r>
          </a:p>
        </p:txBody>
      </p:sp>
      <p:sp>
        <p:nvSpPr>
          <p:cNvPr id="8" name="Rectangle 7"/>
          <p:cNvSpPr/>
          <p:nvPr/>
        </p:nvSpPr>
        <p:spPr>
          <a:xfrm>
            <a:off x="2219815" y="4438707"/>
            <a:ext cx="9718765" cy="1477328"/>
          </a:xfrm>
          <a:prstGeom prst="rect">
            <a:avLst/>
          </a:prstGeom>
          <a:ln w="19050">
            <a:noFill/>
          </a:ln>
        </p:spPr>
        <p:txBody>
          <a:bodyPr wrap="square">
            <a:spAutoFit/>
          </a:bodyPr>
          <a:lstStyle/>
          <a:p>
            <a:pPr algn="just">
              <a:lnSpc>
                <a:spcPct val="150000"/>
              </a:lnSpc>
            </a:pPr>
            <a:r>
              <a:rPr lang="en-GB" sz="2000" dirty="0">
                <a:solidFill>
                  <a:schemeClr val="bg1"/>
                </a:solidFill>
              </a:rPr>
              <a:t>Stefanie is exceptionally intelligent and gifted. But this is not enough for academic success. She prepares for classes, attends each one and after class makes sure that she understands what was discussed … plans ahead and uses her time effectively. </a:t>
            </a:r>
            <a:endParaRPr lang="en-ZA" sz="2000" dirty="0">
              <a:solidFill>
                <a:schemeClr val="bg1"/>
              </a:solidFill>
            </a:endParaRPr>
          </a:p>
        </p:txBody>
      </p:sp>
    </p:spTree>
    <p:extLst>
      <p:ext uri="{BB962C8B-B14F-4D97-AF65-F5344CB8AC3E}">
        <p14:creationId xmlns:p14="http://schemas.microsoft.com/office/powerpoint/2010/main" val="184605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10" y="924909"/>
            <a:ext cx="11529848" cy="4524315"/>
          </a:xfrm>
          <a:prstGeom prst="rect">
            <a:avLst/>
          </a:prstGeom>
        </p:spPr>
        <p:txBody>
          <a:bodyPr wrap="square">
            <a:spAutoFit/>
          </a:bodyPr>
          <a:lstStyle/>
          <a:p>
            <a:pPr algn="just">
              <a:lnSpc>
                <a:spcPct val="150000"/>
              </a:lnSpc>
            </a:pPr>
            <a:r>
              <a:rPr lang="en-US" sz="3600" dirty="0">
                <a:solidFill>
                  <a:schemeClr val="bg1"/>
                </a:solidFill>
                <a:latin typeface="Trebuchet MS" panose="020B0603020202020204" pitchFamily="34" charset="0"/>
              </a:rPr>
              <a:t> It is through education that the daughter of a peasant can become a doctor, the son of a mineworker can become the head of the mine, that the child of farm workers can become the president of a great nation. </a:t>
            </a:r>
          </a:p>
          <a:p>
            <a:pPr algn="ctr"/>
            <a:endParaRPr lang="en-US" sz="3600" dirty="0">
              <a:solidFill>
                <a:schemeClr val="bg1"/>
              </a:solidFill>
              <a:latin typeface="Trebuchet MS" panose="020B0603020202020204" pitchFamily="34" charset="0"/>
            </a:endParaRPr>
          </a:p>
          <a:p>
            <a:pPr algn="ctr"/>
            <a:r>
              <a:rPr lang="en-US" sz="3600" dirty="0">
                <a:solidFill>
                  <a:schemeClr val="bg1"/>
                </a:solidFill>
                <a:latin typeface="Trebuchet MS" panose="020B0603020202020204" pitchFamily="34" charset="0"/>
              </a:rPr>
              <a:t>                                                           Nelson Mandela</a:t>
            </a:r>
            <a:endParaRPr lang="en-ZA" sz="3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3014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2525" y="457200"/>
            <a:ext cx="9858375" cy="4739759"/>
          </a:xfrm>
          <a:prstGeom prst="rect">
            <a:avLst/>
          </a:prstGeom>
        </p:spPr>
        <p:txBody>
          <a:bodyPr wrap="square">
            <a:spAutoFit/>
          </a:bodyPr>
          <a:lstStyle/>
          <a:p>
            <a:pPr algn="ctr">
              <a:spcAft>
                <a:spcPts val="0"/>
              </a:spcAft>
            </a:pP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Die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Viserektor </a:t>
            </a:r>
            <a:r>
              <a:rPr lang="af-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Leer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en </a:t>
            </a:r>
            <a:r>
              <a:rPr lang="af-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Onderrig,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Prof Arnold Schoonwinkel</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t>
            </a:r>
          </a:p>
          <a:p>
            <a:pPr algn="ct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bied die </a:t>
            </a: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Eerstejaarsprestasietoekennings aan die</a:t>
            </a:r>
          </a:p>
          <a:p>
            <a:pPr algn="ctr">
              <a:spcAft>
                <a:spcPts val="0"/>
              </a:spcAft>
            </a:pP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toppresterende eerstejaarstudente</a:t>
            </a: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van 2016.</a:t>
            </a:r>
          </a:p>
          <a:p>
            <a:pPr algn="ctr">
              <a:spcAft>
                <a:spcPts val="0"/>
              </a:spcAft>
            </a:pP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D</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ie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rol wat die dosent </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in hierdie prestasies speel, word ook beklemtoon. </a:t>
            </a:r>
          </a:p>
          <a:p>
            <a:pPr algn="ctr">
              <a:spcAft>
                <a:spcPts val="0"/>
              </a:spcAft>
            </a:pPr>
            <a:endPar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endParaRPr>
          </a:p>
          <a:p>
            <a:pPr algn="ct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The </a:t>
            </a:r>
            <a:r>
              <a:rPr lang="en-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Vice-Rector Learning and Teaching, Prof Arnold </a:t>
            </a:r>
            <a:r>
              <a:rPr lang="en-ZA" sz="2400" b="1" spc="-25" dirty="0" err="1">
                <a:solidFill>
                  <a:schemeClr val="bg1"/>
                </a:solidFill>
                <a:latin typeface="Trebuchet MS" panose="020B0603020202020204" pitchFamily="34" charset="0"/>
                <a:ea typeface="Times New Roman" panose="02020603050405020304" pitchFamily="18" charset="0"/>
                <a:cs typeface="Arial" panose="020B0604020202020204" pitchFamily="34" charset="0"/>
              </a:rPr>
              <a:t>Schoonwinkel</a:t>
            </a:r>
            <a:r>
              <a:rPr lang="en-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 </a:t>
            </a:r>
          </a:p>
          <a:p>
            <a:pPr algn="ctr"/>
            <a:r>
              <a:rPr lang="en-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hosts the First-Year Achievement Awards event for the</a:t>
            </a:r>
          </a:p>
          <a:p>
            <a:pPr algn="ctr"/>
            <a:r>
              <a:rPr lang="en-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top achieving first-year students of 2016</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a:t>
            </a:r>
          </a:p>
          <a:p>
            <a:pPr algn="ctr"/>
            <a:r>
              <a:rPr lang="en-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T</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he endeavour also highlights the </a:t>
            </a:r>
            <a:r>
              <a:rPr lang="en-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role that the lecturer </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plays in these achievements. </a:t>
            </a:r>
            <a:endParaRPr lang="en-US" sz="2400" spc="-25"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spc="-25"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33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Sam Jeffery (Engineering)</a:t>
            </a:r>
          </a:p>
        </p:txBody>
      </p:sp>
      <p:sp>
        <p:nvSpPr>
          <p:cNvPr id="3" name="Rectangle 2"/>
          <p:cNvSpPr/>
          <p:nvPr/>
        </p:nvSpPr>
        <p:spPr>
          <a:xfrm>
            <a:off x="241142" y="3523342"/>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Riana Roux</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460" t="3118" r="11775" b="17403"/>
          <a:stretch/>
        </p:blipFill>
        <p:spPr>
          <a:xfrm>
            <a:off x="10375235" y="0"/>
            <a:ext cx="1816765" cy="2610000"/>
          </a:xfrm>
          <a:prstGeom prst="rect">
            <a:avLst/>
          </a:prstGeom>
        </p:spPr>
      </p:pic>
      <p:pic>
        <p:nvPicPr>
          <p:cNvPr id="8" name="Picture 7"/>
          <p:cNvPicPr>
            <a:picLocks noChangeAspect="1"/>
          </p:cNvPicPr>
          <p:nvPr/>
        </p:nvPicPr>
        <p:blipFill rotWithShape="1">
          <a:blip r:embed="rId3"/>
          <a:srcRect l="7233" t="2794" r="9581" b="4591"/>
          <a:stretch/>
        </p:blipFill>
        <p:spPr>
          <a:xfrm>
            <a:off x="0" y="4102924"/>
            <a:ext cx="1911928" cy="2755076"/>
          </a:xfrm>
          <a:prstGeom prst="rect">
            <a:avLst/>
          </a:prstGeom>
        </p:spPr>
      </p:pic>
      <p:sp>
        <p:nvSpPr>
          <p:cNvPr id="6" name="Rectangle 5"/>
          <p:cNvSpPr/>
          <p:nvPr/>
        </p:nvSpPr>
        <p:spPr>
          <a:xfrm>
            <a:off x="2341265" y="4592781"/>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It is hard work, determination and a love for what you are doing (and a joke every now and then) that will bring you success in life. Keep up the excellent work and never lose the drive that brought you here.</a:t>
            </a:r>
          </a:p>
        </p:txBody>
      </p:sp>
      <p:sp>
        <p:nvSpPr>
          <p:cNvPr id="7" name="Rectangle 6"/>
          <p:cNvSpPr/>
          <p:nvPr/>
        </p:nvSpPr>
        <p:spPr>
          <a:xfrm>
            <a:off x="241142" y="1075022"/>
            <a:ext cx="9444445" cy="1429622"/>
          </a:xfrm>
          <a:prstGeom prst="rect">
            <a:avLst/>
          </a:prstGeom>
          <a:ln w="19050">
            <a:noFill/>
          </a:ln>
        </p:spPr>
        <p:txBody>
          <a:bodyPr wrap="square">
            <a:spAutoFit/>
          </a:bodyPr>
          <a:lstStyle/>
          <a:p>
            <a:pPr algn="just">
              <a:lnSpc>
                <a:spcPct val="150000"/>
              </a:lnSpc>
            </a:pPr>
            <a:r>
              <a:rPr lang="en-ZA" sz="2000" dirty="0">
                <a:solidFill>
                  <a:schemeClr val="bg1"/>
                </a:solidFill>
              </a:rPr>
              <a:t>Applied Maths was one of the only subjects that I had never studied anything similar to before but thanks to you I bridged the gap. You presented the work in such a way that nothing ever seemed to fall through the cracks.</a:t>
            </a:r>
          </a:p>
        </p:txBody>
      </p:sp>
    </p:spTree>
    <p:extLst>
      <p:ext uri="{BB962C8B-B14F-4D97-AF65-F5344CB8AC3E}">
        <p14:creationId xmlns:p14="http://schemas.microsoft.com/office/powerpoint/2010/main" val="233646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Jason </a:t>
            </a:r>
            <a:r>
              <a:rPr lang="en-ZA" sz="2400" dirty="0" err="1">
                <a:solidFill>
                  <a:schemeClr val="bg1"/>
                </a:solidFill>
                <a:latin typeface="Trebuchet MS" panose="020B0603020202020204" pitchFamily="34" charset="0"/>
              </a:rPr>
              <a:t>Evezard</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SJ Steel</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39" t="1948" r="10737" b="14286"/>
          <a:stretch/>
        </p:blipFill>
        <p:spPr>
          <a:xfrm>
            <a:off x="10470078" y="0"/>
            <a:ext cx="1721922" cy="2553194"/>
          </a:xfrm>
          <a:prstGeom prst="rect">
            <a:avLst/>
          </a:prstGeom>
        </p:spPr>
      </p:pic>
      <p:pic>
        <p:nvPicPr>
          <p:cNvPr id="4" name="Picture 3"/>
          <p:cNvPicPr>
            <a:picLocks noChangeAspect="1"/>
          </p:cNvPicPr>
          <p:nvPr/>
        </p:nvPicPr>
        <p:blipFill rotWithShape="1">
          <a:blip r:embed="rId3"/>
          <a:srcRect l="13041" t="2527" r="8122" b="3578"/>
          <a:stretch/>
        </p:blipFill>
        <p:spPr>
          <a:xfrm>
            <a:off x="0" y="4209802"/>
            <a:ext cx="1853184" cy="2648198"/>
          </a:xfrm>
          <a:prstGeom prst="rect">
            <a:avLst/>
          </a:prstGeom>
        </p:spPr>
      </p:pic>
      <p:sp>
        <p:nvSpPr>
          <p:cNvPr id="6" name="Rectangle 5"/>
          <p:cNvSpPr/>
          <p:nvPr/>
        </p:nvSpPr>
        <p:spPr>
          <a:xfrm>
            <a:off x="2076995" y="4572679"/>
            <a:ext cx="9768163" cy="1477328"/>
          </a:xfrm>
          <a:prstGeom prst="rect">
            <a:avLst/>
          </a:prstGeom>
          <a:ln w="19050">
            <a:noFill/>
          </a:ln>
        </p:spPr>
        <p:txBody>
          <a:bodyPr wrap="square">
            <a:spAutoFit/>
          </a:bodyPr>
          <a:lstStyle/>
          <a:p>
            <a:pPr algn="just">
              <a:lnSpc>
                <a:spcPct val="150000"/>
              </a:lnSpc>
            </a:pPr>
            <a:r>
              <a:rPr lang="en-US" sz="2000" dirty="0">
                <a:solidFill>
                  <a:schemeClr val="bg1"/>
                </a:solidFill>
              </a:rPr>
              <a:t>Mental power and strength of character imply responsibility. This may be your biggest challenge: to develop and use your talents wisely and responsibly, ultimately in the service of society and your community. I have absolutely no doubt that you will be successful in this .</a:t>
            </a:r>
            <a:endParaRPr lang="en-ZA" sz="2000" dirty="0">
              <a:solidFill>
                <a:schemeClr val="bg1"/>
              </a:solidFill>
            </a:endParaRPr>
          </a:p>
        </p:txBody>
      </p:sp>
      <p:sp>
        <p:nvSpPr>
          <p:cNvPr id="7" name="Rectangle 6"/>
          <p:cNvSpPr/>
          <p:nvPr/>
        </p:nvSpPr>
        <p:spPr>
          <a:xfrm>
            <a:off x="273404" y="1063886"/>
            <a:ext cx="9559913" cy="1477328"/>
          </a:xfrm>
          <a:prstGeom prst="rect">
            <a:avLst/>
          </a:prstGeom>
          <a:ln w="19050">
            <a:noFill/>
          </a:ln>
        </p:spPr>
        <p:txBody>
          <a:bodyPr wrap="square">
            <a:spAutoFit/>
          </a:bodyPr>
          <a:lstStyle/>
          <a:p>
            <a:pPr algn="just">
              <a:lnSpc>
                <a:spcPct val="150000"/>
              </a:lnSpc>
            </a:pPr>
            <a:r>
              <a:rPr lang="en-ZA" sz="2000" dirty="0">
                <a:solidFill>
                  <a:schemeClr val="bg1"/>
                </a:solidFill>
              </a:rPr>
              <a:t>You have made a lasting impression on me and many students before me, and will undoubtedly continue to leave a lasting impression on future students fortunate enough to be lectured by you. </a:t>
            </a:r>
          </a:p>
        </p:txBody>
      </p:sp>
    </p:spTree>
    <p:extLst>
      <p:ext uri="{BB962C8B-B14F-4D97-AF65-F5344CB8AC3E}">
        <p14:creationId xmlns:p14="http://schemas.microsoft.com/office/powerpoint/2010/main" val="168344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Brandon Wallis (Engineering)</a:t>
            </a:r>
          </a:p>
        </p:txBody>
      </p:sp>
      <p:sp>
        <p:nvSpPr>
          <p:cNvPr id="3" name="Rectangle 2"/>
          <p:cNvSpPr/>
          <p:nvPr/>
        </p:nvSpPr>
        <p:spPr>
          <a:xfrm>
            <a:off x="157655" y="3620649"/>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Prof Billy Boshoff</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342" t="1948" r="15931" b="9611"/>
          <a:stretch/>
        </p:blipFill>
        <p:spPr>
          <a:xfrm>
            <a:off x="10582308" y="-6298"/>
            <a:ext cx="1609692" cy="2610000"/>
          </a:xfrm>
          <a:prstGeom prst="rect">
            <a:avLst/>
          </a:prstGeom>
        </p:spPr>
      </p:pic>
      <p:pic>
        <p:nvPicPr>
          <p:cNvPr id="4" name="Picture 3"/>
          <p:cNvPicPr>
            <a:picLocks noChangeAspect="1"/>
          </p:cNvPicPr>
          <p:nvPr/>
        </p:nvPicPr>
        <p:blipFill rotWithShape="1">
          <a:blip r:embed="rId3"/>
          <a:srcRect l="17919" r="23031" b="2306"/>
          <a:stretch/>
        </p:blipFill>
        <p:spPr>
          <a:xfrm>
            <a:off x="0" y="4248000"/>
            <a:ext cx="1624249" cy="2610000"/>
          </a:xfrm>
          <a:prstGeom prst="rect">
            <a:avLst/>
          </a:prstGeom>
        </p:spPr>
      </p:pic>
      <p:sp>
        <p:nvSpPr>
          <p:cNvPr id="7" name="Rectangle 6"/>
          <p:cNvSpPr/>
          <p:nvPr/>
        </p:nvSpPr>
        <p:spPr>
          <a:xfrm>
            <a:off x="2064803" y="4755559"/>
            <a:ext cx="9768163" cy="1015663"/>
          </a:xfrm>
          <a:prstGeom prst="rect">
            <a:avLst/>
          </a:prstGeom>
          <a:ln w="19050">
            <a:noFill/>
          </a:ln>
        </p:spPr>
        <p:txBody>
          <a:bodyPr wrap="square">
            <a:spAutoFit/>
          </a:bodyPr>
          <a:lstStyle/>
          <a:p>
            <a:pPr algn="just">
              <a:lnSpc>
                <a:spcPct val="150000"/>
              </a:lnSpc>
            </a:pPr>
            <a:r>
              <a:rPr lang="en-ZA" sz="2000" dirty="0" err="1">
                <a:solidFill>
                  <a:schemeClr val="bg1"/>
                </a:solidFill>
              </a:rPr>
              <a:t>Dit</a:t>
            </a:r>
            <a:r>
              <a:rPr lang="en-ZA" sz="2000" dirty="0">
                <a:solidFill>
                  <a:schemeClr val="bg1"/>
                </a:solidFill>
              </a:rPr>
              <a:t> is my wens vir </a:t>
            </a:r>
            <a:r>
              <a:rPr lang="en-ZA" sz="2000" dirty="0" err="1">
                <a:solidFill>
                  <a:schemeClr val="bg1"/>
                </a:solidFill>
              </a:rPr>
              <a:t>jou</a:t>
            </a:r>
            <a:r>
              <a:rPr lang="en-ZA" sz="2000" dirty="0">
                <a:solidFill>
                  <a:schemeClr val="bg1"/>
                </a:solidFill>
              </a:rPr>
              <a:t>, mag </a:t>
            </a:r>
            <a:r>
              <a:rPr lang="en-ZA" sz="2000" dirty="0" err="1">
                <a:solidFill>
                  <a:schemeClr val="bg1"/>
                </a:solidFill>
              </a:rPr>
              <a:t>jy</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regkry</a:t>
            </a:r>
            <a:r>
              <a:rPr lang="en-ZA" sz="2000" dirty="0">
                <a:solidFill>
                  <a:schemeClr val="bg1"/>
                </a:solidFill>
              </a:rPr>
              <a:t> om </a:t>
            </a:r>
            <a:r>
              <a:rPr lang="en-ZA" sz="2000" dirty="0" err="1">
                <a:solidFill>
                  <a:schemeClr val="bg1"/>
                </a:solidFill>
              </a:rPr>
              <a:t>jou</a:t>
            </a:r>
            <a:r>
              <a:rPr lang="en-ZA" sz="2000" dirty="0">
                <a:solidFill>
                  <a:schemeClr val="bg1"/>
                </a:solidFill>
              </a:rPr>
              <a:t> talent en </a:t>
            </a:r>
            <a:r>
              <a:rPr lang="en-ZA" sz="2000" dirty="0" err="1">
                <a:solidFill>
                  <a:schemeClr val="bg1"/>
                </a:solidFill>
              </a:rPr>
              <a:t>wiskundige</a:t>
            </a:r>
            <a:r>
              <a:rPr lang="en-ZA" sz="2000" dirty="0">
                <a:solidFill>
                  <a:schemeClr val="bg1"/>
                </a:solidFill>
              </a:rPr>
              <a:t> </a:t>
            </a:r>
            <a:r>
              <a:rPr lang="en-ZA" sz="2000" dirty="0" err="1">
                <a:solidFill>
                  <a:schemeClr val="bg1"/>
                </a:solidFill>
              </a:rPr>
              <a:t>modelle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gebruik</a:t>
            </a:r>
            <a:r>
              <a:rPr lang="en-ZA" sz="2000" dirty="0">
                <a:solidFill>
                  <a:schemeClr val="bg1"/>
                </a:solidFill>
              </a:rPr>
              <a:t> om ‘n </a:t>
            </a:r>
            <a:r>
              <a:rPr lang="en-ZA" sz="2000" dirty="0" err="1">
                <a:solidFill>
                  <a:schemeClr val="bg1"/>
                </a:solidFill>
              </a:rPr>
              <a:t>verskil</a:t>
            </a:r>
            <a:r>
              <a:rPr lang="en-ZA" sz="2000" dirty="0">
                <a:solidFill>
                  <a:schemeClr val="bg1"/>
                </a:solidFill>
              </a:rPr>
              <a:t> in </a:t>
            </a:r>
            <a:r>
              <a:rPr lang="en-ZA" sz="2000" dirty="0" err="1">
                <a:solidFill>
                  <a:schemeClr val="bg1"/>
                </a:solidFill>
              </a:rPr>
              <a:t>ander</a:t>
            </a:r>
            <a:r>
              <a:rPr lang="en-ZA" sz="2000" dirty="0">
                <a:solidFill>
                  <a:schemeClr val="bg1"/>
                </a:solidFill>
              </a:rPr>
              <a:t> </a:t>
            </a:r>
            <a:r>
              <a:rPr lang="en-ZA" sz="2000" dirty="0" err="1">
                <a:solidFill>
                  <a:schemeClr val="bg1"/>
                </a:solidFill>
              </a:rPr>
              <a:t>mense</a:t>
            </a:r>
            <a:r>
              <a:rPr lang="en-ZA" sz="2000" dirty="0">
                <a:solidFill>
                  <a:schemeClr val="bg1"/>
                </a:solidFill>
              </a:rPr>
              <a:t> se </a:t>
            </a:r>
            <a:r>
              <a:rPr lang="en-ZA" sz="2000" dirty="0" err="1">
                <a:solidFill>
                  <a:schemeClr val="bg1"/>
                </a:solidFill>
              </a:rPr>
              <a:t>lewens</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Direk</a:t>
            </a:r>
            <a:r>
              <a:rPr lang="en-ZA" sz="2000" dirty="0">
                <a:solidFill>
                  <a:schemeClr val="bg1"/>
                </a:solidFill>
              </a:rPr>
              <a:t> of </a:t>
            </a:r>
            <a:r>
              <a:rPr lang="en-ZA" sz="2000" dirty="0" err="1">
                <a:solidFill>
                  <a:schemeClr val="bg1"/>
                </a:solidFill>
              </a:rPr>
              <a:t>indirek</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saak</a:t>
            </a:r>
            <a:r>
              <a:rPr lang="en-ZA" sz="2000" dirty="0">
                <a:solidFill>
                  <a:schemeClr val="bg1"/>
                </a:solidFill>
              </a:rPr>
              <a:t> </a:t>
            </a:r>
            <a:r>
              <a:rPr lang="en-ZA" sz="2000" dirty="0" err="1">
                <a:solidFill>
                  <a:schemeClr val="bg1"/>
                </a:solidFill>
              </a:rPr>
              <a:t>nie</a:t>
            </a:r>
            <a:r>
              <a:rPr lang="en-ZA" sz="2000" dirty="0">
                <a:solidFill>
                  <a:schemeClr val="bg1"/>
                </a:solidFill>
              </a:rPr>
              <a:t>. </a:t>
            </a:r>
          </a:p>
        </p:txBody>
      </p:sp>
      <p:sp>
        <p:nvSpPr>
          <p:cNvPr id="8" name="Rectangle 7"/>
          <p:cNvSpPr/>
          <p:nvPr/>
        </p:nvSpPr>
        <p:spPr>
          <a:xfrm>
            <a:off x="273404" y="1090982"/>
            <a:ext cx="9700591" cy="1477328"/>
          </a:xfrm>
          <a:prstGeom prst="rect">
            <a:avLst/>
          </a:prstGeom>
          <a:ln w="19050">
            <a:noFill/>
          </a:ln>
        </p:spPr>
        <p:txBody>
          <a:bodyPr wrap="square">
            <a:spAutoFit/>
          </a:bodyPr>
          <a:lstStyle/>
          <a:p>
            <a:pPr algn="just">
              <a:lnSpc>
                <a:spcPct val="150000"/>
              </a:lnSpc>
            </a:pPr>
            <a:r>
              <a:rPr lang="en-ZA" sz="2000" dirty="0">
                <a:solidFill>
                  <a:schemeClr val="bg1"/>
                </a:solidFill>
              </a:rPr>
              <a:t>In my experience, Prof Boshoff created a fun filled class environment to motivate and encourage us, as his students, to listen to what he has to say and also to attend all the classes that he lectured.</a:t>
            </a:r>
          </a:p>
        </p:txBody>
      </p:sp>
    </p:spTree>
    <p:extLst>
      <p:ext uri="{BB962C8B-B14F-4D97-AF65-F5344CB8AC3E}">
        <p14:creationId xmlns:p14="http://schemas.microsoft.com/office/powerpoint/2010/main" val="352693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Vincent Clarke (Engineering)</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Riana Roux</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382" t="-5133" r="-3637" b="1948"/>
          <a:stretch/>
        </p:blipFill>
        <p:spPr>
          <a:xfrm>
            <a:off x="10497786" y="-130628"/>
            <a:ext cx="1786325" cy="2693127"/>
          </a:xfrm>
          <a:prstGeom prst="rect">
            <a:avLst/>
          </a:prstGeom>
        </p:spPr>
      </p:pic>
      <p:pic>
        <p:nvPicPr>
          <p:cNvPr id="6" name="Picture 5"/>
          <p:cNvPicPr>
            <a:picLocks noChangeAspect="1"/>
          </p:cNvPicPr>
          <p:nvPr/>
        </p:nvPicPr>
        <p:blipFill>
          <a:blip r:embed="rId3"/>
          <a:stretch>
            <a:fillRect/>
          </a:stretch>
        </p:blipFill>
        <p:spPr>
          <a:xfrm>
            <a:off x="0" y="4275117"/>
            <a:ext cx="1828800" cy="2605032"/>
          </a:xfrm>
          <a:prstGeom prst="rect">
            <a:avLst/>
          </a:prstGeom>
        </p:spPr>
      </p:pic>
      <p:sp>
        <p:nvSpPr>
          <p:cNvPr id="7" name="Rectangle 6"/>
          <p:cNvSpPr/>
          <p:nvPr/>
        </p:nvSpPr>
        <p:spPr>
          <a:xfrm>
            <a:off x="2101379" y="4340081"/>
            <a:ext cx="9888582" cy="1429622"/>
          </a:xfrm>
          <a:prstGeom prst="rect">
            <a:avLst/>
          </a:prstGeom>
          <a:ln w="19050">
            <a:noFill/>
          </a:ln>
        </p:spPr>
        <p:txBody>
          <a:bodyPr wrap="square">
            <a:spAutoFit/>
          </a:bodyPr>
          <a:lstStyle/>
          <a:p>
            <a:pPr algn="just">
              <a:lnSpc>
                <a:spcPct val="150000"/>
              </a:lnSpc>
            </a:pPr>
            <a:r>
              <a:rPr lang="en-ZA" sz="2000" dirty="0">
                <a:solidFill>
                  <a:schemeClr val="bg1"/>
                </a:solidFill>
              </a:rPr>
              <a:t>You have the ability to reach great heights. Nurture it, develop it and do not lose sight of your goals. Let you achievements serve as reminder of what you are capable of doing and let your failures serve as a reminder of what you are capable of overcoming.</a:t>
            </a:r>
          </a:p>
        </p:txBody>
      </p:sp>
      <p:sp>
        <p:nvSpPr>
          <p:cNvPr id="8" name="Rectangle 7"/>
          <p:cNvSpPr/>
          <p:nvPr/>
        </p:nvSpPr>
        <p:spPr>
          <a:xfrm>
            <a:off x="217132" y="793487"/>
            <a:ext cx="10024147" cy="1938992"/>
          </a:xfrm>
          <a:prstGeom prst="rect">
            <a:avLst/>
          </a:prstGeom>
          <a:ln w="19050">
            <a:noFill/>
          </a:ln>
        </p:spPr>
        <p:txBody>
          <a:bodyPr wrap="square">
            <a:spAutoFit/>
          </a:bodyPr>
          <a:lstStyle/>
          <a:p>
            <a:pPr algn="just">
              <a:lnSpc>
                <a:spcPct val="150000"/>
              </a:lnSpc>
            </a:pPr>
            <a:r>
              <a:rPr lang="en-ZA" sz="2000" dirty="0">
                <a:solidFill>
                  <a:schemeClr val="bg1"/>
                </a:solidFill>
              </a:rPr>
              <a:t>You always had a clear plan as to what you wished to achieve in a lecture. The videos were also amazing… the tiny details that you taught us in order to make the problems easier. All the times that your computer gave trouble [but] you continued to make the videos just proves how much dedication you have towards your students.</a:t>
            </a:r>
          </a:p>
        </p:txBody>
      </p:sp>
    </p:spTree>
    <p:extLst>
      <p:ext uri="{BB962C8B-B14F-4D97-AF65-F5344CB8AC3E}">
        <p14:creationId xmlns:p14="http://schemas.microsoft.com/office/powerpoint/2010/main" val="216726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32" y="1389253"/>
            <a:ext cx="10515600" cy="3987419"/>
          </a:xfrm>
        </p:spPr>
        <p:txBody>
          <a:bodyPr>
            <a:normAutofit fontScale="90000"/>
          </a:bodyPr>
          <a:lstStyle/>
          <a:p>
            <a:pPr>
              <a:lnSpc>
                <a:spcPct val="150000"/>
              </a:lnSpc>
            </a:pPr>
            <a:r>
              <a:rPr lang="en-ZA" dirty="0">
                <a:solidFill>
                  <a:schemeClr val="bg1"/>
                </a:solidFill>
              </a:rPr>
              <a:t>One looks back with appreciation to the brilliant teachers, but with gratitude to those who touched our human feelings.</a:t>
            </a:r>
            <a:br>
              <a:rPr lang="en-ZA" dirty="0">
                <a:solidFill>
                  <a:schemeClr val="bg1"/>
                </a:solidFill>
              </a:rPr>
            </a:br>
            <a:r>
              <a:rPr lang="en-ZA" dirty="0">
                <a:solidFill>
                  <a:schemeClr val="bg1"/>
                </a:solidFill>
              </a:rPr>
              <a:t>									Carl Jung </a:t>
            </a:r>
            <a:endParaRPr lang="en-ZA" dirty="0"/>
          </a:p>
        </p:txBody>
      </p:sp>
    </p:spTree>
    <p:extLst>
      <p:ext uri="{BB962C8B-B14F-4D97-AF65-F5344CB8AC3E}">
        <p14:creationId xmlns:p14="http://schemas.microsoft.com/office/powerpoint/2010/main" val="96829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Christine </a:t>
            </a:r>
            <a:r>
              <a:rPr lang="en-ZA" sz="2400" dirty="0" err="1">
                <a:solidFill>
                  <a:schemeClr val="bg1"/>
                </a:solidFill>
                <a:latin typeface="Trebuchet MS" panose="020B0603020202020204" pitchFamily="34" charset="0"/>
              </a:rPr>
              <a:t>Brokensha</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468767"/>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Mareli</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Rossouw</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40" t="7403" r="16969" b="27922"/>
          <a:stretch/>
        </p:blipFill>
        <p:spPr>
          <a:xfrm>
            <a:off x="10100854" y="0"/>
            <a:ext cx="2091146" cy="2610000"/>
          </a:xfrm>
          <a:prstGeom prst="rect">
            <a:avLst/>
          </a:prstGeom>
        </p:spPr>
      </p:pic>
      <p:pic>
        <p:nvPicPr>
          <p:cNvPr id="4" name="Picture 3"/>
          <p:cNvPicPr>
            <a:picLocks noChangeAspect="1"/>
          </p:cNvPicPr>
          <p:nvPr/>
        </p:nvPicPr>
        <p:blipFill rotWithShape="1">
          <a:blip r:embed="rId3"/>
          <a:srcRect l="24616" t="3402" r="23355" b="46692"/>
          <a:stretch/>
        </p:blipFill>
        <p:spPr>
          <a:xfrm>
            <a:off x="0" y="4175423"/>
            <a:ext cx="1890000" cy="2682577"/>
          </a:xfrm>
          <a:prstGeom prst="rect">
            <a:avLst/>
          </a:prstGeom>
        </p:spPr>
      </p:pic>
      <p:sp>
        <p:nvSpPr>
          <p:cNvPr id="6" name="Rectangle 5"/>
          <p:cNvSpPr/>
          <p:nvPr/>
        </p:nvSpPr>
        <p:spPr>
          <a:xfrm>
            <a:off x="2076995" y="4598805"/>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My advice to you is to work hard throughout the year and to make sure that you spend enough time on exam technique to ensure that your results reflect your knowledge of the work. I know that you have a great foundation from first year - now you just need to keep building on that.</a:t>
            </a:r>
          </a:p>
        </p:txBody>
      </p:sp>
      <p:sp>
        <p:nvSpPr>
          <p:cNvPr id="7" name="Rectangle 6"/>
          <p:cNvSpPr/>
          <p:nvPr/>
        </p:nvSpPr>
        <p:spPr>
          <a:xfrm>
            <a:off x="261212" y="1044743"/>
            <a:ext cx="9559913" cy="1429622"/>
          </a:xfrm>
          <a:prstGeom prst="rect">
            <a:avLst/>
          </a:prstGeom>
          <a:ln w="19050">
            <a:noFill/>
          </a:ln>
        </p:spPr>
        <p:txBody>
          <a:bodyPr wrap="square">
            <a:spAutoFit/>
          </a:bodyPr>
          <a:lstStyle/>
          <a:p>
            <a:pPr algn="just">
              <a:lnSpc>
                <a:spcPct val="150000"/>
              </a:lnSpc>
            </a:pPr>
            <a:r>
              <a:rPr lang="en-ZA" sz="2000" dirty="0">
                <a:solidFill>
                  <a:schemeClr val="bg1"/>
                </a:solidFill>
              </a:rPr>
              <a:t>I could clarify any question I had and would receive such a fast and detailed response. You would congratulate me if I did well in a test, adding such a personal touch, especially when you are in a lecture hall of 400 students.</a:t>
            </a:r>
          </a:p>
        </p:txBody>
      </p:sp>
    </p:spTree>
    <p:extLst>
      <p:ext uri="{BB962C8B-B14F-4D97-AF65-F5344CB8AC3E}">
        <p14:creationId xmlns:p14="http://schemas.microsoft.com/office/powerpoint/2010/main" val="8722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Jakobus</a:t>
            </a:r>
            <a:r>
              <a:rPr lang="en-ZA" sz="2400" dirty="0">
                <a:solidFill>
                  <a:schemeClr val="bg1"/>
                </a:solidFill>
                <a:latin typeface="Trebuchet MS" panose="020B0603020202020204" pitchFamily="34" charset="0"/>
              </a:rPr>
              <a:t> Murray </a:t>
            </a:r>
            <a:r>
              <a:rPr lang="en-ZA" sz="2400" dirty="0" err="1">
                <a:solidFill>
                  <a:schemeClr val="bg1"/>
                </a:solidFill>
                <a:latin typeface="Trebuchet MS" panose="020B0603020202020204" pitchFamily="34" charset="0"/>
              </a:rPr>
              <a:t>Louw</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Ingineurswese</a:t>
            </a:r>
            <a:r>
              <a:rPr lang="en-ZA" sz="2400" dirty="0">
                <a:solidFill>
                  <a:schemeClr val="bg1"/>
                </a:solidFill>
                <a:latin typeface="Trebuchet MS" panose="020B0603020202020204" pitchFamily="34" charset="0"/>
              </a:rPr>
              <a:t>)</a:t>
            </a:r>
          </a:p>
        </p:txBody>
      </p:sp>
      <p:sp>
        <p:nvSpPr>
          <p:cNvPr id="3" name="Rectangle 2"/>
          <p:cNvSpPr/>
          <p:nvPr/>
        </p:nvSpPr>
        <p:spPr>
          <a:xfrm>
            <a:off x="157655" y="3761329"/>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Riana Roux</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614" r="8658" b="22857"/>
          <a:stretch/>
        </p:blipFill>
        <p:spPr>
          <a:xfrm>
            <a:off x="10346545" y="0"/>
            <a:ext cx="1845455" cy="2610000"/>
          </a:xfrm>
          <a:prstGeom prst="rect">
            <a:avLst/>
          </a:prstGeom>
        </p:spPr>
      </p:pic>
      <p:pic>
        <p:nvPicPr>
          <p:cNvPr id="7" name="Picture 6"/>
          <p:cNvPicPr>
            <a:picLocks noChangeAspect="1"/>
          </p:cNvPicPr>
          <p:nvPr/>
        </p:nvPicPr>
        <p:blipFill>
          <a:blip r:embed="rId3"/>
          <a:stretch>
            <a:fillRect/>
          </a:stretch>
        </p:blipFill>
        <p:spPr>
          <a:xfrm>
            <a:off x="0" y="4248686"/>
            <a:ext cx="1828959" cy="2609314"/>
          </a:xfrm>
          <a:prstGeom prst="rect">
            <a:avLst/>
          </a:prstGeom>
        </p:spPr>
      </p:pic>
      <p:sp>
        <p:nvSpPr>
          <p:cNvPr id="6" name="Rectangle 5"/>
          <p:cNvSpPr/>
          <p:nvPr/>
        </p:nvSpPr>
        <p:spPr>
          <a:xfrm>
            <a:off x="2103121" y="4572679"/>
            <a:ext cx="9768163" cy="1477328"/>
          </a:xfrm>
          <a:prstGeom prst="rect">
            <a:avLst/>
          </a:prstGeom>
          <a:ln w="19050">
            <a:noFill/>
          </a:ln>
        </p:spPr>
        <p:txBody>
          <a:bodyPr wrap="square">
            <a:spAutoFit/>
          </a:bodyPr>
          <a:lstStyle/>
          <a:p>
            <a:pPr algn="just">
              <a:lnSpc>
                <a:spcPct val="150000"/>
              </a:lnSpc>
            </a:pPr>
            <a:r>
              <a:rPr lang="af-ZA" sz="2000" dirty="0">
                <a:solidFill>
                  <a:schemeClr val="bg1"/>
                </a:solidFill>
              </a:rPr>
              <a:t>Om suksesvol te wees in hierdie wêreld moet mens lief wees vir wat jy doen, jy moet nie bang wees vir harde werk nie en jy moet vasbyt tot die einde. Ek glo dat jy besonders suksesvol gaan wees met jou studies en in jou loopbaan vorentoe. </a:t>
            </a:r>
            <a:endParaRPr lang="en-ZA" sz="2000" dirty="0">
              <a:solidFill>
                <a:schemeClr val="bg1"/>
              </a:solidFill>
            </a:endParaRPr>
          </a:p>
        </p:txBody>
      </p:sp>
      <p:sp>
        <p:nvSpPr>
          <p:cNvPr id="8" name="Rectangle 7"/>
          <p:cNvSpPr/>
          <p:nvPr/>
        </p:nvSpPr>
        <p:spPr>
          <a:xfrm>
            <a:off x="240027" y="969673"/>
            <a:ext cx="10024147" cy="1477328"/>
          </a:xfrm>
          <a:prstGeom prst="rect">
            <a:avLst/>
          </a:prstGeom>
          <a:ln w="19050">
            <a:noFill/>
          </a:ln>
        </p:spPr>
        <p:txBody>
          <a:bodyPr wrap="square">
            <a:spAutoFit/>
          </a:bodyPr>
          <a:lstStyle/>
          <a:p>
            <a:pPr algn="just">
              <a:lnSpc>
                <a:spcPct val="150000"/>
              </a:lnSpc>
            </a:pPr>
            <a:r>
              <a:rPr lang="en-ZA" sz="2000" dirty="0">
                <a:solidFill>
                  <a:schemeClr val="bg1"/>
                </a:solidFill>
              </a:rPr>
              <a:t>U het </a:t>
            </a:r>
            <a:r>
              <a:rPr lang="en-ZA" sz="2000" dirty="0" err="1">
                <a:solidFill>
                  <a:schemeClr val="bg1"/>
                </a:solidFill>
              </a:rPr>
              <a:t>waarlik</a:t>
            </a:r>
            <a:r>
              <a:rPr lang="en-ZA" sz="2000" dirty="0">
                <a:solidFill>
                  <a:schemeClr val="bg1"/>
                </a:solidFill>
              </a:rPr>
              <a:t> </a:t>
            </a:r>
            <a:r>
              <a:rPr lang="en-ZA" sz="2000" dirty="0" err="1">
                <a:solidFill>
                  <a:schemeClr val="bg1"/>
                </a:solidFill>
              </a:rPr>
              <a:t>omgegee</a:t>
            </a:r>
            <a:r>
              <a:rPr lang="en-ZA" sz="2000" dirty="0">
                <a:solidFill>
                  <a:schemeClr val="bg1"/>
                </a:solidFill>
              </a:rPr>
              <a:t> </a:t>
            </a:r>
            <a:r>
              <a:rPr lang="en-ZA" sz="2000" dirty="0" err="1">
                <a:solidFill>
                  <a:schemeClr val="bg1"/>
                </a:solidFill>
              </a:rPr>
              <a:t>oor</a:t>
            </a:r>
            <a:r>
              <a:rPr lang="en-ZA" sz="2000" dirty="0">
                <a:solidFill>
                  <a:schemeClr val="bg1"/>
                </a:solidFill>
              </a:rPr>
              <a:t> die </a:t>
            </a:r>
            <a:r>
              <a:rPr lang="en-ZA" sz="2000" dirty="0" err="1">
                <a:solidFill>
                  <a:schemeClr val="bg1"/>
                </a:solidFill>
              </a:rPr>
              <a:t>klas</a:t>
            </a:r>
            <a:r>
              <a:rPr lang="en-ZA" sz="2000" dirty="0">
                <a:solidFill>
                  <a:schemeClr val="bg1"/>
                </a:solidFill>
              </a:rPr>
              <a:t> en </a:t>
            </a:r>
            <a:r>
              <a:rPr lang="en-ZA" sz="2000" dirty="0" err="1">
                <a:solidFill>
                  <a:schemeClr val="bg1"/>
                </a:solidFill>
              </a:rPr>
              <a:t>dit</a:t>
            </a:r>
            <a:r>
              <a:rPr lang="en-ZA" sz="2000" dirty="0">
                <a:solidFill>
                  <a:schemeClr val="bg1"/>
                </a:solidFill>
              </a:rPr>
              <a:t> het </a:t>
            </a:r>
            <a:r>
              <a:rPr lang="en-ZA" sz="2000" dirty="0" err="1">
                <a:solidFill>
                  <a:schemeClr val="bg1"/>
                </a:solidFill>
              </a:rPr>
              <a:t>dit</a:t>
            </a:r>
            <a:r>
              <a:rPr lang="en-ZA" sz="2000" dirty="0">
                <a:solidFill>
                  <a:schemeClr val="bg1"/>
                </a:solidFill>
              </a:rPr>
              <a:t> </a:t>
            </a:r>
            <a:r>
              <a:rPr lang="en-ZA" sz="2000" dirty="0" err="1">
                <a:solidFill>
                  <a:schemeClr val="bg1"/>
                </a:solidFill>
              </a:rPr>
              <a:t>sommer</a:t>
            </a:r>
            <a:r>
              <a:rPr lang="en-ZA" sz="2000" dirty="0">
                <a:solidFill>
                  <a:schemeClr val="bg1"/>
                </a:solidFill>
              </a:rPr>
              <a:t> </a:t>
            </a:r>
            <a:r>
              <a:rPr lang="en-ZA" sz="2000" dirty="0" err="1">
                <a:solidFill>
                  <a:schemeClr val="bg1"/>
                </a:solidFill>
              </a:rPr>
              <a:t>lekker</a:t>
            </a:r>
            <a:r>
              <a:rPr lang="en-ZA" sz="2000" dirty="0">
                <a:solidFill>
                  <a:schemeClr val="bg1"/>
                </a:solidFill>
              </a:rPr>
              <a:t> </a:t>
            </a:r>
            <a:r>
              <a:rPr lang="en-ZA" sz="2000" dirty="0" err="1">
                <a:solidFill>
                  <a:schemeClr val="bg1"/>
                </a:solidFill>
              </a:rPr>
              <a:t>gemaak</a:t>
            </a:r>
            <a:r>
              <a:rPr lang="en-ZA" sz="2000" dirty="0">
                <a:solidFill>
                  <a:schemeClr val="bg1"/>
                </a:solidFill>
              </a:rPr>
              <a:t> om </a:t>
            </a:r>
            <a:r>
              <a:rPr lang="en-ZA" sz="2000" dirty="0" err="1">
                <a:solidFill>
                  <a:schemeClr val="bg1"/>
                </a:solidFill>
              </a:rPr>
              <a:t>selfs</a:t>
            </a:r>
            <a:r>
              <a:rPr lang="en-ZA" sz="2000" dirty="0">
                <a:solidFill>
                  <a:schemeClr val="bg1"/>
                </a:solidFill>
              </a:rPr>
              <a:t> </a:t>
            </a:r>
            <a:r>
              <a:rPr lang="en-ZA" sz="2000" dirty="0" err="1">
                <a:solidFill>
                  <a:schemeClr val="bg1"/>
                </a:solidFill>
              </a:rPr>
              <a:t>Maandae</a:t>
            </a:r>
            <a:r>
              <a:rPr lang="en-ZA" sz="2000" dirty="0">
                <a:solidFill>
                  <a:schemeClr val="bg1"/>
                </a:solidFill>
              </a:rPr>
              <a:t> om 8uur </a:t>
            </a:r>
            <a:r>
              <a:rPr lang="en-ZA" sz="2000" dirty="0" err="1">
                <a:solidFill>
                  <a:schemeClr val="bg1"/>
                </a:solidFill>
              </a:rPr>
              <a:t>klas</a:t>
            </a:r>
            <a:r>
              <a:rPr lang="en-ZA" sz="2000" dirty="0">
                <a:solidFill>
                  <a:schemeClr val="bg1"/>
                </a:solidFill>
              </a:rPr>
              <a:t> by </a:t>
            </a:r>
            <a:r>
              <a:rPr lang="en-ZA" sz="2000" dirty="0" err="1">
                <a:solidFill>
                  <a:schemeClr val="bg1"/>
                </a:solidFill>
              </a:rPr>
              <a:t>te</a:t>
            </a:r>
            <a:r>
              <a:rPr lang="en-ZA" sz="2000" dirty="0">
                <a:solidFill>
                  <a:schemeClr val="bg1"/>
                </a:solidFill>
              </a:rPr>
              <a:t> </a:t>
            </a:r>
            <a:r>
              <a:rPr lang="en-ZA" sz="2000" dirty="0" err="1">
                <a:solidFill>
                  <a:schemeClr val="bg1"/>
                </a:solidFill>
              </a:rPr>
              <a:t>woon</a:t>
            </a:r>
            <a:r>
              <a:rPr lang="en-ZA" sz="2000" dirty="0">
                <a:solidFill>
                  <a:schemeClr val="bg1"/>
                </a:solidFill>
              </a:rPr>
              <a:t>. </a:t>
            </a:r>
            <a:r>
              <a:rPr lang="en-ZA" sz="2000" dirty="0" err="1">
                <a:solidFill>
                  <a:schemeClr val="bg1"/>
                </a:solidFill>
              </a:rPr>
              <a:t>Dit</a:t>
            </a:r>
            <a:r>
              <a:rPr lang="en-ZA" sz="2000" dirty="0">
                <a:solidFill>
                  <a:schemeClr val="bg1"/>
                </a:solidFill>
              </a:rPr>
              <a:t> was vir my </a:t>
            </a:r>
            <a:r>
              <a:rPr lang="en-ZA" sz="2000" dirty="0" err="1">
                <a:solidFill>
                  <a:schemeClr val="bg1"/>
                </a:solidFill>
              </a:rPr>
              <a:t>ongelooflik</a:t>
            </a:r>
            <a:r>
              <a:rPr lang="en-ZA" sz="2000" dirty="0">
                <a:solidFill>
                  <a:schemeClr val="bg1"/>
                </a:solidFill>
              </a:rPr>
              <a:t> hoe u so </a:t>
            </a:r>
            <a:r>
              <a:rPr lang="en-ZA" sz="2000" dirty="0" err="1">
                <a:solidFill>
                  <a:schemeClr val="bg1"/>
                </a:solidFill>
              </a:rPr>
              <a:t>mooi</a:t>
            </a:r>
            <a:r>
              <a:rPr lang="en-ZA" sz="2000" dirty="0">
                <a:solidFill>
                  <a:schemeClr val="bg1"/>
                </a:solidFill>
              </a:rPr>
              <a:t> en </a:t>
            </a:r>
            <a:r>
              <a:rPr lang="en-ZA" sz="2000" dirty="0" err="1">
                <a:solidFill>
                  <a:schemeClr val="bg1"/>
                </a:solidFill>
              </a:rPr>
              <a:t>geduldig</a:t>
            </a:r>
            <a:r>
              <a:rPr lang="en-ZA" sz="2000" dirty="0">
                <a:solidFill>
                  <a:schemeClr val="bg1"/>
                </a:solidFill>
              </a:rPr>
              <a:t> </a:t>
            </a:r>
            <a:r>
              <a:rPr lang="en-ZA" sz="2000" dirty="0" err="1">
                <a:solidFill>
                  <a:schemeClr val="bg1"/>
                </a:solidFill>
              </a:rPr>
              <a:t>kon</a:t>
            </a:r>
            <a:r>
              <a:rPr lang="en-ZA" sz="2000" dirty="0">
                <a:solidFill>
                  <a:schemeClr val="bg1"/>
                </a:solidFill>
              </a:rPr>
              <a:t> </a:t>
            </a:r>
            <a:r>
              <a:rPr lang="en-ZA" sz="2000" dirty="0" err="1">
                <a:solidFill>
                  <a:schemeClr val="bg1"/>
                </a:solidFill>
              </a:rPr>
              <a:t>verduidelik</a:t>
            </a:r>
            <a:r>
              <a:rPr lang="en-ZA" sz="2000" dirty="0">
                <a:solidFill>
                  <a:schemeClr val="bg1"/>
                </a:solidFill>
              </a:rPr>
              <a:t> </a:t>
            </a:r>
            <a:r>
              <a:rPr lang="en-ZA" sz="2000" dirty="0" err="1">
                <a:solidFill>
                  <a:schemeClr val="bg1"/>
                </a:solidFill>
              </a:rPr>
              <a:t>aan</a:t>
            </a:r>
            <a:r>
              <a:rPr lang="en-ZA" sz="2000" dirty="0">
                <a:solidFill>
                  <a:schemeClr val="bg1"/>
                </a:solidFill>
              </a:rPr>
              <a:t> </a:t>
            </a:r>
            <a:r>
              <a:rPr lang="en-ZA" sz="2000" dirty="0" err="1">
                <a:solidFill>
                  <a:schemeClr val="bg1"/>
                </a:solidFill>
              </a:rPr>
              <a:t>studente</a:t>
            </a:r>
            <a:r>
              <a:rPr lang="en-ZA" sz="2000" dirty="0">
                <a:solidFill>
                  <a:schemeClr val="bg1"/>
                </a:solidFill>
              </a:rPr>
              <a:t> wat </a:t>
            </a:r>
            <a:r>
              <a:rPr lang="en-ZA" sz="2000" dirty="0" err="1">
                <a:solidFill>
                  <a:schemeClr val="bg1"/>
                </a:solidFill>
              </a:rPr>
              <a:t>sukkel</a:t>
            </a:r>
            <a:r>
              <a:rPr lang="en-ZA" sz="2000" dirty="0">
                <a:solidFill>
                  <a:schemeClr val="bg1"/>
                </a:solidFill>
              </a:rPr>
              <a:t> om </a:t>
            </a:r>
            <a:r>
              <a:rPr lang="en-ZA" sz="2000" dirty="0" err="1">
                <a:solidFill>
                  <a:schemeClr val="bg1"/>
                </a:solidFill>
              </a:rPr>
              <a:t>iets</a:t>
            </a:r>
            <a:r>
              <a:rPr lang="en-ZA" sz="2000" dirty="0">
                <a:solidFill>
                  <a:schemeClr val="bg1"/>
                </a:solidFill>
              </a:rPr>
              <a:t> </a:t>
            </a:r>
            <a:r>
              <a:rPr lang="en-ZA" sz="2000" dirty="0" err="1">
                <a:solidFill>
                  <a:schemeClr val="bg1"/>
                </a:solidFill>
              </a:rPr>
              <a:t>te</a:t>
            </a:r>
            <a:r>
              <a:rPr lang="en-ZA" sz="2000" dirty="0">
                <a:solidFill>
                  <a:schemeClr val="bg1"/>
                </a:solidFill>
              </a:rPr>
              <a:t> snap. </a:t>
            </a:r>
          </a:p>
        </p:txBody>
      </p:sp>
    </p:spTree>
    <p:extLst>
      <p:ext uri="{BB962C8B-B14F-4D97-AF65-F5344CB8AC3E}">
        <p14:creationId xmlns:p14="http://schemas.microsoft.com/office/powerpoint/2010/main" val="98575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Danielle </a:t>
            </a:r>
            <a:r>
              <a:rPr lang="en-ZA" sz="2400" dirty="0" err="1">
                <a:solidFill>
                  <a:schemeClr val="bg1"/>
                </a:solidFill>
                <a:latin typeface="Trebuchet MS" panose="020B0603020202020204" pitchFamily="34" charset="0"/>
              </a:rPr>
              <a:t>Vellema</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SJ Steel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940" t="2338" r="12814" b="6103"/>
          <a:stretch/>
        </p:blipFill>
        <p:spPr>
          <a:xfrm>
            <a:off x="10626000" y="0"/>
            <a:ext cx="1566000" cy="2610000"/>
          </a:xfrm>
          <a:prstGeom prst="rect">
            <a:avLst/>
          </a:prstGeom>
        </p:spPr>
      </p:pic>
      <p:pic>
        <p:nvPicPr>
          <p:cNvPr id="5" name="Picture 4"/>
          <p:cNvPicPr>
            <a:picLocks noChangeAspect="1"/>
          </p:cNvPicPr>
          <p:nvPr/>
        </p:nvPicPr>
        <p:blipFill>
          <a:blip r:embed="rId3"/>
          <a:stretch>
            <a:fillRect/>
          </a:stretch>
        </p:blipFill>
        <p:spPr>
          <a:xfrm>
            <a:off x="0" y="4223756"/>
            <a:ext cx="1828800" cy="2645893"/>
          </a:xfrm>
          <a:prstGeom prst="rect">
            <a:avLst/>
          </a:prstGeom>
        </p:spPr>
      </p:pic>
      <p:sp>
        <p:nvSpPr>
          <p:cNvPr id="7" name="Rectangle 6"/>
          <p:cNvSpPr/>
          <p:nvPr/>
        </p:nvSpPr>
        <p:spPr>
          <a:xfrm>
            <a:off x="2076995" y="4468178"/>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You are obviously exceptionally intelligent and talented, but these qualities alone cannot guarantee achievement. One also has to be focussed and highly motivated to achieve one’s goals. It is clear from the marks that you obtained in 2016 that you have been able to put this into practice.</a:t>
            </a:r>
          </a:p>
        </p:txBody>
      </p:sp>
      <p:sp>
        <p:nvSpPr>
          <p:cNvPr id="8" name="Rectangle 7"/>
          <p:cNvSpPr/>
          <p:nvPr/>
        </p:nvSpPr>
        <p:spPr>
          <a:xfrm>
            <a:off x="315608" y="891960"/>
            <a:ext cx="9953807" cy="1477328"/>
          </a:xfrm>
          <a:prstGeom prst="rect">
            <a:avLst/>
          </a:prstGeom>
          <a:ln w="19050">
            <a:noFill/>
          </a:ln>
        </p:spPr>
        <p:txBody>
          <a:bodyPr wrap="square">
            <a:spAutoFit/>
          </a:bodyPr>
          <a:lstStyle/>
          <a:p>
            <a:pPr algn="just">
              <a:lnSpc>
                <a:spcPct val="150000"/>
              </a:lnSpc>
            </a:pPr>
            <a:r>
              <a:rPr lang="en-GB" sz="2000" dirty="0">
                <a:solidFill>
                  <a:schemeClr val="bg1"/>
                </a:solidFill>
              </a:rPr>
              <a:t>I am inspired to be able to understand all my work so thoroughly that I can explain even some of the most complicated ideas in a way such that even an unenlightened, innocent</a:t>
            </a:r>
            <a:r>
              <a:rPr lang="en-GB" sz="2000" i="1" dirty="0">
                <a:solidFill>
                  <a:schemeClr val="bg1"/>
                </a:solidFill>
              </a:rPr>
              <a:t> </a:t>
            </a:r>
            <a:r>
              <a:rPr lang="en-GB" sz="2000" dirty="0">
                <a:solidFill>
                  <a:schemeClr val="bg1"/>
                </a:solidFill>
              </a:rPr>
              <a:t>first year can understand exactly what I am talking about – because that is exactly what you do. </a:t>
            </a:r>
            <a:endParaRPr lang="en-ZA" sz="2000" dirty="0">
              <a:solidFill>
                <a:schemeClr val="bg1"/>
              </a:solidFill>
            </a:endParaRPr>
          </a:p>
        </p:txBody>
      </p:sp>
    </p:spTree>
    <p:extLst>
      <p:ext uri="{BB962C8B-B14F-4D97-AF65-F5344CB8AC3E}">
        <p14:creationId xmlns:p14="http://schemas.microsoft.com/office/powerpoint/2010/main" val="269001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Lara-Mari </a:t>
            </a:r>
            <a:r>
              <a:rPr lang="en-ZA" sz="2400" dirty="0" err="1">
                <a:solidFill>
                  <a:schemeClr val="bg1"/>
                </a:solidFill>
                <a:latin typeface="Trebuchet MS" panose="020B0603020202020204" pitchFamily="34" charset="0"/>
              </a:rPr>
              <a:t>Loock</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25" t="8182" r="12294" b="15455"/>
          <a:stretch/>
        </p:blipFill>
        <p:spPr>
          <a:xfrm>
            <a:off x="10154601" y="0"/>
            <a:ext cx="2037399" cy="2610000"/>
          </a:xfrm>
          <a:prstGeom prst="rect">
            <a:avLst/>
          </a:prstGeom>
        </p:spPr>
      </p:pic>
      <p:pic>
        <p:nvPicPr>
          <p:cNvPr id="4" name="Picture 3"/>
          <p:cNvPicPr>
            <a:picLocks noChangeAspect="1"/>
          </p:cNvPicPr>
          <p:nvPr/>
        </p:nvPicPr>
        <p:blipFill rotWithShape="1">
          <a:blip r:embed="rId3"/>
          <a:srcRect l="7951" t="3868" r="9705" b="14514"/>
          <a:stretch/>
        </p:blipFill>
        <p:spPr>
          <a:xfrm>
            <a:off x="0" y="4248000"/>
            <a:ext cx="1950772" cy="2610000"/>
          </a:xfrm>
          <a:prstGeom prst="rect">
            <a:avLst/>
          </a:prstGeom>
        </p:spPr>
      </p:pic>
      <p:sp>
        <p:nvSpPr>
          <p:cNvPr id="8" name="Rectangle 7"/>
          <p:cNvSpPr/>
          <p:nvPr/>
        </p:nvSpPr>
        <p:spPr>
          <a:xfrm>
            <a:off x="315609" y="807552"/>
            <a:ext cx="9489574" cy="2400657"/>
          </a:xfrm>
          <a:prstGeom prst="rect">
            <a:avLst/>
          </a:prstGeom>
          <a:ln w="19050">
            <a:noFill/>
          </a:ln>
        </p:spPr>
        <p:txBody>
          <a:bodyPr wrap="square">
            <a:spAutoFit/>
          </a:bodyPr>
          <a:lstStyle/>
          <a:p>
            <a:pPr algn="just">
              <a:lnSpc>
                <a:spcPct val="150000"/>
              </a:lnSpc>
            </a:pPr>
            <a:r>
              <a:rPr lang="en-ZA" sz="2000" dirty="0">
                <a:solidFill>
                  <a:schemeClr val="bg1"/>
                </a:solidFill>
              </a:rPr>
              <a:t>I am not sure what intrigued me the most … The stretching sessions halfway through classes, the eagerness of taking class photos or the ease and simplicity in the way you taught. It is evident that you have a heart that strives to serve ... you truly understand the essence of how a lecturer can impact students in a broader way than just getting them through a course.</a:t>
            </a:r>
          </a:p>
        </p:txBody>
      </p:sp>
      <p:sp>
        <p:nvSpPr>
          <p:cNvPr id="6" name="Rectangle 5"/>
          <p:cNvSpPr/>
          <p:nvPr/>
        </p:nvSpPr>
        <p:spPr>
          <a:xfrm>
            <a:off x="2499360" y="4610466"/>
            <a:ext cx="9188143" cy="1938992"/>
          </a:xfrm>
          <a:prstGeom prst="rect">
            <a:avLst/>
          </a:prstGeom>
        </p:spPr>
        <p:txBody>
          <a:bodyPr wrap="square">
            <a:spAutoFit/>
          </a:bodyPr>
          <a:lstStyle/>
          <a:p>
            <a:pPr>
              <a:lnSpc>
                <a:spcPct val="150000"/>
              </a:lnSpc>
              <a:spcAft>
                <a:spcPts val="800"/>
              </a:spcAft>
            </a:pPr>
            <a:r>
              <a:rPr lang="en-ZA" sz="2000" dirty="0">
                <a:solidFill>
                  <a:schemeClr val="bg1"/>
                </a:solidFill>
                <a:ea typeface="Calibri" panose="020F0502020204030204" pitchFamily="34" charset="0"/>
                <a:cs typeface="Times New Roman" panose="02020603050405020304" pitchFamily="18" charset="0"/>
              </a:rPr>
              <a:t>90% vir </a:t>
            </a:r>
            <a:r>
              <a:rPr lang="en-ZA" sz="2000" dirty="0" err="1">
                <a:solidFill>
                  <a:schemeClr val="bg1"/>
                </a:solidFill>
                <a:ea typeface="Calibri" panose="020F0502020204030204" pitchFamily="34" charset="0"/>
                <a:cs typeface="Times New Roman" panose="02020603050405020304" pitchFamily="18" charset="0"/>
              </a:rPr>
              <a:t>Wiskunde</a:t>
            </a:r>
            <a:r>
              <a:rPr lang="en-ZA" sz="2000" dirty="0">
                <a:solidFill>
                  <a:schemeClr val="bg1"/>
                </a:solidFill>
                <a:ea typeface="Calibri" panose="020F0502020204030204" pitchFamily="34" charset="0"/>
                <a:cs typeface="Times New Roman" panose="02020603050405020304" pitchFamily="18" charset="0"/>
              </a:rPr>
              <a:t> 144 is ‘n </a:t>
            </a:r>
            <a:r>
              <a:rPr lang="en-ZA" sz="2000" dirty="0" err="1">
                <a:solidFill>
                  <a:schemeClr val="bg1"/>
                </a:solidFill>
                <a:ea typeface="Calibri" panose="020F0502020204030204" pitchFamily="34" charset="0"/>
                <a:cs typeface="Times New Roman" panose="02020603050405020304" pitchFamily="18" charset="0"/>
              </a:rPr>
              <a:t>besonderse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prestasie</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een</a:t>
            </a:r>
            <a:r>
              <a:rPr lang="en-ZA" sz="2000" dirty="0">
                <a:solidFill>
                  <a:schemeClr val="bg1"/>
                </a:solidFill>
                <a:ea typeface="Calibri" panose="020F0502020204030204" pitchFamily="34" charset="0"/>
                <a:cs typeface="Times New Roman" panose="02020603050405020304" pitchFamily="18" charset="0"/>
              </a:rPr>
              <a:t> wat </a:t>
            </a:r>
            <a:r>
              <a:rPr lang="en-ZA" sz="2000" dirty="0" err="1">
                <a:solidFill>
                  <a:schemeClr val="bg1"/>
                </a:solidFill>
                <a:ea typeface="Calibri" panose="020F0502020204030204" pitchFamily="34" charset="0"/>
                <a:cs typeface="Times New Roman" panose="02020603050405020304" pitchFamily="18" charset="0"/>
              </a:rPr>
              <a:t>ek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weet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baie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harde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werk</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toewyding</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geverg</a:t>
            </a:r>
            <a:r>
              <a:rPr lang="en-ZA" sz="2000" dirty="0">
                <a:solidFill>
                  <a:schemeClr val="bg1"/>
                </a:solidFill>
                <a:ea typeface="Calibri" panose="020F0502020204030204" pitchFamily="34" charset="0"/>
                <a:cs typeface="Times New Roman" panose="02020603050405020304" pitchFamily="18" charset="0"/>
              </a:rPr>
              <a:t> het. Ek </a:t>
            </a:r>
            <a:r>
              <a:rPr lang="en-ZA" sz="2000" dirty="0" err="1">
                <a:solidFill>
                  <a:schemeClr val="bg1"/>
                </a:solidFill>
                <a:ea typeface="Calibri" panose="020F0502020204030204" pitchFamily="34" charset="0"/>
                <a:cs typeface="Times New Roman" panose="02020603050405020304" pitchFamily="18" charset="0"/>
              </a:rPr>
              <a:t>weet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jy</a:t>
            </a:r>
            <a:r>
              <a:rPr lang="en-ZA" sz="2000" dirty="0">
                <a:solidFill>
                  <a:schemeClr val="bg1"/>
                </a:solidFill>
                <a:ea typeface="Calibri" panose="020F0502020204030204" pitchFamily="34" charset="0"/>
                <a:cs typeface="Times New Roman" panose="02020603050405020304" pitchFamily="18" charset="0"/>
              </a:rPr>
              <a:t> was </a:t>
            </a:r>
            <a:r>
              <a:rPr lang="en-ZA" sz="2000" dirty="0" err="1">
                <a:solidFill>
                  <a:schemeClr val="bg1"/>
                </a:solidFill>
                <a:ea typeface="Calibri" panose="020F0502020204030204" pitchFamily="34" charset="0"/>
                <a:cs typeface="Times New Roman" panose="02020603050405020304" pitchFamily="18" charset="0"/>
              </a:rPr>
              <a:t>altyd</a:t>
            </a:r>
            <a:r>
              <a:rPr lang="en-ZA" sz="2000" dirty="0">
                <a:solidFill>
                  <a:schemeClr val="bg1"/>
                </a:solidFill>
                <a:ea typeface="Calibri" panose="020F0502020204030204" pitchFamily="34" charset="0"/>
                <a:cs typeface="Times New Roman" panose="02020603050405020304" pitchFamily="18" charset="0"/>
              </a:rPr>
              <a:t> in die </a:t>
            </a:r>
            <a:r>
              <a:rPr lang="en-ZA" sz="2000" dirty="0" err="1">
                <a:solidFill>
                  <a:schemeClr val="bg1"/>
                </a:solidFill>
                <a:ea typeface="Calibri" panose="020F0502020204030204" pitchFamily="34" charset="0"/>
                <a:cs typeface="Times New Roman" panose="02020603050405020304" pitchFamily="18" charset="0"/>
              </a:rPr>
              <a:t>klas</a:t>
            </a:r>
            <a:r>
              <a:rPr lang="en-ZA" sz="2000" dirty="0">
                <a:solidFill>
                  <a:schemeClr val="bg1"/>
                </a:solidFill>
                <a:ea typeface="Calibri" panose="020F0502020204030204" pitchFamily="34" charset="0"/>
                <a:cs typeface="Times New Roman" panose="02020603050405020304" pitchFamily="18" charset="0"/>
              </a:rPr>
              <a:t>, het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gestrek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gelag</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gewerk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Klasgee</a:t>
            </a:r>
            <a:r>
              <a:rPr lang="en-ZA" sz="2000" dirty="0">
                <a:solidFill>
                  <a:schemeClr val="bg1"/>
                </a:solidFill>
                <a:ea typeface="Calibri" panose="020F0502020204030204" pitchFamily="34" charset="0"/>
                <a:cs typeface="Times New Roman" panose="02020603050405020304" pitchFamily="18" charset="0"/>
              </a:rPr>
              <a:t> is my </a:t>
            </a:r>
            <a:r>
              <a:rPr lang="en-ZA" sz="2000" dirty="0" err="1">
                <a:solidFill>
                  <a:schemeClr val="bg1"/>
                </a:solidFill>
                <a:ea typeface="Calibri" panose="020F0502020204030204" pitchFamily="34" charset="0"/>
                <a:cs typeface="Times New Roman" panose="02020603050405020304" pitchFamily="18" charset="0"/>
              </a:rPr>
              <a:t>passie</a:t>
            </a:r>
            <a:r>
              <a:rPr lang="en-ZA" sz="2000" dirty="0">
                <a:solidFill>
                  <a:schemeClr val="bg1"/>
                </a:solidFill>
                <a:ea typeface="Calibri" panose="020F0502020204030204" pitchFamily="34" charset="0"/>
                <a:cs typeface="Times New Roman" panose="02020603050405020304" pitchFamily="18" charset="0"/>
              </a:rPr>
              <a:t> en om </a:t>
            </a:r>
            <a:r>
              <a:rPr lang="en-ZA" sz="2000" dirty="0" err="1">
                <a:solidFill>
                  <a:schemeClr val="bg1"/>
                </a:solidFill>
                <a:ea typeface="Calibri" panose="020F0502020204030204" pitchFamily="34" charset="0"/>
                <a:cs typeface="Times New Roman" panose="02020603050405020304" pitchFamily="18" charset="0"/>
              </a:rPr>
              <a:t>deel</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te</a:t>
            </a:r>
            <a:r>
              <a:rPr lang="en-ZA" sz="2000" dirty="0">
                <a:solidFill>
                  <a:schemeClr val="bg1"/>
                </a:solidFill>
                <a:ea typeface="Calibri" panose="020F0502020204030204" pitchFamily="34" charset="0"/>
                <a:cs typeface="Times New Roman" panose="02020603050405020304" pitchFamily="18" charset="0"/>
              </a:rPr>
              <a:t> wees van ‘n student se </a:t>
            </a:r>
            <a:r>
              <a:rPr lang="en-ZA" sz="2000" dirty="0" err="1">
                <a:solidFill>
                  <a:schemeClr val="bg1"/>
                </a:solidFill>
                <a:ea typeface="Calibri" panose="020F0502020204030204" pitchFamily="34" charset="0"/>
                <a:cs typeface="Times New Roman" panose="02020603050405020304" pitchFamily="18" charset="0"/>
              </a:rPr>
              <a:t>sukses</a:t>
            </a:r>
            <a:r>
              <a:rPr lang="en-ZA" sz="2000" dirty="0">
                <a:solidFill>
                  <a:schemeClr val="bg1"/>
                </a:solidFill>
                <a:ea typeface="Calibri" panose="020F0502020204030204" pitchFamily="34" charset="0"/>
                <a:cs typeface="Times New Roman" panose="02020603050405020304" pitchFamily="18" charset="0"/>
              </a:rPr>
              <a:t> is ‘n </a:t>
            </a:r>
            <a:r>
              <a:rPr lang="en-ZA" sz="2000" dirty="0" err="1">
                <a:solidFill>
                  <a:schemeClr val="bg1"/>
                </a:solidFill>
                <a:ea typeface="Calibri" panose="020F0502020204030204" pitchFamily="34" charset="0"/>
                <a:cs typeface="Times New Roman" panose="02020603050405020304" pitchFamily="18" charset="0"/>
              </a:rPr>
              <a:t>groot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eer</a:t>
            </a:r>
            <a:r>
              <a:rPr lang="en-ZA" sz="2000" dirty="0">
                <a:solidFill>
                  <a:schemeClr val="bg1"/>
                </a:solidFill>
                <a:ea typeface="Calibri" panose="020F0502020204030204" pitchFamily="34" charset="0"/>
                <a:cs typeface="Times New Roman" panose="02020603050405020304" pitchFamily="18" charset="0"/>
              </a:rPr>
              <a:t>. </a:t>
            </a:r>
            <a:endParaRPr lang="en-ZA" sz="2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017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Anél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Swanepoel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Ekonomiese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Bestuurswetenskappe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Sybil Smit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89" t="1169" r="10217"/>
          <a:stretch/>
        </p:blipFill>
        <p:spPr>
          <a:xfrm>
            <a:off x="10504589" y="0"/>
            <a:ext cx="1687411" cy="2610000"/>
          </a:xfrm>
          <a:prstGeom prst="rect">
            <a:avLst/>
          </a:prstGeom>
        </p:spPr>
      </p:pic>
      <p:pic>
        <p:nvPicPr>
          <p:cNvPr id="4" name="Picture 3"/>
          <p:cNvPicPr>
            <a:picLocks noChangeAspect="1"/>
          </p:cNvPicPr>
          <p:nvPr/>
        </p:nvPicPr>
        <p:blipFill rotWithShape="1">
          <a:blip r:embed="rId3"/>
          <a:srcRect l="13586" t="6289" r="16304" b="23690"/>
          <a:stretch/>
        </p:blipFill>
        <p:spPr>
          <a:xfrm>
            <a:off x="0" y="4248000"/>
            <a:ext cx="2016107" cy="2610000"/>
          </a:xfrm>
          <a:prstGeom prst="rect">
            <a:avLst/>
          </a:prstGeom>
        </p:spPr>
      </p:pic>
      <p:sp>
        <p:nvSpPr>
          <p:cNvPr id="6" name="Rectangle 5"/>
          <p:cNvSpPr/>
          <p:nvPr/>
        </p:nvSpPr>
        <p:spPr>
          <a:xfrm>
            <a:off x="2193291" y="4438707"/>
            <a:ext cx="9768163" cy="1477328"/>
          </a:xfrm>
          <a:prstGeom prst="rect">
            <a:avLst/>
          </a:prstGeom>
          <a:ln w="19050">
            <a:noFill/>
          </a:ln>
        </p:spPr>
        <p:txBody>
          <a:bodyPr wrap="square">
            <a:spAutoFit/>
          </a:bodyPr>
          <a:lstStyle/>
          <a:p>
            <a:pPr algn="just">
              <a:lnSpc>
                <a:spcPct val="150000"/>
              </a:lnSpc>
            </a:pPr>
            <a:r>
              <a:rPr lang="en-US" sz="2000" dirty="0" err="1">
                <a:solidFill>
                  <a:schemeClr val="bg1"/>
                </a:solidFill>
              </a:rPr>
              <a:t>Daar</a:t>
            </a:r>
            <a:r>
              <a:rPr lang="en-US" sz="2000" dirty="0">
                <a:solidFill>
                  <a:schemeClr val="bg1"/>
                </a:solidFill>
              </a:rPr>
              <a:t> is </a:t>
            </a:r>
            <a:r>
              <a:rPr lang="en-US" sz="2000" dirty="0" err="1">
                <a:solidFill>
                  <a:schemeClr val="bg1"/>
                </a:solidFill>
              </a:rPr>
              <a:t>heelwat</a:t>
            </a:r>
            <a:r>
              <a:rPr lang="en-US" sz="2000" dirty="0">
                <a:solidFill>
                  <a:schemeClr val="bg1"/>
                </a:solidFill>
              </a:rPr>
              <a:t> </a:t>
            </a:r>
            <a:r>
              <a:rPr lang="en-US" sz="2000" dirty="0" err="1">
                <a:solidFill>
                  <a:schemeClr val="bg1"/>
                </a:solidFill>
              </a:rPr>
              <a:t>raad</a:t>
            </a:r>
            <a:r>
              <a:rPr lang="en-US" sz="2000" dirty="0">
                <a:solidFill>
                  <a:schemeClr val="bg1"/>
                </a:solidFill>
              </a:rPr>
              <a:t> wat </a:t>
            </a:r>
            <a:r>
              <a:rPr lang="en-US" sz="2000" dirty="0" err="1">
                <a:solidFill>
                  <a:schemeClr val="bg1"/>
                </a:solidFill>
              </a:rPr>
              <a:t>ek</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aanbied</a:t>
            </a:r>
            <a:r>
              <a:rPr lang="en-US" sz="2000" dirty="0">
                <a:solidFill>
                  <a:schemeClr val="bg1"/>
                </a:solidFill>
              </a:rPr>
              <a:t> om </a:t>
            </a:r>
            <a:r>
              <a:rPr lang="en-US" sz="2000" dirty="0" err="1">
                <a:solidFill>
                  <a:schemeClr val="bg1"/>
                </a:solidFill>
              </a:rPr>
              <a:t>te</a:t>
            </a:r>
            <a:r>
              <a:rPr lang="en-US" sz="2000" dirty="0">
                <a:solidFill>
                  <a:schemeClr val="bg1"/>
                </a:solidFill>
              </a:rPr>
              <a:t> </a:t>
            </a:r>
            <a:r>
              <a:rPr lang="en-US" sz="2000" dirty="0" err="1">
                <a:solidFill>
                  <a:schemeClr val="bg1"/>
                </a:solidFill>
              </a:rPr>
              <a:t>verseker</a:t>
            </a:r>
            <a:r>
              <a:rPr lang="en-US" sz="2000" dirty="0">
                <a:solidFill>
                  <a:schemeClr val="bg1"/>
                </a:solidFill>
              </a:rPr>
              <a:t> </a:t>
            </a:r>
            <a:r>
              <a:rPr lang="en-US" sz="2000" dirty="0" err="1">
                <a:solidFill>
                  <a:schemeClr val="bg1"/>
                </a:solidFill>
              </a:rPr>
              <a:t>dat</a:t>
            </a:r>
            <a:r>
              <a:rPr lang="en-US" sz="2000" dirty="0">
                <a:solidFill>
                  <a:schemeClr val="bg1"/>
                </a:solidFill>
              </a:rPr>
              <a:t> </a:t>
            </a:r>
            <a:r>
              <a:rPr lang="en-US" sz="2000" dirty="0" err="1">
                <a:solidFill>
                  <a:schemeClr val="bg1"/>
                </a:solidFill>
              </a:rPr>
              <a:t>jy</a:t>
            </a:r>
            <a:r>
              <a:rPr lang="en-US" sz="2000" dirty="0">
                <a:solidFill>
                  <a:schemeClr val="bg1"/>
                </a:solidFill>
              </a:rPr>
              <a:t> </a:t>
            </a:r>
            <a:r>
              <a:rPr lang="en-US" sz="2000" dirty="0" err="1">
                <a:solidFill>
                  <a:schemeClr val="bg1"/>
                </a:solidFill>
              </a:rPr>
              <a:t>aanhou</a:t>
            </a:r>
            <a:r>
              <a:rPr lang="en-US" sz="2000" dirty="0">
                <a:solidFill>
                  <a:schemeClr val="bg1"/>
                </a:solidFill>
              </a:rPr>
              <a:t> om </a:t>
            </a:r>
            <a:r>
              <a:rPr lang="en-US" sz="2000" dirty="0" err="1">
                <a:solidFill>
                  <a:schemeClr val="bg1"/>
                </a:solidFill>
              </a:rPr>
              <a:t>sukses</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behaal</a:t>
            </a:r>
            <a:r>
              <a:rPr lang="en-US" sz="2000" dirty="0">
                <a:solidFill>
                  <a:schemeClr val="bg1"/>
                </a:solidFill>
              </a:rPr>
              <a:t>: </a:t>
            </a:r>
            <a:r>
              <a:rPr lang="en-US" sz="2000" dirty="0" err="1">
                <a:solidFill>
                  <a:schemeClr val="bg1"/>
                </a:solidFill>
              </a:rPr>
              <a:t>werk</a:t>
            </a:r>
            <a:r>
              <a:rPr lang="en-US" sz="2000" dirty="0">
                <a:solidFill>
                  <a:schemeClr val="bg1"/>
                </a:solidFill>
              </a:rPr>
              <a:t> </a:t>
            </a:r>
            <a:r>
              <a:rPr lang="en-US" sz="2000" dirty="0" err="1">
                <a:solidFill>
                  <a:schemeClr val="bg1"/>
                </a:solidFill>
              </a:rPr>
              <a:t>deurlopend</a:t>
            </a:r>
            <a:r>
              <a:rPr lang="en-US" sz="2000" dirty="0">
                <a:solidFill>
                  <a:schemeClr val="bg1"/>
                </a:solidFill>
              </a:rPr>
              <a:t>, en wees </a:t>
            </a:r>
            <a:r>
              <a:rPr lang="en-US" sz="2000" dirty="0" err="1">
                <a:solidFill>
                  <a:schemeClr val="bg1"/>
                </a:solidFill>
              </a:rPr>
              <a:t>voorbereid</a:t>
            </a:r>
            <a:r>
              <a:rPr lang="en-US" sz="2000" dirty="0">
                <a:solidFill>
                  <a:schemeClr val="bg1"/>
                </a:solidFill>
              </a:rPr>
              <a:t> vir </a:t>
            </a:r>
            <a:r>
              <a:rPr lang="en-US" sz="2000" dirty="0" err="1">
                <a:solidFill>
                  <a:schemeClr val="bg1"/>
                </a:solidFill>
              </a:rPr>
              <a:t>elke</a:t>
            </a:r>
            <a:r>
              <a:rPr lang="en-US" sz="2000" dirty="0">
                <a:solidFill>
                  <a:schemeClr val="bg1"/>
                </a:solidFill>
              </a:rPr>
              <a:t> </a:t>
            </a:r>
            <a:r>
              <a:rPr lang="en-US" sz="2000" dirty="0" err="1">
                <a:solidFill>
                  <a:schemeClr val="bg1"/>
                </a:solidFill>
              </a:rPr>
              <a:t>lesing</a:t>
            </a:r>
            <a:r>
              <a:rPr lang="en-US" sz="2000" dirty="0">
                <a:solidFill>
                  <a:schemeClr val="bg1"/>
                </a:solidFill>
              </a:rPr>
              <a:t>, </a:t>
            </a:r>
            <a:r>
              <a:rPr lang="en-US" sz="2000" dirty="0" err="1">
                <a:solidFill>
                  <a:schemeClr val="bg1"/>
                </a:solidFill>
              </a:rPr>
              <a:t>moet</a:t>
            </a:r>
            <a:r>
              <a:rPr lang="en-US" sz="2000" dirty="0">
                <a:solidFill>
                  <a:schemeClr val="bg1"/>
                </a:solidFill>
              </a:rPr>
              <a:t> nooit </a:t>
            </a:r>
            <a:r>
              <a:rPr lang="en-US" sz="2000" dirty="0" err="1">
                <a:solidFill>
                  <a:schemeClr val="bg1"/>
                </a:solidFill>
              </a:rPr>
              <a:t>huiwer</a:t>
            </a:r>
            <a:r>
              <a:rPr lang="en-US" sz="2000" dirty="0">
                <a:solidFill>
                  <a:schemeClr val="bg1"/>
                </a:solidFill>
              </a:rPr>
              <a:t> om </a:t>
            </a:r>
            <a:r>
              <a:rPr lang="en-US" sz="2000" dirty="0" err="1">
                <a:solidFill>
                  <a:schemeClr val="bg1"/>
                </a:solidFill>
              </a:rPr>
              <a:t>jou</a:t>
            </a:r>
            <a:r>
              <a:rPr lang="en-US" sz="2000" dirty="0">
                <a:solidFill>
                  <a:schemeClr val="bg1"/>
                </a:solidFill>
              </a:rPr>
              <a:t> </a:t>
            </a:r>
            <a:r>
              <a:rPr lang="en-US" sz="2000" dirty="0" err="1">
                <a:solidFill>
                  <a:schemeClr val="bg1"/>
                </a:solidFill>
              </a:rPr>
              <a:t>dosente</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gaan</a:t>
            </a:r>
            <a:r>
              <a:rPr lang="en-US" sz="2000" dirty="0">
                <a:solidFill>
                  <a:schemeClr val="bg1"/>
                </a:solidFill>
              </a:rPr>
              <a:t> </a:t>
            </a:r>
            <a:r>
              <a:rPr lang="en-US" sz="2000" dirty="0" err="1">
                <a:solidFill>
                  <a:schemeClr val="bg1"/>
                </a:solidFill>
              </a:rPr>
              <a:t>sien</a:t>
            </a:r>
            <a:r>
              <a:rPr lang="en-US" sz="2000" dirty="0">
                <a:solidFill>
                  <a:schemeClr val="bg1"/>
                </a:solidFill>
              </a:rPr>
              <a:t> as </a:t>
            </a:r>
            <a:r>
              <a:rPr lang="en-US" sz="2000" dirty="0" err="1">
                <a:solidFill>
                  <a:schemeClr val="bg1"/>
                </a:solidFill>
              </a:rPr>
              <a:t>jy</a:t>
            </a:r>
            <a:r>
              <a:rPr lang="en-US" sz="2000" dirty="0">
                <a:solidFill>
                  <a:schemeClr val="bg1"/>
                </a:solidFill>
              </a:rPr>
              <a:t> </a:t>
            </a:r>
            <a:r>
              <a:rPr lang="en-US" sz="2000" dirty="0" err="1">
                <a:solidFill>
                  <a:schemeClr val="bg1"/>
                </a:solidFill>
              </a:rPr>
              <a:t>onseker</a:t>
            </a:r>
            <a:r>
              <a:rPr lang="en-US" sz="2000" dirty="0">
                <a:solidFill>
                  <a:schemeClr val="bg1"/>
                </a:solidFill>
              </a:rPr>
              <a:t> is </a:t>
            </a:r>
            <a:r>
              <a:rPr lang="en-US" sz="2000" dirty="0" err="1">
                <a:solidFill>
                  <a:schemeClr val="bg1"/>
                </a:solidFill>
              </a:rPr>
              <a:t>nie</a:t>
            </a:r>
            <a:r>
              <a:rPr lang="en-US" sz="2000" dirty="0">
                <a:solidFill>
                  <a:schemeClr val="bg1"/>
                </a:solidFill>
              </a:rPr>
              <a:t> (</a:t>
            </a:r>
            <a:r>
              <a:rPr lang="en-US" sz="2000" dirty="0" err="1">
                <a:solidFill>
                  <a:schemeClr val="bg1"/>
                </a:solidFill>
              </a:rPr>
              <a:t>dit</a:t>
            </a:r>
            <a:r>
              <a:rPr lang="en-US" sz="2000" dirty="0">
                <a:solidFill>
                  <a:schemeClr val="bg1"/>
                </a:solidFill>
              </a:rPr>
              <a:t> is </a:t>
            </a:r>
            <a:r>
              <a:rPr lang="en-US" sz="2000" dirty="0" err="1">
                <a:solidFill>
                  <a:schemeClr val="bg1"/>
                </a:solidFill>
              </a:rPr>
              <a:t>een</a:t>
            </a:r>
            <a:r>
              <a:rPr lang="en-US" sz="2000" dirty="0">
                <a:solidFill>
                  <a:schemeClr val="bg1"/>
                </a:solidFill>
              </a:rPr>
              <a:t> van die </a:t>
            </a:r>
            <a:r>
              <a:rPr lang="en-US" sz="2000" dirty="0" err="1">
                <a:solidFill>
                  <a:schemeClr val="bg1"/>
                </a:solidFill>
              </a:rPr>
              <a:t>foute</a:t>
            </a:r>
            <a:r>
              <a:rPr lang="en-US" sz="2000" dirty="0">
                <a:solidFill>
                  <a:schemeClr val="bg1"/>
                </a:solidFill>
              </a:rPr>
              <a:t> wat </a:t>
            </a:r>
            <a:r>
              <a:rPr lang="en-US" sz="2000" dirty="0" err="1">
                <a:solidFill>
                  <a:schemeClr val="bg1"/>
                </a:solidFill>
              </a:rPr>
              <a:t>ek</a:t>
            </a:r>
            <a:r>
              <a:rPr lang="en-US" sz="2000" dirty="0">
                <a:solidFill>
                  <a:schemeClr val="bg1"/>
                </a:solidFill>
              </a:rPr>
              <a:t> as student </a:t>
            </a:r>
            <a:r>
              <a:rPr lang="en-US" sz="2000" dirty="0" err="1">
                <a:solidFill>
                  <a:schemeClr val="bg1"/>
                </a:solidFill>
              </a:rPr>
              <a:t>gemaak</a:t>
            </a:r>
            <a:r>
              <a:rPr lang="en-US" sz="2000" dirty="0">
                <a:solidFill>
                  <a:schemeClr val="bg1"/>
                </a:solidFill>
              </a:rPr>
              <a:t> het).</a:t>
            </a:r>
            <a:endParaRPr lang="en-ZA" sz="2000" dirty="0">
              <a:solidFill>
                <a:schemeClr val="bg1"/>
              </a:solidFill>
            </a:endParaRPr>
          </a:p>
        </p:txBody>
      </p:sp>
      <p:sp>
        <p:nvSpPr>
          <p:cNvPr id="7" name="Rectangle 6"/>
          <p:cNvSpPr/>
          <p:nvPr/>
        </p:nvSpPr>
        <p:spPr>
          <a:xfrm>
            <a:off x="315609" y="807552"/>
            <a:ext cx="9489574" cy="1938992"/>
          </a:xfrm>
          <a:prstGeom prst="rect">
            <a:avLst/>
          </a:prstGeom>
          <a:ln w="19050">
            <a:noFill/>
          </a:ln>
        </p:spPr>
        <p:txBody>
          <a:bodyPr wrap="square">
            <a:spAutoFit/>
          </a:bodyPr>
          <a:lstStyle/>
          <a:p>
            <a:pPr algn="just">
              <a:lnSpc>
                <a:spcPct val="150000"/>
              </a:lnSpc>
            </a:pPr>
            <a:r>
              <a:rPr lang="af-ZA" sz="2000" dirty="0">
                <a:solidFill>
                  <a:schemeClr val="bg1"/>
                </a:solidFill>
              </a:rPr>
              <a:t>‘n Mens kan ‘n spesialis op jou gebied wees, maar dit vereis ‘n spesiale talent om kennis te kan oordra. U kon ‘n moeilike konsep afbreek tot in die eenvoudigste detail sodat ek dit makliker verstaan. Dit het ook tot die gevolg gehad dat ek ander studente kon help... en dit het bygedra tot my sukses.</a:t>
            </a:r>
            <a:endParaRPr lang="en-ZA" sz="2000" dirty="0">
              <a:solidFill>
                <a:schemeClr val="bg1"/>
              </a:solidFill>
            </a:endParaRPr>
          </a:p>
        </p:txBody>
      </p:sp>
    </p:spTree>
    <p:extLst>
      <p:ext uri="{BB962C8B-B14F-4D97-AF65-F5344CB8AC3E}">
        <p14:creationId xmlns:p14="http://schemas.microsoft.com/office/powerpoint/2010/main" val="252876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b="1" dirty="0">
                <a:solidFill>
                  <a:schemeClr val="bg1"/>
                </a:solidFill>
                <a:latin typeface="Calibri" panose="020F0502020204030204" pitchFamily="34" charset="0"/>
              </a:rPr>
              <a:t>Juanita </a:t>
            </a:r>
            <a:r>
              <a:rPr lang="en-ZA" sz="2400" b="1" dirty="0" err="1">
                <a:solidFill>
                  <a:schemeClr val="bg1"/>
                </a:solidFill>
                <a:latin typeface="Calibri" panose="020F0502020204030204" pitchFamily="34" charset="0"/>
              </a:rPr>
              <a:t>Cilliers</a:t>
            </a:r>
            <a:r>
              <a:rPr lang="en-ZA" sz="2400" b="1" dirty="0">
                <a:solidFill>
                  <a:schemeClr val="bg1"/>
                </a:solidFill>
                <a:latin typeface="Calibri" panose="020F0502020204030204" pitchFamily="34" charset="0"/>
              </a:rPr>
              <a:t> </a:t>
            </a:r>
            <a:r>
              <a:rPr lang="en-ZA" sz="2400" dirty="0">
                <a:solidFill>
                  <a:schemeClr val="bg1"/>
                </a:solidFill>
                <a:latin typeface="Trebuchet MS" panose="020B0603020202020204" pitchFamily="34" charset="0"/>
              </a:rPr>
              <a:t>(</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Prof </a:t>
            </a:r>
            <a:r>
              <a:rPr lang="en-ZA" sz="2400" dirty="0" err="1">
                <a:solidFill>
                  <a:schemeClr val="bg1"/>
                </a:solidFill>
                <a:latin typeface="Trebuchet MS" panose="020B0603020202020204" pitchFamily="34" charset="0"/>
              </a:rPr>
              <a:t>Annemaré</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342" t="14026"/>
          <a:stretch/>
        </p:blipFill>
        <p:spPr>
          <a:xfrm>
            <a:off x="10165278" y="0"/>
            <a:ext cx="2026722" cy="2620488"/>
          </a:xfrm>
          <a:prstGeom prst="rect">
            <a:avLst/>
          </a:prstGeom>
        </p:spPr>
      </p:pic>
      <p:pic>
        <p:nvPicPr>
          <p:cNvPr id="4" name="Picture 3"/>
          <p:cNvPicPr>
            <a:picLocks noChangeAspect="1"/>
          </p:cNvPicPr>
          <p:nvPr/>
        </p:nvPicPr>
        <p:blipFill rotWithShape="1">
          <a:blip r:embed="rId3"/>
          <a:srcRect l="4921" t="3788" r="5269" b="19666"/>
          <a:stretch/>
        </p:blipFill>
        <p:spPr>
          <a:xfrm>
            <a:off x="0" y="4246509"/>
            <a:ext cx="2026722" cy="2611491"/>
          </a:xfrm>
          <a:prstGeom prst="rect">
            <a:avLst/>
          </a:prstGeom>
        </p:spPr>
      </p:pic>
      <p:sp>
        <p:nvSpPr>
          <p:cNvPr id="6" name="Rectangle 5"/>
          <p:cNvSpPr/>
          <p:nvPr/>
        </p:nvSpPr>
        <p:spPr>
          <a:xfrm>
            <a:off x="2400713" y="4178179"/>
            <a:ext cx="9444445" cy="1477328"/>
          </a:xfrm>
          <a:prstGeom prst="rect">
            <a:avLst/>
          </a:prstGeom>
          <a:noFill/>
          <a:ln w="19050">
            <a:noFill/>
          </a:ln>
        </p:spPr>
        <p:txBody>
          <a:bodyPr wrap="square">
            <a:spAutoFit/>
          </a:bodyPr>
          <a:lstStyle/>
          <a:p>
            <a:pPr algn="just">
              <a:lnSpc>
                <a:spcPct val="150000"/>
              </a:lnSpc>
            </a:pPr>
            <a:r>
              <a:rPr lang="af-ZA" sz="2000" dirty="0">
                <a:solidFill>
                  <a:schemeClr val="bg1"/>
                </a:solidFill>
                <a:ea typeface="Times New Roman" panose="02020603050405020304" pitchFamily="18" charset="0"/>
                <a:cs typeface="Times New Roman" panose="02020603050405020304" pitchFamily="18" charset="0"/>
              </a:rPr>
              <a:t>Dit was vir my ŉ groot vreugde en baie bevredigend om jou besondere taalaanleg te sien ontwikkel. Om enige iets te verduidelik vir iemand wat met soveel verwondering en toewyding aan die proses deelneem, is louter genot.</a:t>
            </a:r>
            <a:endParaRPr lang="en-ZA" sz="2000" dirty="0">
              <a:solidFill>
                <a:schemeClr val="bg1"/>
              </a:solidFill>
            </a:endParaRPr>
          </a:p>
        </p:txBody>
      </p:sp>
      <p:sp>
        <p:nvSpPr>
          <p:cNvPr id="7" name="Rectangle 6"/>
          <p:cNvSpPr/>
          <p:nvPr/>
        </p:nvSpPr>
        <p:spPr>
          <a:xfrm>
            <a:off x="196844" y="911054"/>
            <a:ext cx="9444445" cy="1477328"/>
          </a:xfrm>
          <a:prstGeom prst="rect">
            <a:avLst/>
          </a:prstGeom>
          <a:noFill/>
          <a:ln w="19050">
            <a:noFill/>
          </a:ln>
        </p:spPr>
        <p:txBody>
          <a:bodyPr wrap="square">
            <a:spAutoFit/>
          </a:bodyPr>
          <a:lstStyle/>
          <a:p>
            <a:pPr algn="just">
              <a:lnSpc>
                <a:spcPct val="150000"/>
              </a:lnSpc>
            </a:pPr>
            <a:r>
              <a:rPr lang="af-ZA" sz="2000" dirty="0">
                <a:solidFill>
                  <a:schemeClr val="bg1"/>
                </a:solidFill>
              </a:rPr>
              <a:t> </a:t>
            </a:r>
            <a:r>
              <a:rPr lang="en-US" sz="2000" dirty="0" err="1">
                <a:solidFill>
                  <a:schemeClr val="bg1"/>
                </a:solidFill>
              </a:rPr>
              <a:t>Enige</a:t>
            </a:r>
            <a:r>
              <a:rPr lang="en-US" sz="2000" dirty="0">
                <a:solidFill>
                  <a:schemeClr val="bg1"/>
                </a:solidFill>
              </a:rPr>
              <a:t> student </a:t>
            </a:r>
            <a:r>
              <a:rPr lang="en-US" sz="2000" dirty="0" err="1">
                <a:solidFill>
                  <a:schemeClr val="bg1"/>
                </a:solidFill>
              </a:rPr>
              <a:t>wie</a:t>
            </a:r>
            <a:r>
              <a:rPr lang="en-US" sz="2000" dirty="0">
                <a:solidFill>
                  <a:schemeClr val="bg1"/>
                </a:solidFill>
              </a:rPr>
              <a:t> van </a:t>
            </a:r>
            <a:r>
              <a:rPr lang="en-US" sz="2000" dirty="0" err="1">
                <a:solidFill>
                  <a:schemeClr val="bg1"/>
                </a:solidFill>
              </a:rPr>
              <a:t>beterskap</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getuig</a:t>
            </a:r>
            <a:r>
              <a:rPr lang="en-US" sz="2000" dirty="0">
                <a:solidFill>
                  <a:schemeClr val="bg1"/>
                </a:solidFill>
              </a:rPr>
              <a:t> … </a:t>
            </a:r>
            <a:r>
              <a:rPr lang="en-US" sz="2000" dirty="0" err="1">
                <a:solidFill>
                  <a:schemeClr val="bg1"/>
                </a:solidFill>
              </a:rPr>
              <a:t>sal</a:t>
            </a:r>
            <a:r>
              <a:rPr lang="en-US" sz="2000" dirty="0">
                <a:solidFill>
                  <a:schemeClr val="bg1"/>
                </a:solidFill>
              </a:rPr>
              <a:t> </a:t>
            </a:r>
            <a:r>
              <a:rPr lang="en-US" sz="2000" dirty="0" err="1">
                <a:solidFill>
                  <a:schemeClr val="bg1"/>
                </a:solidFill>
              </a:rPr>
              <a:t>dit</a:t>
            </a:r>
            <a:r>
              <a:rPr lang="en-US" sz="2000" dirty="0">
                <a:solidFill>
                  <a:schemeClr val="bg1"/>
                </a:solidFill>
              </a:rPr>
              <a:t> </a:t>
            </a:r>
            <a:r>
              <a:rPr lang="en-US" sz="2000" dirty="0" err="1">
                <a:solidFill>
                  <a:schemeClr val="bg1"/>
                </a:solidFill>
              </a:rPr>
              <a:t>toeskryf</a:t>
            </a:r>
            <a:r>
              <a:rPr lang="en-US" sz="2000" dirty="0">
                <a:solidFill>
                  <a:schemeClr val="bg1"/>
                </a:solidFill>
              </a:rPr>
              <a:t> </a:t>
            </a:r>
            <a:r>
              <a:rPr lang="en-US" sz="2000" dirty="0" err="1">
                <a:solidFill>
                  <a:schemeClr val="bg1"/>
                </a:solidFill>
              </a:rPr>
              <a:t>aan</a:t>
            </a:r>
            <a:r>
              <a:rPr lang="en-US" sz="2000" dirty="0">
                <a:solidFill>
                  <a:schemeClr val="bg1"/>
                </a:solidFill>
              </a:rPr>
              <a:t> die </a:t>
            </a:r>
            <a:r>
              <a:rPr lang="en-US" sz="2000" dirty="0" err="1">
                <a:solidFill>
                  <a:schemeClr val="bg1"/>
                </a:solidFill>
              </a:rPr>
              <a:t>onderwyser</a:t>
            </a:r>
            <a:r>
              <a:rPr lang="en-US" sz="2000" dirty="0">
                <a:solidFill>
                  <a:schemeClr val="bg1"/>
                </a:solidFill>
              </a:rPr>
              <a:t> se </a:t>
            </a:r>
            <a:r>
              <a:rPr lang="en-US" sz="2000" dirty="0" err="1">
                <a:solidFill>
                  <a:schemeClr val="bg1"/>
                </a:solidFill>
              </a:rPr>
              <a:t>bereidheid</a:t>
            </a:r>
            <a:r>
              <a:rPr lang="en-US" sz="2000" dirty="0">
                <a:solidFill>
                  <a:schemeClr val="bg1"/>
                </a:solidFill>
              </a:rPr>
              <a:t> om die </a:t>
            </a:r>
            <a:r>
              <a:rPr lang="en-US" sz="2000" dirty="0" err="1">
                <a:solidFill>
                  <a:schemeClr val="bg1"/>
                </a:solidFill>
              </a:rPr>
              <a:t>ekstra</a:t>
            </a:r>
            <a:r>
              <a:rPr lang="en-US" sz="2000" dirty="0">
                <a:solidFill>
                  <a:schemeClr val="bg1"/>
                </a:solidFill>
              </a:rPr>
              <a:t> </a:t>
            </a:r>
            <a:r>
              <a:rPr lang="en-US" sz="2000" dirty="0" err="1">
                <a:solidFill>
                  <a:schemeClr val="bg1"/>
                </a:solidFill>
              </a:rPr>
              <a:t>myl</a:t>
            </a:r>
            <a:r>
              <a:rPr lang="en-US" sz="2000" dirty="0">
                <a:solidFill>
                  <a:schemeClr val="bg1"/>
                </a:solidFill>
              </a:rPr>
              <a:t> </a:t>
            </a:r>
            <a:r>
              <a:rPr lang="en-US" sz="2000" dirty="0" err="1">
                <a:solidFill>
                  <a:schemeClr val="bg1"/>
                </a:solidFill>
              </a:rPr>
              <a:t>saam</a:t>
            </a:r>
            <a:r>
              <a:rPr lang="en-US" sz="2000" dirty="0">
                <a:solidFill>
                  <a:schemeClr val="bg1"/>
                </a:solidFill>
              </a:rPr>
              <a:t> met die student </a:t>
            </a:r>
            <a:r>
              <a:rPr lang="en-US" sz="2000" dirty="0" err="1">
                <a:solidFill>
                  <a:schemeClr val="bg1"/>
                </a:solidFill>
              </a:rPr>
              <a:t>te</a:t>
            </a:r>
            <a:r>
              <a:rPr lang="en-US" sz="2000" dirty="0">
                <a:solidFill>
                  <a:schemeClr val="bg1"/>
                </a:solidFill>
              </a:rPr>
              <a:t> loop.  In my </a:t>
            </a:r>
            <a:r>
              <a:rPr lang="en-US" sz="2000" dirty="0" err="1">
                <a:solidFill>
                  <a:schemeClr val="bg1"/>
                </a:solidFill>
              </a:rPr>
              <a:t>akademiese</a:t>
            </a:r>
            <a:r>
              <a:rPr lang="en-US" sz="2000" dirty="0">
                <a:solidFill>
                  <a:schemeClr val="bg1"/>
                </a:solidFill>
              </a:rPr>
              <a:t> </a:t>
            </a:r>
            <a:r>
              <a:rPr lang="en-US" sz="2000" dirty="0" err="1">
                <a:solidFill>
                  <a:schemeClr val="bg1"/>
                </a:solidFill>
              </a:rPr>
              <a:t>loopbaan</a:t>
            </a:r>
            <a:r>
              <a:rPr lang="en-US" sz="2000" dirty="0">
                <a:solidFill>
                  <a:schemeClr val="bg1"/>
                </a:solidFill>
              </a:rPr>
              <a:t> tot </a:t>
            </a:r>
            <a:r>
              <a:rPr lang="en-US" sz="2000" dirty="0" err="1">
                <a:solidFill>
                  <a:schemeClr val="bg1"/>
                </a:solidFill>
              </a:rPr>
              <a:t>nou</a:t>
            </a:r>
            <a:r>
              <a:rPr lang="en-US" sz="2000" dirty="0">
                <a:solidFill>
                  <a:schemeClr val="bg1"/>
                </a:solidFill>
              </a:rPr>
              <a:t> </a:t>
            </a:r>
            <a:r>
              <a:rPr lang="en-US" sz="2000" dirty="0" err="1">
                <a:solidFill>
                  <a:schemeClr val="bg1"/>
                </a:solidFill>
              </a:rPr>
              <a:t>staan</a:t>
            </a:r>
            <a:r>
              <a:rPr lang="en-US" sz="2000" dirty="0">
                <a:solidFill>
                  <a:schemeClr val="bg1"/>
                </a:solidFill>
              </a:rPr>
              <a:t> u </a:t>
            </a:r>
            <a:r>
              <a:rPr lang="en-US" sz="2000" dirty="0" err="1">
                <a:solidFill>
                  <a:schemeClr val="bg1"/>
                </a:solidFill>
              </a:rPr>
              <a:t>uit</a:t>
            </a:r>
            <a:r>
              <a:rPr lang="en-US" sz="2000" dirty="0">
                <a:solidFill>
                  <a:schemeClr val="bg1"/>
                </a:solidFill>
              </a:rPr>
              <a:t> as </a:t>
            </a:r>
            <a:r>
              <a:rPr lang="en-US" sz="2000" dirty="0" err="1">
                <a:solidFill>
                  <a:schemeClr val="bg1"/>
                </a:solidFill>
              </a:rPr>
              <a:t>daardie</a:t>
            </a:r>
            <a:r>
              <a:rPr lang="en-US" sz="2000" dirty="0">
                <a:solidFill>
                  <a:schemeClr val="bg1"/>
                </a:solidFill>
              </a:rPr>
              <a:t> </a:t>
            </a:r>
            <a:r>
              <a:rPr lang="en-US" sz="2000" dirty="0" err="1">
                <a:solidFill>
                  <a:schemeClr val="bg1"/>
                </a:solidFill>
              </a:rPr>
              <a:t>lektor</a:t>
            </a:r>
            <a:r>
              <a:rPr lang="en-US" sz="2000" dirty="0">
                <a:solidFill>
                  <a:schemeClr val="bg1"/>
                </a:solidFill>
              </a:rPr>
              <a:t> vir </a:t>
            </a:r>
            <a:r>
              <a:rPr lang="en-US" sz="2000" dirty="0" err="1">
                <a:solidFill>
                  <a:schemeClr val="bg1"/>
                </a:solidFill>
              </a:rPr>
              <a:t>baie</a:t>
            </a:r>
            <a:r>
              <a:rPr lang="en-US" sz="2000" dirty="0">
                <a:solidFill>
                  <a:schemeClr val="bg1"/>
                </a:solidFill>
              </a:rPr>
              <a:t> </a:t>
            </a:r>
            <a:r>
              <a:rPr lang="en-US" sz="2000" dirty="0" err="1">
                <a:solidFill>
                  <a:schemeClr val="bg1"/>
                </a:solidFill>
              </a:rPr>
              <a:t>meer</a:t>
            </a:r>
            <a:r>
              <a:rPr lang="en-US" sz="2000" dirty="0">
                <a:solidFill>
                  <a:schemeClr val="bg1"/>
                </a:solidFill>
              </a:rPr>
              <a:t> </a:t>
            </a:r>
            <a:r>
              <a:rPr lang="en-US" sz="2000" dirty="0" err="1">
                <a:solidFill>
                  <a:schemeClr val="bg1"/>
                </a:solidFill>
              </a:rPr>
              <a:t>redes</a:t>
            </a:r>
            <a:r>
              <a:rPr lang="en-US" sz="2000" dirty="0">
                <a:solidFill>
                  <a:schemeClr val="bg1"/>
                </a:solidFill>
              </a:rPr>
              <a:t> as </a:t>
            </a:r>
            <a:r>
              <a:rPr lang="en-US" sz="2000" dirty="0" err="1">
                <a:solidFill>
                  <a:schemeClr val="bg1"/>
                </a:solidFill>
              </a:rPr>
              <a:t>een</a:t>
            </a:r>
            <a:r>
              <a:rPr lang="en-US" sz="2000" dirty="0">
                <a:solidFill>
                  <a:schemeClr val="bg1"/>
                </a:solidFill>
              </a:rPr>
              <a:t>.</a:t>
            </a:r>
            <a:endParaRPr lang="en-ZA" sz="2000" dirty="0">
              <a:solidFill>
                <a:schemeClr val="bg1"/>
              </a:solidFill>
            </a:endParaRPr>
          </a:p>
        </p:txBody>
      </p:sp>
    </p:spTree>
    <p:extLst>
      <p:ext uri="{BB962C8B-B14F-4D97-AF65-F5344CB8AC3E}">
        <p14:creationId xmlns:p14="http://schemas.microsoft.com/office/powerpoint/2010/main" val="1147258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76" y="1703515"/>
            <a:ext cx="11529848" cy="2462213"/>
          </a:xfrm>
          <a:prstGeom prst="rect">
            <a:avLst/>
          </a:prstGeom>
        </p:spPr>
        <p:txBody>
          <a:bodyPr wrap="square">
            <a:spAutoFit/>
          </a:bodyPr>
          <a:lstStyle/>
          <a:p>
            <a:pPr algn="ctr"/>
            <a:r>
              <a:rPr lang="en-US" sz="4400" dirty="0">
                <a:solidFill>
                  <a:schemeClr val="bg1"/>
                </a:solidFill>
                <a:latin typeface="Trebuchet MS" panose="020B0603020202020204" pitchFamily="34" charset="0"/>
              </a:rPr>
              <a:t>Education is the most powerful weapon you can use to change the world.</a:t>
            </a:r>
          </a:p>
          <a:p>
            <a:pPr algn="ctr"/>
            <a:r>
              <a:rPr lang="en-US" sz="66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Nelson Mandela</a:t>
            </a:r>
            <a:endParaRPr lang="en-Z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615109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Louis </a:t>
            </a:r>
            <a:r>
              <a:rPr lang="en-ZA" sz="2400" dirty="0" err="1">
                <a:solidFill>
                  <a:schemeClr val="bg1"/>
                </a:solidFill>
                <a:latin typeface="Trebuchet MS" panose="020B0603020202020204" pitchFamily="34" charset="0"/>
              </a:rPr>
              <a:t>Schoonwinkel</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754294"/>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G Slattery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29" t="1169" r="5021" b="260"/>
          <a:stretch/>
        </p:blipFill>
        <p:spPr>
          <a:xfrm>
            <a:off x="10417612" y="0"/>
            <a:ext cx="1774388" cy="2610000"/>
          </a:xfrm>
          <a:prstGeom prst="rect">
            <a:avLst/>
          </a:prstGeom>
        </p:spPr>
      </p:pic>
      <p:pic>
        <p:nvPicPr>
          <p:cNvPr id="4" name="Picture 3"/>
          <p:cNvPicPr>
            <a:picLocks noChangeAspect="1"/>
          </p:cNvPicPr>
          <p:nvPr/>
        </p:nvPicPr>
        <p:blipFill rotWithShape="1">
          <a:blip r:embed="rId3"/>
          <a:srcRect l="6556" t="5452" r="12386" b="10691"/>
          <a:stretch/>
        </p:blipFill>
        <p:spPr>
          <a:xfrm>
            <a:off x="0" y="4241703"/>
            <a:ext cx="1774800" cy="2610000"/>
          </a:xfrm>
          <a:prstGeom prst="rect">
            <a:avLst/>
          </a:prstGeom>
        </p:spPr>
      </p:pic>
      <p:sp>
        <p:nvSpPr>
          <p:cNvPr id="6" name="Rectangle 5"/>
          <p:cNvSpPr/>
          <p:nvPr/>
        </p:nvSpPr>
        <p:spPr>
          <a:xfrm>
            <a:off x="2229867" y="4483090"/>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Your success will have been due, in no small part, to your strong work ethic and organisational ability. Such an attitude, and enthusiasm to engage with new material, should stand you in good stead to tackle the academic demands that lie ahead in this course of study.</a:t>
            </a:r>
          </a:p>
        </p:txBody>
      </p:sp>
      <p:sp>
        <p:nvSpPr>
          <p:cNvPr id="7" name="Rectangle 6"/>
          <p:cNvSpPr/>
          <p:nvPr/>
        </p:nvSpPr>
        <p:spPr>
          <a:xfrm>
            <a:off x="455426" y="982031"/>
            <a:ext cx="9664415" cy="1429622"/>
          </a:xfrm>
          <a:prstGeom prst="rect">
            <a:avLst/>
          </a:prstGeom>
          <a:ln w="19050">
            <a:noFill/>
          </a:ln>
        </p:spPr>
        <p:txBody>
          <a:bodyPr wrap="square">
            <a:spAutoFit/>
          </a:bodyPr>
          <a:lstStyle/>
          <a:p>
            <a:pPr algn="just">
              <a:lnSpc>
                <a:spcPct val="150000"/>
              </a:lnSpc>
            </a:pPr>
            <a:r>
              <a:rPr lang="en-ZA" sz="2000" dirty="0">
                <a:solidFill>
                  <a:schemeClr val="bg1"/>
                </a:solidFill>
              </a:rPr>
              <a:t>I will never forget the seriousness of tone in which you told us at the beginning of the year that we will not become actuaries if we do not work extremely hard. It incited a certain pride within me for being able to call myself an actuarial science student. </a:t>
            </a:r>
          </a:p>
        </p:txBody>
      </p:sp>
    </p:spTree>
    <p:extLst>
      <p:ext uri="{BB962C8B-B14F-4D97-AF65-F5344CB8AC3E}">
        <p14:creationId xmlns:p14="http://schemas.microsoft.com/office/powerpoint/2010/main" val="1306449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Marilie </a:t>
            </a:r>
            <a:r>
              <a:rPr lang="en-ZA" sz="2400" dirty="0" err="1">
                <a:solidFill>
                  <a:schemeClr val="bg1"/>
                </a:solidFill>
                <a:latin typeface="Trebuchet MS" panose="020B0603020202020204" pitchFamily="34" charset="0"/>
              </a:rPr>
              <a:t>Matthee</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a:t>
            </a:r>
            <a:r>
              <a:rPr lang="en-ZA" sz="2400" dirty="0" err="1">
                <a:solidFill>
                  <a:schemeClr val="bg1"/>
                </a:solidFill>
                <a:latin typeface="Trebuchet MS" panose="020B0603020202020204" pitchFamily="34" charset="0"/>
              </a:rPr>
              <a:t>Mareli</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Rossouw</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69" t="3117" r="7099" b="4156"/>
          <a:stretch/>
        </p:blipFill>
        <p:spPr>
          <a:xfrm>
            <a:off x="10316748" y="0"/>
            <a:ext cx="1875252" cy="2610000"/>
          </a:xfrm>
          <a:prstGeom prst="rect">
            <a:avLst/>
          </a:prstGeom>
        </p:spPr>
      </p:pic>
      <p:pic>
        <p:nvPicPr>
          <p:cNvPr id="4" name="Picture 3"/>
          <p:cNvPicPr>
            <a:picLocks noChangeAspect="1"/>
          </p:cNvPicPr>
          <p:nvPr/>
        </p:nvPicPr>
        <p:blipFill rotWithShape="1">
          <a:blip r:embed="rId3"/>
          <a:srcRect l="25747" t="3340" r="26674" b="46974"/>
          <a:stretch/>
        </p:blipFill>
        <p:spPr>
          <a:xfrm>
            <a:off x="0" y="4248000"/>
            <a:ext cx="1864286" cy="2610000"/>
          </a:xfrm>
          <a:prstGeom prst="rect">
            <a:avLst/>
          </a:prstGeom>
        </p:spPr>
      </p:pic>
      <p:sp>
        <p:nvSpPr>
          <p:cNvPr id="6" name="Rectangle 5"/>
          <p:cNvSpPr/>
          <p:nvPr/>
        </p:nvSpPr>
        <p:spPr>
          <a:xfrm>
            <a:off x="404994" y="939655"/>
            <a:ext cx="9664415" cy="1891287"/>
          </a:xfrm>
          <a:prstGeom prst="rect">
            <a:avLst/>
          </a:prstGeom>
          <a:ln w="19050">
            <a:noFill/>
          </a:ln>
        </p:spPr>
        <p:txBody>
          <a:bodyPr wrap="square">
            <a:spAutoFit/>
          </a:bodyPr>
          <a:lstStyle/>
          <a:p>
            <a:pPr algn="just">
              <a:lnSpc>
                <a:spcPct val="150000"/>
              </a:lnSpc>
            </a:pPr>
            <a:r>
              <a:rPr lang="en-ZA" sz="2000" dirty="0">
                <a:solidFill>
                  <a:schemeClr val="bg1"/>
                </a:solidFill>
              </a:rPr>
              <a:t>Thank you for inspiring me to become the best person that I can be.  I still remember the first day that you lectured me. I was in complete awe of how well and clear (and fun) you explained the financial accounting principles. Your love and passion for your subject and our class was so evident in everything that you did. </a:t>
            </a:r>
          </a:p>
        </p:txBody>
      </p:sp>
      <p:sp>
        <p:nvSpPr>
          <p:cNvPr id="7" name="Rectangle 6"/>
          <p:cNvSpPr/>
          <p:nvPr/>
        </p:nvSpPr>
        <p:spPr>
          <a:xfrm>
            <a:off x="2535936" y="4324774"/>
            <a:ext cx="8705088" cy="1891287"/>
          </a:xfrm>
          <a:prstGeom prst="rect">
            <a:avLst/>
          </a:prstGeom>
        </p:spPr>
        <p:txBody>
          <a:bodyPr wrap="square">
            <a:spAutoFit/>
          </a:bodyPr>
          <a:lstStyle/>
          <a:p>
            <a:pPr algn="just">
              <a:lnSpc>
                <a:spcPct val="150000"/>
              </a:lnSpc>
            </a:pPr>
            <a:r>
              <a:rPr lang="nl-NL" sz="2000" dirty="0">
                <a:solidFill>
                  <a:schemeClr val="bg1"/>
                </a:solidFill>
              </a:rPr>
              <a:t>My uitnodiging na die Eerstejaars Prestige-aand is nog die beste e-pos wat ek in hierdie tyd ontvang het! Ek weet jy het alreeds ‘n goeie fondasie gelê in 2016 en dat jy nie sal huiwer om dosente te nader indien jy onseker is oor iets nie. Ek wil jou aanmoedig om asb aan te hou om hulle te vra!</a:t>
            </a:r>
            <a:endParaRPr lang="en-ZA" sz="2000" dirty="0">
              <a:solidFill>
                <a:schemeClr val="bg1"/>
              </a:solidFill>
            </a:endParaRPr>
          </a:p>
        </p:txBody>
      </p:sp>
    </p:spTree>
    <p:extLst>
      <p:ext uri="{BB962C8B-B14F-4D97-AF65-F5344CB8AC3E}">
        <p14:creationId xmlns:p14="http://schemas.microsoft.com/office/powerpoint/2010/main" val="251086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Luke Nel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016" r="15932" b="15207"/>
          <a:stretch/>
        </p:blipFill>
        <p:spPr>
          <a:xfrm>
            <a:off x="10584081" y="18544"/>
            <a:ext cx="1570999" cy="2610000"/>
          </a:xfrm>
          <a:prstGeom prst="rect">
            <a:avLst/>
          </a:prstGeom>
        </p:spPr>
      </p:pic>
      <p:pic>
        <p:nvPicPr>
          <p:cNvPr id="4" name="Picture 3"/>
          <p:cNvPicPr>
            <a:picLocks noChangeAspect="1"/>
          </p:cNvPicPr>
          <p:nvPr/>
        </p:nvPicPr>
        <p:blipFill rotWithShape="1">
          <a:blip r:embed="rId3"/>
          <a:srcRect l="6247" t="4288" r="8569" b="13252"/>
          <a:stretch/>
        </p:blipFill>
        <p:spPr>
          <a:xfrm>
            <a:off x="0" y="4249285"/>
            <a:ext cx="1997448" cy="2610000"/>
          </a:xfrm>
          <a:prstGeom prst="rect">
            <a:avLst/>
          </a:prstGeom>
        </p:spPr>
      </p:pic>
      <p:sp>
        <p:nvSpPr>
          <p:cNvPr id="9" name="Rectangle 8"/>
          <p:cNvSpPr/>
          <p:nvPr/>
        </p:nvSpPr>
        <p:spPr>
          <a:xfrm>
            <a:off x="2372424" y="4584789"/>
            <a:ext cx="8734488" cy="1938992"/>
          </a:xfrm>
          <a:prstGeom prst="rect">
            <a:avLst/>
          </a:prstGeom>
          <a:ln w="19050">
            <a:noFill/>
          </a:ln>
        </p:spPr>
        <p:txBody>
          <a:bodyPr wrap="square">
            <a:spAutoFit/>
          </a:bodyPr>
          <a:lstStyle/>
          <a:p>
            <a:pPr algn="just">
              <a:lnSpc>
                <a:spcPct val="150000"/>
              </a:lnSpc>
            </a:pPr>
            <a:r>
              <a:rPr lang="nl-NL" sz="2000" dirty="0">
                <a:solidFill>
                  <a:schemeClr val="bg1"/>
                </a:solidFill>
              </a:rPr>
              <a:t>Ek sien dit as ‘n besonderse voorreg om elke dag iets te doen waarvoor ek lief is en om studente soos jy te hê. </a:t>
            </a:r>
            <a:r>
              <a:rPr lang="en-ZA" sz="2000" dirty="0">
                <a:solidFill>
                  <a:schemeClr val="bg1"/>
                </a:solidFill>
              </a:rPr>
              <a:t>Ek wens </a:t>
            </a:r>
            <a:r>
              <a:rPr lang="en-ZA" sz="2000" dirty="0" err="1">
                <a:solidFill>
                  <a:schemeClr val="bg1"/>
                </a:solidFill>
              </a:rPr>
              <a:t>jou</a:t>
            </a:r>
            <a:r>
              <a:rPr lang="en-ZA" sz="2000" dirty="0">
                <a:solidFill>
                  <a:schemeClr val="bg1"/>
                </a:solidFill>
              </a:rPr>
              <a:t> </a:t>
            </a:r>
            <a:r>
              <a:rPr lang="en-ZA" sz="2000" dirty="0" err="1">
                <a:solidFill>
                  <a:schemeClr val="bg1"/>
                </a:solidFill>
              </a:rPr>
              <a:t>alle</a:t>
            </a:r>
            <a:r>
              <a:rPr lang="en-ZA" sz="2000" dirty="0">
                <a:solidFill>
                  <a:schemeClr val="bg1"/>
                </a:solidFill>
              </a:rPr>
              <a:t> </a:t>
            </a:r>
            <a:r>
              <a:rPr lang="en-ZA" sz="2000" dirty="0" err="1">
                <a:solidFill>
                  <a:schemeClr val="bg1"/>
                </a:solidFill>
              </a:rPr>
              <a:t>voorspoed</a:t>
            </a:r>
            <a:r>
              <a:rPr lang="en-ZA" sz="2000" dirty="0">
                <a:solidFill>
                  <a:schemeClr val="bg1"/>
                </a:solidFill>
              </a:rPr>
              <a:t> met </a:t>
            </a:r>
            <a:r>
              <a:rPr lang="en-ZA" sz="2000" dirty="0" err="1">
                <a:solidFill>
                  <a:schemeClr val="bg1"/>
                </a:solidFill>
              </a:rPr>
              <a:t>jou</a:t>
            </a:r>
            <a:r>
              <a:rPr lang="en-ZA" sz="2000" dirty="0">
                <a:solidFill>
                  <a:schemeClr val="bg1"/>
                </a:solidFill>
              </a:rPr>
              <a:t> </a:t>
            </a:r>
            <a:r>
              <a:rPr lang="en-ZA" sz="2000" dirty="0" err="1">
                <a:solidFill>
                  <a:schemeClr val="bg1"/>
                </a:solidFill>
              </a:rPr>
              <a:t>toekoms</a:t>
            </a:r>
            <a:r>
              <a:rPr lang="en-ZA" sz="2000" dirty="0">
                <a:solidFill>
                  <a:schemeClr val="bg1"/>
                </a:solidFill>
              </a:rPr>
              <a:t>. My hoop is </a:t>
            </a:r>
            <a:r>
              <a:rPr lang="en-ZA" sz="2000" dirty="0" err="1">
                <a:solidFill>
                  <a:schemeClr val="bg1"/>
                </a:solidFill>
              </a:rPr>
              <a:t>dat</a:t>
            </a:r>
            <a:r>
              <a:rPr lang="en-ZA" sz="2000" dirty="0">
                <a:solidFill>
                  <a:schemeClr val="bg1"/>
                </a:solidFill>
              </a:rPr>
              <a:t> </a:t>
            </a:r>
            <a:r>
              <a:rPr lang="en-ZA" sz="2000" dirty="0" err="1">
                <a:solidFill>
                  <a:schemeClr val="bg1"/>
                </a:solidFill>
              </a:rPr>
              <a:t>jy</a:t>
            </a:r>
            <a:r>
              <a:rPr lang="en-ZA" sz="2000" dirty="0">
                <a:solidFill>
                  <a:schemeClr val="bg1"/>
                </a:solidFill>
              </a:rPr>
              <a:t> ‘n </a:t>
            </a:r>
            <a:r>
              <a:rPr lang="en-ZA" sz="2000" dirty="0" err="1">
                <a:solidFill>
                  <a:schemeClr val="bg1"/>
                </a:solidFill>
              </a:rPr>
              <a:t>beroep</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vind</a:t>
            </a:r>
            <a:r>
              <a:rPr lang="en-ZA" sz="2000" dirty="0">
                <a:solidFill>
                  <a:schemeClr val="bg1"/>
                </a:solidFill>
              </a:rPr>
              <a:t> </a:t>
            </a:r>
            <a:r>
              <a:rPr lang="en-ZA" sz="2000" dirty="0" err="1">
                <a:solidFill>
                  <a:schemeClr val="bg1"/>
                </a:solidFill>
              </a:rPr>
              <a:t>waarin</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talente</a:t>
            </a:r>
            <a:r>
              <a:rPr lang="en-ZA" sz="2000" dirty="0">
                <a:solidFill>
                  <a:schemeClr val="bg1"/>
                </a:solidFill>
              </a:rPr>
              <a:t> </a:t>
            </a:r>
            <a:r>
              <a:rPr lang="en-ZA" sz="2000" dirty="0" err="1">
                <a:solidFill>
                  <a:schemeClr val="bg1"/>
                </a:solidFill>
              </a:rPr>
              <a:t>kan</a:t>
            </a:r>
            <a:r>
              <a:rPr lang="en-ZA" sz="2000" dirty="0">
                <a:solidFill>
                  <a:schemeClr val="bg1"/>
                </a:solidFill>
              </a:rPr>
              <a:t> </a:t>
            </a:r>
            <a:r>
              <a:rPr lang="en-ZA" sz="2000" dirty="0" err="1">
                <a:solidFill>
                  <a:schemeClr val="bg1"/>
                </a:solidFill>
              </a:rPr>
              <a:t>gebruik</a:t>
            </a:r>
            <a:r>
              <a:rPr lang="en-ZA" sz="2000" dirty="0">
                <a:solidFill>
                  <a:schemeClr val="bg1"/>
                </a:solidFill>
              </a:rPr>
              <a:t> en </a:t>
            </a:r>
            <a:r>
              <a:rPr lang="en-ZA" sz="2000" dirty="0" err="1">
                <a:solidFill>
                  <a:schemeClr val="bg1"/>
                </a:solidFill>
              </a:rPr>
              <a:t>jou</a:t>
            </a:r>
            <a:r>
              <a:rPr lang="en-ZA" sz="2000" dirty="0">
                <a:solidFill>
                  <a:schemeClr val="bg1"/>
                </a:solidFill>
              </a:rPr>
              <a:t> </a:t>
            </a:r>
            <a:r>
              <a:rPr lang="en-ZA" sz="2000" dirty="0" err="1">
                <a:solidFill>
                  <a:schemeClr val="bg1"/>
                </a:solidFill>
              </a:rPr>
              <a:t>passie</a:t>
            </a:r>
            <a:r>
              <a:rPr lang="en-ZA" sz="2000" dirty="0">
                <a:solidFill>
                  <a:schemeClr val="bg1"/>
                </a:solidFill>
              </a:rPr>
              <a:t> </a:t>
            </a:r>
            <a:r>
              <a:rPr lang="en-ZA" sz="2000" dirty="0" err="1">
                <a:solidFill>
                  <a:schemeClr val="bg1"/>
                </a:solidFill>
              </a:rPr>
              <a:t>kan</a:t>
            </a:r>
            <a:r>
              <a:rPr lang="en-ZA" sz="2000" dirty="0">
                <a:solidFill>
                  <a:schemeClr val="bg1"/>
                </a:solidFill>
              </a:rPr>
              <a:t> </a:t>
            </a:r>
            <a:r>
              <a:rPr lang="en-ZA" sz="2000" dirty="0" err="1">
                <a:solidFill>
                  <a:schemeClr val="bg1"/>
                </a:solidFill>
              </a:rPr>
              <a:t>uitleef</a:t>
            </a:r>
            <a:r>
              <a:rPr lang="en-ZA" sz="2000" dirty="0">
                <a:solidFill>
                  <a:schemeClr val="bg1"/>
                </a:solidFill>
              </a:rPr>
              <a:t>.</a:t>
            </a:r>
          </a:p>
        </p:txBody>
      </p:sp>
      <p:sp>
        <p:nvSpPr>
          <p:cNvPr id="10" name="Rectangle 9"/>
          <p:cNvSpPr/>
          <p:nvPr/>
        </p:nvSpPr>
        <p:spPr>
          <a:xfrm>
            <a:off x="302545" y="925119"/>
            <a:ext cx="9664415" cy="1938992"/>
          </a:xfrm>
          <a:prstGeom prst="rect">
            <a:avLst/>
          </a:prstGeom>
          <a:ln w="19050">
            <a:noFill/>
          </a:ln>
        </p:spPr>
        <p:txBody>
          <a:bodyPr wrap="square">
            <a:spAutoFit/>
          </a:bodyPr>
          <a:lstStyle/>
          <a:p>
            <a:pPr algn="just">
              <a:lnSpc>
                <a:spcPct val="150000"/>
              </a:lnSpc>
            </a:pPr>
            <a:r>
              <a:rPr lang="en-ZA" sz="2000" dirty="0">
                <a:solidFill>
                  <a:schemeClr val="bg1"/>
                </a:solidFill>
              </a:rPr>
              <a:t>Your attention to detail and structured way of lecturing suited me perfectly and made it a pleasure to cooperate in lectures and preparing for tests. Your thorough approach and many example questions made me a better mathematician and it stimulated my interest in the subject.</a:t>
            </a:r>
          </a:p>
        </p:txBody>
      </p:sp>
    </p:spTree>
    <p:extLst>
      <p:ext uri="{BB962C8B-B14F-4D97-AF65-F5344CB8AC3E}">
        <p14:creationId xmlns:p14="http://schemas.microsoft.com/office/powerpoint/2010/main" val="118709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Gitte </a:t>
            </a:r>
            <a:r>
              <a:rPr lang="en-ZA" sz="2400" dirty="0" err="1">
                <a:solidFill>
                  <a:schemeClr val="bg1"/>
                </a:solidFill>
                <a:latin typeface="Trebuchet MS" panose="020B0603020202020204" pitchFamily="34" charset="0"/>
              </a:rPr>
              <a:t>Ter</a:t>
            </a:r>
            <a:r>
              <a:rPr lang="en-ZA" sz="2400">
                <a:solidFill>
                  <a:schemeClr val="bg1"/>
                </a:solidFill>
                <a:latin typeface="Trebuchet MS" panose="020B0603020202020204" pitchFamily="34" charset="0"/>
              </a:rPr>
              <a:t> Borg </a:t>
            </a:r>
            <a:r>
              <a:rPr lang="en-ZA" sz="2400" dirty="0">
                <a:solidFill>
                  <a:schemeClr val="bg1"/>
                </a:solidFill>
                <a:latin typeface="Trebuchet MS" panose="020B0603020202020204" pitchFamily="34" charset="0"/>
              </a:rPr>
              <a:t>(Economic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a:t>
            </a:r>
            <a:r>
              <a:rPr lang="en-ZA" sz="2400" dirty="0" err="1">
                <a:solidFill>
                  <a:schemeClr val="bg1"/>
                </a:solidFill>
                <a:latin typeface="Trebuchet MS" panose="020B0603020202020204" pitchFamily="34" charset="0"/>
              </a:rPr>
              <a:t>Liezl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Nieuwoudt</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47" r="8139" b="11948"/>
          <a:stretch/>
        </p:blipFill>
        <p:spPr>
          <a:xfrm>
            <a:off x="10286468" y="0"/>
            <a:ext cx="1905532" cy="2610000"/>
          </a:xfrm>
          <a:prstGeom prst="rect">
            <a:avLst/>
          </a:prstGeom>
        </p:spPr>
      </p:pic>
      <p:pic>
        <p:nvPicPr>
          <p:cNvPr id="4" name="Picture 3"/>
          <p:cNvPicPr>
            <a:picLocks noChangeAspect="1"/>
          </p:cNvPicPr>
          <p:nvPr/>
        </p:nvPicPr>
        <p:blipFill rotWithShape="1">
          <a:blip r:embed="rId3"/>
          <a:srcRect l="4105" t="3369" b="9473"/>
          <a:stretch/>
        </p:blipFill>
        <p:spPr>
          <a:xfrm>
            <a:off x="0" y="4248000"/>
            <a:ext cx="2061794" cy="2610000"/>
          </a:xfrm>
          <a:prstGeom prst="rect">
            <a:avLst/>
          </a:prstGeom>
        </p:spPr>
      </p:pic>
      <p:sp>
        <p:nvSpPr>
          <p:cNvPr id="6" name="Rectangle 5"/>
          <p:cNvSpPr/>
          <p:nvPr/>
        </p:nvSpPr>
        <p:spPr>
          <a:xfrm>
            <a:off x="389854" y="1132672"/>
            <a:ext cx="9664415" cy="1477328"/>
          </a:xfrm>
          <a:prstGeom prst="rect">
            <a:avLst/>
          </a:prstGeom>
          <a:ln w="19050">
            <a:noFill/>
          </a:ln>
        </p:spPr>
        <p:txBody>
          <a:bodyPr wrap="square">
            <a:spAutoFit/>
          </a:bodyPr>
          <a:lstStyle/>
          <a:p>
            <a:pPr algn="just">
              <a:lnSpc>
                <a:spcPct val="150000"/>
              </a:lnSpc>
            </a:pPr>
            <a:r>
              <a:rPr lang="en-ZA" sz="2000" dirty="0">
                <a:solidFill>
                  <a:schemeClr val="bg1"/>
                </a:solidFill>
              </a:rPr>
              <a:t>I applaud the amount of time and care you put into your students and their achievements. It did not go unrecognised and I can promise you, there are many others that owe you thanks for pushing us to better ourselves and also for enabling us to do so.</a:t>
            </a:r>
          </a:p>
        </p:txBody>
      </p:sp>
      <p:sp>
        <p:nvSpPr>
          <p:cNvPr id="7" name="Rectangle 6"/>
          <p:cNvSpPr/>
          <p:nvPr/>
        </p:nvSpPr>
        <p:spPr>
          <a:xfrm>
            <a:off x="2595106" y="4493850"/>
            <a:ext cx="8644128" cy="1891287"/>
          </a:xfrm>
          <a:prstGeom prst="rect">
            <a:avLst/>
          </a:prstGeom>
        </p:spPr>
        <p:txBody>
          <a:bodyPr wrap="square">
            <a:spAutoFit/>
          </a:bodyPr>
          <a:lstStyle/>
          <a:p>
            <a:pPr>
              <a:lnSpc>
                <a:spcPct val="150000"/>
              </a:lnSpc>
            </a:pPr>
            <a:r>
              <a:rPr lang="nl-NL" sz="2000" dirty="0">
                <a:solidFill>
                  <a:schemeClr val="bg1"/>
                </a:solidFill>
              </a:rPr>
              <a:t>Veral dankie vir jou heelhartige deelname aan die flipped Ekonomie-klas verlede jaar; ek wil glo dat dit bygedra het tot meer as net jou leer van die Ekonomie inhoud – dat dit ook jou besondere ingesteldheid tot die wêreld om ons versterk het en jou meelewing gefasiliteer het.</a:t>
            </a:r>
            <a:endParaRPr lang="en-ZA" sz="2000" dirty="0">
              <a:solidFill>
                <a:schemeClr val="bg1"/>
              </a:solidFill>
            </a:endParaRPr>
          </a:p>
        </p:txBody>
      </p:sp>
    </p:spTree>
    <p:extLst>
      <p:ext uri="{BB962C8B-B14F-4D97-AF65-F5344CB8AC3E}">
        <p14:creationId xmlns:p14="http://schemas.microsoft.com/office/powerpoint/2010/main" val="221251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Curtley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Olyn</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Remertha</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Basson</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056" t="3896" r="3982" b="11950"/>
          <a:stretch/>
        </p:blipFill>
        <p:spPr>
          <a:xfrm>
            <a:off x="10321635" y="13063"/>
            <a:ext cx="1836667" cy="2610000"/>
          </a:xfrm>
          <a:prstGeom prst="rect">
            <a:avLst/>
          </a:prstGeom>
        </p:spPr>
      </p:pic>
      <p:pic>
        <p:nvPicPr>
          <p:cNvPr id="4" name="Picture 3"/>
          <p:cNvPicPr>
            <a:picLocks noChangeAspect="1"/>
          </p:cNvPicPr>
          <p:nvPr/>
        </p:nvPicPr>
        <p:blipFill rotWithShape="1">
          <a:blip r:embed="rId3"/>
          <a:srcRect l="16265" t="6737" r="4216" b="31368"/>
          <a:stretch/>
        </p:blipFill>
        <p:spPr>
          <a:xfrm>
            <a:off x="0" y="4241703"/>
            <a:ext cx="2343675" cy="2610000"/>
          </a:xfrm>
          <a:prstGeom prst="rect">
            <a:avLst/>
          </a:prstGeom>
        </p:spPr>
      </p:pic>
      <p:sp>
        <p:nvSpPr>
          <p:cNvPr id="6" name="Rectangle 5"/>
          <p:cNvSpPr/>
          <p:nvPr/>
        </p:nvSpPr>
        <p:spPr>
          <a:xfrm>
            <a:off x="2560319" y="4818860"/>
            <a:ext cx="9383315" cy="1477328"/>
          </a:xfrm>
          <a:prstGeom prst="rect">
            <a:avLst/>
          </a:prstGeom>
          <a:ln w="19050">
            <a:noFill/>
          </a:ln>
        </p:spPr>
        <p:txBody>
          <a:bodyPr wrap="square">
            <a:spAutoFit/>
          </a:bodyPr>
          <a:lstStyle/>
          <a:p>
            <a:pPr algn="just">
              <a:lnSpc>
                <a:spcPct val="150000"/>
              </a:lnSpc>
            </a:pPr>
            <a:r>
              <a:rPr lang="en-ZA" sz="2000" dirty="0">
                <a:solidFill>
                  <a:schemeClr val="bg1"/>
                </a:solidFill>
              </a:rPr>
              <a:t>If you stay unwavering in your commitment towards your studies and continue to put in the same level of effort on a continuous basis, I am sure that there will be many similar achievements to follow.</a:t>
            </a:r>
          </a:p>
        </p:txBody>
      </p:sp>
      <p:sp>
        <p:nvSpPr>
          <p:cNvPr id="7" name="Rectangle 6"/>
          <p:cNvSpPr/>
          <p:nvPr/>
        </p:nvSpPr>
        <p:spPr>
          <a:xfrm>
            <a:off x="302545" y="925119"/>
            <a:ext cx="9664415" cy="1938992"/>
          </a:xfrm>
          <a:prstGeom prst="rect">
            <a:avLst/>
          </a:prstGeom>
          <a:ln w="19050">
            <a:noFill/>
          </a:ln>
        </p:spPr>
        <p:txBody>
          <a:bodyPr wrap="square">
            <a:spAutoFit/>
          </a:bodyPr>
          <a:lstStyle/>
          <a:p>
            <a:pPr algn="just">
              <a:lnSpc>
                <a:spcPct val="150000"/>
              </a:lnSpc>
            </a:pPr>
            <a:r>
              <a:rPr lang="en-US" sz="2000" dirty="0">
                <a:solidFill>
                  <a:schemeClr val="bg1"/>
                </a:solidFill>
              </a:rPr>
              <a:t>Remy’s words were so inspiring. She reminded me of what I was working towards; that it will take time to fully adapt to University; to keep on making sacrifices; to keep on bearing disappointments because when I walk into that audit firm one day it would all have been worth it. I would forget about the late nights and the bad times.</a:t>
            </a:r>
            <a:endParaRPr lang="en-ZA" sz="2000" dirty="0">
              <a:solidFill>
                <a:schemeClr val="bg1"/>
              </a:solidFill>
            </a:endParaRPr>
          </a:p>
        </p:txBody>
      </p:sp>
    </p:spTree>
    <p:extLst>
      <p:ext uri="{BB962C8B-B14F-4D97-AF65-F5344CB8AC3E}">
        <p14:creationId xmlns:p14="http://schemas.microsoft.com/office/powerpoint/2010/main" val="286179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otivation quot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97280"/>
            <a:ext cx="5876544" cy="4437888"/>
          </a:xfrm>
          <a:prstGeom prst="rect">
            <a:avLst/>
          </a:prstGeom>
          <a:noFill/>
          <a:ln>
            <a:noFill/>
          </a:ln>
        </p:spPr>
      </p:pic>
    </p:spTree>
    <p:extLst>
      <p:ext uri="{BB962C8B-B14F-4D97-AF65-F5344CB8AC3E}">
        <p14:creationId xmlns:p14="http://schemas.microsoft.com/office/powerpoint/2010/main" val="2868491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Chané</a:t>
            </a:r>
            <a:r>
              <a:rPr lang="en-ZA" sz="2400" dirty="0">
                <a:solidFill>
                  <a:schemeClr val="bg1"/>
                </a:solidFill>
                <a:latin typeface="Trebuchet MS" panose="020B0603020202020204" pitchFamily="34" charset="0"/>
              </a:rPr>
              <a:t> Terblanche (</a:t>
            </a:r>
            <a:r>
              <a:rPr lang="en-ZA" sz="2400" dirty="0" err="1">
                <a:solidFill>
                  <a:schemeClr val="bg1"/>
                </a:solidFill>
                <a:latin typeface="Trebuchet MS" panose="020B0603020202020204" pitchFamily="34" charset="0"/>
              </a:rPr>
              <a:t>Opvoedkunde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Mnr Marius Swart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823" t="3896" r="2943"/>
          <a:stretch/>
        </p:blipFill>
        <p:spPr>
          <a:xfrm>
            <a:off x="10220696" y="0"/>
            <a:ext cx="1971304" cy="2929247"/>
          </a:xfrm>
          <a:prstGeom prst="rect">
            <a:avLst/>
          </a:prstGeom>
        </p:spPr>
      </p:pic>
      <p:pic>
        <p:nvPicPr>
          <p:cNvPr id="4" name="Picture 3"/>
          <p:cNvPicPr>
            <a:picLocks noChangeAspect="1"/>
          </p:cNvPicPr>
          <p:nvPr/>
        </p:nvPicPr>
        <p:blipFill rotWithShape="1">
          <a:blip r:embed="rId3"/>
          <a:srcRect l="9076" t="4617" r="7285" b="11159"/>
          <a:stretch/>
        </p:blipFill>
        <p:spPr>
          <a:xfrm>
            <a:off x="0" y="4248000"/>
            <a:ext cx="1683449" cy="2610000"/>
          </a:xfrm>
          <a:prstGeom prst="rect">
            <a:avLst/>
          </a:prstGeom>
        </p:spPr>
      </p:pic>
      <p:sp>
        <p:nvSpPr>
          <p:cNvPr id="6" name="Rectangle 5"/>
          <p:cNvSpPr/>
          <p:nvPr/>
        </p:nvSpPr>
        <p:spPr>
          <a:xfrm>
            <a:off x="2325255" y="4696068"/>
            <a:ext cx="9519903" cy="1477328"/>
          </a:xfrm>
          <a:prstGeom prst="rect">
            <a:avLst/>
          </a:prstGeom>
          <a:ln w="19050">
            <a:noFill/>
          </a:ln>
        </p:spPr>
        <p:txBody>
          <a:bodyPr wrap="square">
            <a:spAutoFit/>
          </a:bodyPr>
          <a:lstStyle/>
          <a:p>
            <a:pPr algn="just">
              <a:lnSpc>
                <a:spcPct val="150000"/>
              </a:lnSpc>
            </a:pPr>
            <a:r>
              <a:rPr lang="af-ZA" sz="2000" dirty="0">
                <a:solidFill>
                  <a:schemeClr val="bg1"/>
                </a:solidFill>
              </a:rPr>
              <a:t>Hou asseblief aan om die intelligente, vriendelike, flukse en innemende persoon te wees wat jy tot dusver was. Jy is ŉ uitsonderlike student, maar meer as dit is jy ŉ uitsonderlike méns. Onthou op jou pad vorentoe hierdie aand en wees trots op jouself.</a:t>
            </a:r>
            <a:endParaRPr lang="en-ZA" sz="2000" dirty="0">
              <a:solidFill>
                <a:schemeClr val="bg1"/>
              </a:solidFill>
            </a:endParaRPr>
          </a:p>
        </p:txBody>
      </p:sp>
      <p:sp>
        <p:nvSpPr>
          <p:cNvPr id="7" name="Rectangle 6"/>
          <p:cNvSpPr/>
          <p:nvPr/>
        </p:nvSpPr>
        <p:spPr>
          <a:xfrm>
            <a:off x="302545" y="846741"/>
            <a:ext cx="9664415" cy="1938992"/>
          </a:xfrm>
          <a:prstGeom prst="rect">
            <a:avLst/>
          </a:prstGeom>
          <a:ln w="19050">
            <a:noFill/>
          </a:ln>
        </p:spPr>
        <p:txBody>
          <a:bodyPr wrap="square">
            <a:spAutoFit/>
          </a:bodyPr>
          <a:lstStyle/>
          <a:p>
            <a:pPr algn="just">
              <a:lnSpc>
                <a:spcPct val="150000"/>
              </a:lnSpc>
            </a:pPr>
            <a:r>
              <a:rPr lang="af-ZA" sz="2000" dirty="0">
                <a:solidFill>
                  <a:schemeClr val="bg1"/>
                </a:solidFill>
              </a:rPr>
              <a:t>Sy goeie sin van humor het die klas van die begin af gemaklik laat voel en hy het ook voorgekom as ‘n baie toeganklike mens wat oop sal wees vir nuwe idees en voorstelle. ‘n Mens kon in sy werkstrukturering en aanbiedinge sien dat hy wel baie moeite gedoen het om die werk so interessant as moontlik te hou.</a:t>
            </a:r>
            <a:endParaRPr lang="en-ZA" sz="2000" dirty="0">
              <a:solidFill>
                <a:schemeClr val="bg1"/>
              </a:solidFill>
            </a:endParaRPr>
          </a:p>
        </p:txBody>
      </p:sp>
    </p:spTree>
    <p:extLst>
      <p:ext uri="{BB962C8B-B14F-4D97-AF65-F5344CB8AC3E}">
        <p14:creationId xmlns:p14="http://schemas.microsoft.com/office/powerpoint/2010/main" val="278782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Theresa Brummer (Health Sciences)</a:t>
            </a:r>
          </a:p>
        </p:txBody>
      </p:sp>
      <p:sp>
        <p:nvSpPr>
          <p:cNvPr id="3" name="Rectangle 2"/>
          <p:cNvSpPr/>
          <p:nvPr/>
        </p:nvSpPr>
        <p:spPr>
          <a:xfrm>
            <a:off x="157655" y="3714286"/>
            <a:ext cx="11529848" cy="1200329"/>
          </a:xfrm>
          <a:prstGeom prst="rect">
            <a:avLst/>
          </a:prstGeom>
        </p:spPr>
        <p:txBody>
          <a:bodyPr wrap="square">
            <a:spAutoFit/>
          </a:bodyPr>
          <a:lstStyle/>
          <a:p>
            <a:r>
              <a:rPr lang="en-ZA" sz="2400" dirty="0">
                <a:solidFill>
                  <a:schemeClr val="bg1"/>
                </a:solidFill>
                <a:latin typeface="Trebuchet MS" panose="020B0603020202020204" pitchFamily="34" charset="0"/>
              </a:rPr>
              <a:t>Lecturer: Prof H Strijdom</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342" t="5456" r="21126" b="14286"/>
          <a:stretch/>
        </p:blipFill>
        <p:spPr>
          <a:xfrm>
            <a:off x="10544912" y="0"/>
            <a:ext cx="1647088" cy="2610000"/>
          </a:xfrm>
          <a:prstGeom prst="rect">
            <a:avLst/>
          </a:prstGeom>
        </p:spPr>
      </p:pic>
      <p:pic>
        <p:nvPicPr>
          <p:cNvPr id="4" name="Picture 3"/>
          <p:cNvPicPr>
            <a:picLocks noChangeAspect="1"/>
          </p:cNvPicPr>
          <p:nvPr/>
        </p:nvPicPr>
        <p:blipFill rotWithShape="1">
          <a:blip r:embed="rId3"/>
          <a:srcRect l="18232" t="12754" r="25967" b="24060"/>
          <a:stretch/>
        </p:blipFill>
        <p:spPr>
          <a:xfrm>
            <a:off x="0" y="4334494"/>
            <a:ext cx="1626919" cy="2523506"/>
          </a:xfrm>
          <a:prstGeom prst="rect">
            <a:avLst/>
          </a:prstGeom>
        </p:spPr>
      </p:pic>
      <p:sp>
        <p:nvSpPr>
          <p:cNvPr id="6" name="Rectangle 5"/>
          <p:cNvSpPr/>
          <p:nvPr/>
        </p:nvSpPr>
        <p:spPr>
          <a:xfrm>
            <a:off x="2304188" y="4464623"/>
            <a:ext cx="9383315" cy="1938992"/>
          </a:xfrm>
          <a:prstGeom prst="rect">
            <a:avLst/>
          </a:prstGeom>
          <a:ln w="19050">
            <a:noFill/>
          </a:ln>
        </p:spPr>
        <p:txBody>
          <a:bodyPr wrap="square">
            <a:spAutoFit/>
          </a:bodyPr>
          <a:lstStyle/>
          <a:p>
            <a:pPr algn="just">
              <a:lnSpc>
                <a:spcPct val="150000"/>
              </a:lnSpc>
            </a:pPr>
            <a:r>
              <a:rPr lang="en-US" sz="2000" dirty="0" err="1">
                <a:solidFill>
                  <a:schemeClr val="bg1"/>
                </a:solidFill>
              </a:rPr>
              <a:t>Jou</a:t>
            </a:r>
            <a:r>
              <a:rPr lang="en-US" sz="2000" dirty="0">
                <a:solidFill>
                  <a:schemeClr val="bg1"/>
                </a:solidFill>
              </a:rPr>
              <a:t> </a:t>
            </a:r>
            <a:r>
              <a:rPr lang="en-US" sz="2000" dirty="0" err="1">
                <a:solidFill>
                  <a:schemeClr val="bg1"/>
                </a:solidFill>
              </a:rPr>
              <a:t>prestasie</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nie</a:t>
            </a:r>
            <a:r>
              <a:rPr lang="en-US" sz="2000" dirty="0">
                <a:solidFill>
                  <a:schemeClr val="bg1"/>
                </a:solidFill>
              </a:rPr>
              <a:t> </a:t>
            </a:r>
            <a:r>
              <a:rPr lang="en-US" sz="2000" dirty="0" err="1">
                <a:solidFill>
                  <a:schemeClr val="bg1"/>
                </a:solidFill>
              </a:rPr>
              <a:t>regtig</a:t>
            </a:r>
            <a:r>
              <a:rPr lang="en-US" sz="2000" dirty="0">
                <a:solidFill>
                  <a:schemeClr val="bg1"/>
                </a:solidFill>
              </a:rPr>
              <a:t> ten </a:t>
            </a:r>
            <a:r>
              <a:rPr lang="en-US" sz="2000" dirty="0" err="1">
                <a:solidFill>
                  <a:schemeClr val="bg1"/>
                </a:solidFill>
              </a:rPr>
              <a:t>volle</a:t>
            </a:r>
            <a:r>
              <a:rPr lang="en-US" sz="2000" dirty="0">
                <a:solidFill>
                  <a:schemeClr val="bg1"/>
                </a:solidFill>
              </a:rPr>
              <a:t> </a:t>
            </a:r>
            <a:r>
              <a:rPr lang="en-US" sz="2000" dirty="0" err="1">
                <a:solidFill>
                  <a:schemeClr val="bg1"/>
                </a:solidFill>
              </a:rPr>
              <a:t>na</a:t>
            </a:r>
            <a:r>
              <a:rPr lang="en-US" sz="2000" dirty="0">
                <a:solidFill>
                  <a:schemeClr val="bg1"/>
                </a:solidFill>
              </a:rPr>
              <a:t> </a:t>
            </a:r>
            <a:r>
              <a:rPr lang="en-US" sz="2000" dirty="0" err="1">
                <a:solidFill>
                  <a:schemeClr val="bg1"/>
                </a:solidFill>
              </a:rPr>
              <a:t>waarde</a:t>
            </a:r>
            <a:r>
              <a:rPr lang="en-US" sz="2000" dirty="0">
                <a:solidFill>
                  <a:schemeClr val="bg1"/>
                </a:solidFill>
              </a:rPr>
              <a:t> </a:t>
            </a:r>
            <a:r>
              <a:rPr lang="en-US" sz="2000" dirty="0" err="1">
                <a:solidFill>
                  <a:schemeClr val="bg1"/>
                </a:solidFill>
              </a:rPr>
              <a:t>geskat</a:t>
            </a:r>
            <a:r>
              <a:rPr lang="en-US" sz="2000" dirty="0">
                <a:solidFill>
                  <a:schemeClr val="bg1"/>
                </a:solidFill>
              </a:rPr>
              <a:t> word </a:t>
            </a:r>
            <a:r>
              <a:rPr lang="en-US" sz="2000" dirty="0" err="1">
                <a:solidFill>
                  <a:schemeClr val="bg1"/>
                </a:solidFill>
              </a:rPr>
              <a:t>nie</a:t>
            </a:r>
            <a:r>
              <a:rPr lang="en-US" sz="2000" dirty="0">
                <a:solidFill>
                  <a:schemeClr val="bg1"/>
                </a:solidFill>
              </a:rPr>
              <a:t> – </a:t>
            </a:r>
            <a:r>
              <a:rPr lang="en-US" sz="2000" dirty="0" err="1">
                <a:solidFill>
                  <a:schemeClr val="bg1"/>
                </a:solidFill>
              </a:rPr>
              <a:t>jy</a:t>
            </a:r>
            <a:r>
              <a:rPr lang="en-US" sz="2000" dirty="0">
                <a:solidFill>
                  <a:schemeClr val="bg1"/>
                </a:solidFill>
              </a:rPr>
              <a:t> </a:t>
            </a:r>
            <a:r>
              <a:rPr lang="en-US" sz="2000" dirty="0" err="1">
                <a:solidFill>
                  <a:schemeClr val="bg1"/>
                </a:solidFill>
              </a:rPr>
              <a:t>bevind</a:t>
            </a:r>
            <a:r>
              <a:rPr lang="en-US" sz="2000" dirty="0">
                <a:solidFill>
                  <a:schemeClr val="bg1"/>
                </a:solidFill>
              </a:rPr>
              <a:t> </a:t>
            </a:r>
            <a:r>
              <a:rPr lang="en-US" sz="2000" dirty="0" err="1">
                <a:solidFill>
                  <a:schemeClr val="bg1"/>
                </a:solidFill>
              </a:rPr>
              <a:t>jouself</a:t>
            </a:r>
            <a:r>
              <a:rPr lang="en-US" sz="2000" dirty="0">
                <a:solidFill>
                  <a:schemeClr val="bg1"/>
                </a:solidFill>
              </a:rPr>
              <a:t> in ‘n </a:t>
            </a:r>
            <a:r>
              <a:rPr lang="en-US" sz="2000" dirty="0" err="1">
                <a:solidFill>
                  <a:schemeClr val="bg1"/>
                </a:solidFill>
              </a:rPr>
              <a:t>hoog</a:t>
            </a:r>
            <a:r>
              <a:rPr lang="en-US" sz="2000" dirty="0">
                <a:solidFill>
                  <a:schemeClr val="bg1"/>
                </a:solidFill>
              </a:rPr>
              <a:t> </a:t>
            </a:r>
            <a:r>
              <a:rPr lang="en-US" sz="2000" dirty="0" err="1">
                <a:solidFill>
                  <a:schemeClr val="bg1"/>
                </a:solidFill>
              </a:rPr>
              <a:t>kompeterende</a:t>
            </a:r>
            <a:r>
              <a:rPr lang="en-US" sz="2000" dirty="0">
                <a:solidFill>
                  <a:schemeClr val="bg1"/>
                </a:solidFill>
              </a:rPr>
              <a:t> </a:t>
            </a:r>
            <a:r>
              <a:rPr lang="en-US" sz="2000" dirty="0" err="1">
                <a:solidFill>
                  <a:schemeClr val="bg1"/>
                </a:solidFill>
              </a:rPr>
              <a:t>omgewing</a:t>
            </a:r>
            <a:r>
              <a:rPr lang="en-US" sz="2000" dirty="0">
                <a:solidFill>
                  <a:schemeClr val="bg1"/>
                </a:solidFill>
              </a:rPr>
              <a:t> </a:t>
            </a:r>
            <a:r>
              <a:rPr lang="en-US" sz="2000" dirty="0" err="1">
                <a:solidFill>
                  <a:schemeClr val="bg1"/>
                </a:solidFill>
              </a:rPr>
              <a:t>tussen</a:t>
            </a:r>
            <a:r>
              <a:rPr lang="en-US" sz="2000" dirty="0">
                <a:solidFill>
                  <a:schemeClr val="bg1"/>
                </a:solidFill>
              </a:rPr>
              <a:t> </a:t>
            </a:r>
            <a:r>
              <a:rPr lang="en-US" sz="2000" dirty="0" err="1">
                <a:solidFill>
                  <a:schemeClr val="bg1"/>
                </a:solidFill>
              </a:rPr>
              <a:t>ander</a:t>
            </a:r>
            <a:r>
              <a:rPr lang="en-US" sz="2000" dirty="0">
                <a:solidFill>
                  <a:schemeClr val="bg1"/>
                </a:solidFill>
              </a:rPr>
              <a:t> </a:t>
            </a:r>
            <a:r>
              <a:rPr lang="en-US" sz="2000" dirty="0" err="1">
                <a:solidFill>
                  <a:schemeClr val="bg1"/>
                </a:solidFill>
              </a:rPr>
              <a:t>begaafde</a:t>
            </a:r>
            <a:r>
              <a:rPr lang="en-US" sz="2000" dirty="0">
                <a:solidFill>
                  <a:schemeClr val="bg1"/>
                </a:solidFill>
              </a:rPr>
              <a:t> en </a:t>
            </a:r>
            <a:r>
              <a:rPr lang="en-US" sz="2000" dirty="0" err="1">
                <a:solidFill>
                  <a:schemeClr val="bg1"/>
                </a:solidFill>
              </a:rPr>
              <a:t>intelligente</a:t>
            </a:r>
            <a:r>
              <a:rPr lang="en-US" sz="2000" dirty="0">
                <a:solidFill>
                  <a:schemeClr val="bg1"/>
                </a:solidFill>
              </a:rPr>
              <a:t> </a:t>
            </a:r>
            <a:r>
              <a:rPr lang="en-US" sz="2000" dirty="0" err="1">
                <a:solidFill>
                  <a:schemeClr val="bg1"/>
                </a:solidFill>
              </a:rPr>
              <a:t>eweknieë</a:t>
            </a:r>
            <a:r>
              <a:rPr lang="en-US" sz="2000" dirty="0">
                <a:solidFill>
                  <a:schemeClr val="bg1"/>
                </a:solidFill>
              </a:rPr>
              <a:t>. </a:t>
            </a:r>
            <a:r>
              <a:rPr lang="en-US" sz="2000" dirty="0" err="1">
                <a:solidFill>
                  <a:schemeClr val="bg1"/>
                </a:solidFill>
              </a:rPr>
              <a:t>Daar</a:t>
            </a:r>
            <a:r>
              <a:rPr lang="en-US" sz="2000" dirty="0">
                <a:solidFill>
                  <a:schemeClr val="bg1"/>
                </a:solidFill>
              </a:rPr>
              <a:t> is </a:t>
            </a:r>
            <a:r>
              <a:rPr lang="en-US" sz="2000" dirty="0" err="1">
                <a:solidFill>
                  <a:schemeClr val="bg1"/>
                </a:solidFill>
              </a:rPr>
              <a:t>soveel</a:t>
            </a:r>
            <a:r>
              <a:rPr lang="en-US" sz="2000" dirty="0">
                <a:solidFill>
                  <a:schemeClr val="bg1"/>
                </a:solidFill>
              </a:rPr>
              <a:t> </a:t>
            </a:r>
            <a:r>
              <a:rPr lang="en-US" sz="2000" dirty="0" err="1">
                <a:solidFill>
                  <a:schemeClr val="bg1"/>
                </a:solidFill>
              </a:rPr>
              <a:t>druk</a:t>
            </a:r>
            <a:r>
              <a:rPr lang="en-US" sz="2000" dirty="0">
                <a:solidFill>
                  <a:schemeClr val="bg1"/>
                </a:solidFill>
              </a:rPr>
              <a:t> op </a:t>
            </a:r>
            <a:r>
              <a:rPr lang="en-US" sz="2000" dirty="0" err="1">
                <a:solidFill>
                  <a:schemeClr val="bg1"/>
                </a:solidFill>
              </a:rPr>
              <a:t>julle</a:t>
            </a:r>
            <a:r>
              <a:rPr lang="en-US" sz="2000" dirty="0">
                <a:solidFill>
                  <a:schemeClr val="bg1"/>
                </a:solidFill>
              </a:rPr>
              <a:t>. En </a:t>
            </a:r>
            <a:r>
              <a:rPr lang="en-US" sz="2000" dirty="0" err="1">
                <a:solidFill>
                  <a:schemeClr val="bg1"/>
                </a:solidFill>
              </a:rPr>
              <a:t>dat</a:t>
            </a:r>
            <a:r>
              <a:rPr lang="en-US" sz="2000" dirty="0">
                <a:solidFill>
                  <a:schemeClr val="bg1"/>
                </a:solidFill>
              </a:rPr>
              <a:t> </a:t>
            </a:r>
            <a:r>
              <a:rPr lang="en-US" sz="2000" dirty="0" err="1">
                <a:solidFill>
                  <a:schemeClr val="bg1"/>
                </a:solidFill>
              </a:rPr>
              <a:t>jy</a:t>
            </a:r>
            <a:r>
              <a:rPr lang="en-US" sz="2000" dirty="0">
                <a:solidFill>
                  <a:schemeClr val="bg1"/>
                </a:solidFill>
              </a:rPr>
              <a:t> </a:t>
            </a:r>
            <a:r>
              <a:rPr lang="en-US" sz="2000" dirty="0" err="1">
                <a:solidFill>
                  <a:schemeClr val="bg1"/>
                </a:solidFill>
              </a:rPr>
              <a:t>dit</a:t>
            </a:r>
            <a:r>
              <a:rPr lang="en-US" sz="2000" dirty="0">
                <a:solidFill>
                  <a:schemeClr val="bg1"/>
                </a:solidFill>
              </a:rPr>
              <a:t> </a:t>
            </a:r>
            <a:r>
              <a:rPr lang="en-US" sz="2000" dirty="0" err="1">
                <a:solidFill>
                  <a:schemeClr val="bg1"/>
                </a:solidFill>
              </a:rPr>
              <a:t>nogtans</a:t>
            </a:r>
            <a:r>
              <a:rPr lang="en-US" sz="2000" dirty="0">
                <a:solidFill>
                  <a:schemeClr val="bg1"/>
                </a:solidFill>
              </a:rPr>
              <a:t> </a:t>
            </a:r>
            <a:r>
              <a:rPr lang="en-US" sz="2000" dirty="0" err="1">
                <a:solidFill>
                  <a:schemeClr val="bg1"/>
                </a:solidFill>
              </a:rPr>
              <a:t>reggekry</a:t>
            </a:r>
            <a:r>
              <a:rPr lang="en-US" sz="2000" dirty="0">
                <a:solidFill>
                  <a:schemeClr val="bg1"/>
                </a:solidFill>
              </a:rPr>
              <a:t> het om so </a:t>
            </a:r>
            <a:r>
              <a:rPr lang="en-US" sz="2000" dirty="0" err="1">
                <a:solidFill>
                  <a:schemeClr val="bg1"/>
                </a:solidFill>
              </a:rPr>
              <a:t>te</a:t>
            </a:r>
            <a:r>
              <a:rPr lang="en-US" sz="2000" dirty="0">
                <a:solidFill>
                  <a:schemeClr val="bg1"/>
                </a:solidFill>
              </a:rPr>
              <a:t> </a:t>
            </a:r>
            <a:r>
              <a:rPr lang="en-US" sz="2000" dirty="0" err="1">
                <a:solidFill>
                  <a:schemeClr val="bg1"/>
                </a:solidFill>
              </a:rPr>
              <a:t>presteer</a:t>
            </a:r>
            <a:r>
              <a:rPr lang="en-US" sz="2000" dirty="0">
                <a:solidFill>
                  <a:schemeClr val="bg1"/>
                </a:solidFill>
              </a:rPr>
              <a:t>, </a:t>
            </a:r>
            <a:r>
              <a:rPr lang="en-US" sz="2000" dirty="0" err="1">
                <a:solidFill>
                  <a:schemeClr val="bg1"/>
                </a:solidFill>
              </a:rPr>
              <a:t>verdien</a:t>
            </a:r>
            <a:r>
              <a:rPr lang="en-US" sz="2000" dirty="0">
                <a:solidFill>
                  <a:schemeClr val="bg1"/>
                </a:solidFill>
              </a:rPr>
              <a:t> die </a:t>
            </a:r>
            <a:r>
              <a:rPr lang="en-US" sz="2000" dirty="0" err="1">
                <a:solidFill>
                  <a:schemeClr val="bg1"/>
                </a:solidFill>
              </a:rPr>
              <a:t>hoogste</a:t>
            </a:r>
            <a:r>
              <a:rPr lang="en-US" sz="2000" dirty="0">
                <a:solidFill>
                  <a:schemeClr val="bg1"/>
                </a:solidFill>
              </a:rPr>
              <a:t> </a:t>
            </a:r>
            <a:r>
              <a:rPr lang="en-US" sz="2000" dirty="0" err="1">
                <a:solidFill>
                  <a:schemeClr val="bg1"/>
                </a:solidFill>
              </a:rPr>
              <a:t>respek</a:t>
            </a:r>
            <a:r>
              <a:rPr lang="en-US" sz="2000" dirty="0">
                <a:solidFill>
                  <a:schemeClr val="bg1"/>
                </a:solidFill>
              </a:rPr>
              <a:t>.</a:t>
            </a:r>
            <a:endParaRPr lang="en-ZA" sz="2000" dirty="0">
              <a:solidFill>
                <a:schemeClr val="bg1"/>
              </a:solidFill>
            </a:endParaRPr>
          </a:p>
        </p:txBody>
      </p:sp>
      <p:sp>
        <p:nvSpPr>
          <p:cNvPr id="7" name="Rectangle 6"/>
          <p:cNvSpPr/>
          <p:nvPr/>
        </p:nvSpPr>
        <p:spPr>
          <a:xfrm>
            <a:off x="302545" y="964308"/>
            <a:ext cx="9664415" cy="1891287"/>
          </a:xfrm>
          <a:prstGeom prst="rect">
            <a:avLst/>
          </a:prstGeom>
          <a:ln w="19050">
            <a:noFill/>
          </a:ln>
        </p:spPr>
        <p:txBody>
          <a:bodyPr wrap="square">
            <a:spAutoFit/>
          </a:bodyPr>
          <a:lstStyle/>
          <a:p>
            <a:pPr algn="just">
              <a:lnSpc>
                <a:spcPct val="150000"/>
              </a:lnSpc>
            </a:pPr>
            <a:r>
              <a:rPr lang="en-GB" sz="2000" dirty="0">
                <a:solidFill>
                  <a:schemeClr val="bg1"/>
                </a:solidFill>
              </a:rPr>
              <a:t>Your wit and energy in the lecture hall made every lecture a highlight and made learning a dynamic process that pushed me to think and understand new concepts. The time that we had with you in the lecture hall also made me realise an important thing: learning and the process behind it is what I make of it. </a:t>
            </a:r>
            <a:endParaRPr lang="en-ZA" sz="2000" dirty="0">
              <a:solidFill>
                <a:schemeClr val="bg1"/>
              </a:solidFill>
            </a:endParaRPr>
          </a:p>
        </p:txBody>
      </p:sp>
    </p:spTree>
    <p:extLst>
      <p:ext uri="{BB962C8B-B14F-4D97-AF65-F5344CB8AC3E}">
        <p14:creationId xmlns:p14="http://schemas.microsoft.com/office/powerpoint/2010/main" val="1671940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Gaby </a:t>
            </a:r>
            <a:r>
              <a:rPr lang="en-ZA" sz="2400" dirty="0" err="1">
                <a:solidFill>
                  <a:schemeClr val="bg1"/>
                </a:solidFill>
                <a:latin typeface="Trebuchet MS" panose="020B0603020202020204" pitchFamily="34" charset="0"/>
              </a:rPr>
              <a:t>Rautenbach</a:t>
            </a:r>
            <a:r>
              <a:rPr lang="en-ZA" sz="2400" dirty="0">
                <a:solidFill>
                  <a:schemeClr val="bg1"/>
                </a:solidFill>
                <a:latin typeface="Trebuchet MS" panose="020B0603020202020204" pitchFamily="34" charset="0"/>
              </a:rPr>
              <a:t> (Health Sciences)</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a:solidFill>
                  <a:schemeClr val="bg1"/>
                </a:solidFill>
                <a:latin typeface="Trebuchet MS" panose="020B0603020202020204" pitchFamily="34" charset="0"/>
              </a:rPr>
              <a:t>Lecturer: Dr PH </a:t>
            </a:r>
            <a:r>
              <a:rPr lang="en-ZA" sz="2400" dirty="0" err="1">
                <a:solidFill>
                  <a:schemeClr val="bg1"/>
                </a:solidFill>
                <a:latin typeface="Trebuchet MS" panose="020B0603020202020204" pitchFamily="34" charset="0"/>
              </a:rPr>
              <a:t>Neethling</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750" r="14199" b="17793"/>
          <a:stretch/>
        </p:blipFill>
        <p:spPr>
          <a:xfrm>
            <a:off x="10571573" y="0"/>
            <a:ext cx="1620427" cy="2610000"/>
          </a:xfrm>
          <a:prstGeom prst="rect">
            <a:avLst/>
          </a:prstGeom>
        </p:spPr>
      </p:pic>
      <p:pic>
        <p:nvPicPr>
          <p:cNvPr id="4" name="Picture 3"/>
          <p:cNvPicPr>
            <a:picLocks noChangeAspect="1"/>
          </p:cNvPicPr>
          <p:nvPr/>
        </p:nvPicPr>
        <p:blipFill rotWithShape="1">
          <a:blip r:embed="rId3"/>
          <a:srcRect l="14793" t="6680" r="14793" b="16075"/>
          <a:stretch/>
        </p:blipFill>
        <p:spPr>
          <a:xfrm>
            <a:off x="0" y="4263017"/>
            <a:ext cx="1678865" cy="2610000"/>
          </a:xfrm>
          <a:prstGeom prst="rect">
            <a:avLst/>
          </a:prstGeom>
        </p:spPr>
      </p:pic>
      <p:sp>
        <p:nvSpPr>
          <p:cNvPr id="6" name="Rectangle 5"/>
          <p:cNvSpPr/>
          <p:nvPr/>
        </p:nvSpPr>
        <p:spPr>
          <a:xfrm>
            <a:off x="2304188" y="4619771"/>
            <a:ext cx="9383315" cy="1477328"/>
          </a:xfrm>
          <a:prstGeom prst="rect">
            <a:avLst/>
          </a:prstGeom>
          <a:ln w="19050">
            <a:noFill/>
          </a:ln>
        </p:spPr>
        <p:txBody>
          <a:bodyPr wrap="square">
            <a:spAutoFit/>
          </a:bodyPr>
          <a:lstStyle/>
          <a:p>
            <a:pPr algn="just">
              <a:lnSpc>
                <a:spcPct val="150000"/>
              </a:lnSpc>
            </a:pPr>
            <a:r>
              <a:rPr lang="en-ZA" sz="2000" dirty="0">
                <a:solidFill>
                  <a:schemeClr val="bg1"/>
                </a:solidFill>
              </a:rPr>
              <a:t>Always set yourself goals, but ensure that they are realistic. Remember to tick off these goals as you achieve them. You will be amazed at how much satisfaction one can get from looking at a completed list of tasks and goals!</a:t>
            </a:r>
          </a:p>
        </p:txBody>
      </p:sp>
      <p:sp>
        <p:nvSpPr>
          <p:cNvPr id="7" name="Rectangle 6"/>
          <p:cNvSpPr/>
          <p:nvPr/>
        </p:nvSpPr>
        <p:spPr>
          <a:xfrm>
            <a:off x="302545" y="859804"/>
            <a:ext cx="9664415" cy="1891287"/>
          </a:xfrm>
          <a:prstGeom prst="rect">
            <a:avLst/>
          </a:prstGeom>
          <a:ln w="19050">
            <a:noFill/>
          </a:ln>
        </p:spPr>
        <p:txBody>
          <a:bodyPr wrap="square">
            <a:spAutoFit/>
          </a:bodyPr>
          <a:lstStyle/>
          <a:p>
            <a:pPr algn="just">
              <a:lnSpc>
                <a:spcPct val="150000"/>
              </a:lnSpc>
            </a:pPr>
            <a:r>
              <a:rPr lang="en-ZA" sz="2000" dirty="0">
                <a:solidFill>
                  <a:schemeClr val="bg1"/>
                </a:solidFill>
              </a:rPr>
              <a:t>Thank you for the well-structured lectures and how interactive you made them, because it highlighted how valuable it is to actually attend lectures and take part in what is being taught. These lessons I learnt from you did not only influence my first year of studying, but will continue to be remembered throughout my studying career and life.</a:t>
            </a:r>
          </a:p>
        </p:txBody>
      </p:sp>
    </p:spTree>
    <p:extLst>
      <p:ext uri="{BB962C8B-B14F-4D97-AF65-F5344CB8AC3E}">
        <p14:creationId xmlns:p14="http://schemas.microsoft.com/office/powerpoint/2010/main" val="109813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Jette</a:t>
            </a:r>
            <a:r>
              <a:rPr lang="en-ZA" sz="2400" dirty="0">
                <a:solidFill>
                  <a:schemeClr val="bg1"/>
                </a:solidFill>
                <a:latin typeface="Trebuchet MS" panose="020B0603020202020204" pitchFamily="34" charset="0"/>
              </a:rPr>
              <a:t> Kirsten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Ms Ingrid De Waal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2400"/>
          <a:stretch/>
        </p:blipFill>
        <p:spPr>
          <a:xfrm>
            <a:off x="10234500" y="-6297"/>
            <a:ext cx="1957500" cy="228635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73" t="7452" r="16214" b="20557"/>
          <a:stretch/>
        </p:blipFill>
        <p:spPr>
          <a:xfrm>
            <a:off x="0" y="4248000"/>
            <a:ext cx="2026800" cy="2610000"/>
          </a:xfrm>
          <a:prstGeom prst="rect">
            <a:avLst/>
          </a:prstGeom>
        </p:spPr>
      </p:pic>
      <p:sp>
        <p:nvSpPr>
          <p:cNvPr id="7" name="Rectangle 6"/>
          <p:cNvSpPr/>
          <p:nvPr/>
        </p:nvSpPr>
        <p:spPr>
          <a:xfrm>
            <a:off x="2468880" y="4331555"/>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A great man called Dumbledore once said, “Help will always be given at Hogwarts to those who ask for it”. Stellenbosch is filled with lecturers and students who readily offer their help if you need it, and I urge you to not be shy about reaching out.</a:t>
            </a:r>
          </a:p>
        </p:txBody>
      </p:sp>
      <p:sp>
        <p:nvSpPr>
          <p:cNvPr id="8" name="Rectangle 7"/>
          <p:cNvSpPr/>
          <p:nvPr/>
        </p:nvSpPr>
        <p:spPr>
          <a:xfrm>
            <a:off x="256902" y="843176"/>
            <a:ext cx="9751775" cy="1477328"/>
          </a:xfrm>
          <a:prstGeom prst="rect">
            <a:avLst/>
          </a:prstGeom>
          <a:ln w="19050">
            <a:noFill/>
          </a:ln>
        </p:spPr>
        <p:txBody>
          <a:bodyPr wrap="square">
            <a:spAutoFit/>
          </a:bodyPr>
          <a:lstStyle/>
          <a:p>
            <a:pPr algn="just">
              <a:lnSpc>
                <a:spcPct val="150000"/>
              </a:lnSpc>
            </a:pPr>
            <a:r>
              <a:rPr lang="en-US" sz="2000" dirty="0">
                <a:solidFill>
                  <a:schemeClr val="bg1"/>
                </a:solidFill>
              </a:rPr>
              <a:t>The first semester of introductory Microeconomics by Ms Ingrid de Waal had me hooked … lecturers facilitate learning by allowing those that they teach to explore who they are and what they would like to be.</a:t>
            </a:r>
            <a:endParaRPr lang="en-ZA" sz="2000" dirty="0">
              <a:solidFill>
                <a:schemeClr val="bg1"/>
              </a:solidFill>
            </a:endParaRPr>
          </a:p>
        </p:txBody>
      </p:sp>
    </p:spTree>
    <p:extLst>
      <p:ext uri="{BB962C8B-B14F-4D97-AF65-F5344CB8AC3E}">
        <p14:creationId xmlns:p14="http://schemas.microsoft.com/office/powerpoint/2010/main" val="283559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Nazley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Wilschutt</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Anita </a:t>
            </a:r>
            <a:r>
              <a:rPr lang="en-ZA" sz="2400" dirty="0" err="1">
                <a:solidFill>
                  <a:schemeClr val="bg1"/>
                </a:solidFill>
                <a:latin typeface="Trebuchet MS" panose="020B0603020202020204" pitchFamily="34" charset="0"/>
              </a:rPr>
              <a:t>Jonker</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251" t="4675" r="19047" b="20130"/>
          <a:stretch/>
        </p:blipFill>
        <p:spPr>
          <a:xfrm>
            <a:off x="10500000" y="0"/>
            <a:ext cx="1692000" cy="2889877"/>
          </a:xfrm>
          <a:prstGeom prst="rect">
            <a:avLst/>
          </a:prstGeom>
        </p:spPr>
      </p:pic>
      <p:pic>
        <p:nvPicPr>
          <p:cNvPr id="4" name="Picture 3"/>
          <p:cNvPicPr>
            <a:picLocks noChangeAspect="1"/>
          </p:cNvPicPr>
          <p:nvPr/>
        </p:nvPicPr>
        <p:blipFill rotWithShape="1">
          <a:blip r:embed="rId3"/>
          <a:srcRect l="16042" t="14996" r="6418" b="4407"/>
          <a:stretch/>
        </p:blipFill>
        <p:spPr>
          <a:xfrm>
            <a:off x="0" y="4263017"/>
            <a:ext cx="1971093" cy="2610000"/>
          </a:xfrm>
          <a:prstGeom prst="rect">
            <a:avLst/>
          </a:prstGeom>
        </p:spPr>
      </p:pic>
      <p:sp>
        <p:nvSpPr>
          <p:cNvPr id="6" name="Rectangle 5"/>
          <p:cNvSpPr/>
          <p:nvPr/>
        </p:nvSpPr>
        <p:spPr>
          <a:xfrm>
            <a:off x="289482" y="951245"/>
            <a:ext cx="9664415" cy="1938992"/>
          </a:xfrm>
          <a:prstGeom prst="rect">
            <a:avLst/>
          </a:prstGeom>
          <a:ln w="19050">
            <a:noFill/>
          </a:ln>
        </p:spPr>
        <p:txBody>
          <a:bodyPr wrap="square">
            <a:spAutoFit/>
          </a:bodyPr>
          <a:lstStyle/>
          <a:p>
            <a:pPr algn="just">
              <a:lnSpc>
                <a:spcPct val="150000"/>
              </a:lnSpc>
            </a:pPr>
            <a:r>
              <a:rPr lang="af-ZA" sz="2000" dirty="0">
                <a:solidFill>
                  <a:schemeClr val="bg1"/>
                </a:solidFill>
              </a:rPr>
              <a:t>Anita het ons geleer hoe om die onderwerpe wat ons in die klas behandel het, in konteks met die daaglikse samelewing te bring. Daar was dae waar sy hard op my sowel as my medestudente was, maar sy wou hê elkeen van ons moes ons volle potensiaal bereik; dit waartoe ons in staat is. </a:t>
            </a:r>
            <a:endParaRPr lang="en-ZA" sz="2000" dirty="0">
              <a:solidFill>
                <a:schemeClr val="bg1"/>
              </a:solidFill>
            </a:endParaRPr>
          </a:p>
        </p:txBody>
      </p:sp>
      <p:sp>
        <p:nvSpPr>
          <p:cNvPr id="7" name="Rectangle 6"/>
          <p:cNvSpPr/>
          <p:nvPr/>
        </p:nvSpPr>
        <p:spPr>
          <a:xfrm>
            <a:off x="2180743" y="4390771"/>
            <a:ext cx="9664415" cy="1477328"/>
          </a:xfrm>
          <a:prstGeom prst="rect">
            <a:avLst/>
          </a:prstGeom>
          <a:ln w="19050">
            <a:noFill/>
          </a:ln>
        </p:spPr>
        <p:txBody>
          <a:bodyPr wrap="square">
            <a:spAutoFit/>
          </a:bodyPr>
          <a:lstStyle/>
          <a:p>
            <a:pPr algn="just">
              <a:lnSpc>
                <a:spcPct val="150000"/>
              </a:lnSpc>
            </a:pPr>
            <a:r>
              <a:rPr lang="en-ZA" sz="2000" dirty="0" err="1">
                <a:solidFill>
                  <a:schemeClr val="bg1"/>
                </a:solidFill>
              </a:rPr>
              <a:t>Jy</a:t>
            </a:r>
            <a:r>
              <a:rPr lang="en-ZA" sz="2000" dirty="0">
                <a:solidFill>
                  <a:schemeClr val="bg1"/>
                </a:solidFill>
              </a:rPr>
              <a:t> het reeds lank </a:t>
            </a:r>
            <a:r>
              <a:rPr lang="en-ZA" sz="2000" dirty="0" err="1">
                <a:solidFill>
                  <a:schemeClr val="bg1"/>
                </a:solidFill>
              </a:rPr>
              <a:t>gelede</a:t>
            </a:r>
            <a:r>
              <a:rPr lang="en-ZA" sz="2000" dirty="0">
                <a:solidFill>
                  <a:schemeClr val="bg1"/>
                </a:solidFill>
              </a:rPr>
              <a:t> die </a:t>
            </a:r>
            <a:r>
              <a:rPr lang="en-ZA" sz="2000" dirty="0" err="1">
                <a:solidFill>
                  <a:schemeClr val="bg1"/>
                </a:solidFill>
              </a:rPr>
              <a:t>besluit</a:t>
            </a:r>
            <a:r>
              <a:rPr lang="en-ZA" sz="2000" dirty="0">
                <a:solidFill>
                  <a:schemeClr val="bg1"/>
                </a:solidFill>
              </a:rPr>
              <a:t> </a:t>
            </a:r>
            <a:r>
              <a:rPr lang="en-ZA" sz="2000" dirty="0" err="1">
                <a:solidFill>
                  <a:schemeClr val="bg1"/>
                </a:solidFill>
              </a:rPr>
              <a:t>geneem</a:t>
            </a:r>
            <a:r>
              <a:rPr lang="en-ZA" sz="2000" dirty="0">
                <a:solidFill>
                  <a:schemeClr val="bg1"/>
                </a:solidFill>
              </a:rPr>
              <a:t> om </a:t>
            </a:r>
            <a:r>
              <a:rPr lang="en-ZA" sz="2000" dirty="0" err="1">
                <a:solidFill>
                  <a:schemeClr val="bg1"/>
                </a:solidFill>
              </a:rPr>
              <a:t>deur</a:t>
            </a:r>
            <a:r>
              <a:rPr lang="en-ZA" sz="2000" dirty="0">
                <a:solidFill>
                  <a:schemeClr val="bg1"/>
                </a:solidFill>
              </a:rPr>
              <a:t> </a:t>
            </a:r>
            <a:r>
              <a:rPr lang="en-ZA" sz="2000" dirty="0" err="1">
                <a:solidFill>
                  <a:schemeClr val="bg1"/>
                </a:solidFill>
              </a:rPr>
              <a:t>harde</a:t>
            </a:r>
            <a:r>
              <a:rPr lang="en-ZA" sz="2000" dirty="0">
                <a:solidFill>
                  <a:schemeClr val="bg1"/>
                </a:solidFill>
              </a:rPr>
              <a:t> </a:t>
            </a:r>
            <a:r>
              <a:rPr lang="en-ZA" sz="2000" dirty="0" err="1">
                <a:solidFill>
                  <a:schemeClr val="bg1"/>
                </a:solidFill>
              </a:rPr>
              <a:t>werk</a:t>
            </a:r>
            <a:r>
              <a:rPr lang="en-ZA" sz="2000" dirty="0">
                <a:solidFill>
                  <a:schemeClr val="bg1"/>
                </a:solidFill>
              </a:rPr>
              <a:t> en ‘n </a:t>
            </a:r>
            <a:r>
              <a:rPr lang="en-ZA" sz="2000" dirty="0" err="1">
                <a:solidFill>
                  <a:schemeClr val="bg1"/>
                </a:solidFill>
              </a:rPr>
              <a:t>positiewe</a:t>
            </a:r>
            <a:r>
              <a:rPr lang="en-ZA" sz="2000" dirty="0">
                <a:solidFill>
                  <a:schemeClr val="bg1"/>
                </a:solidFill>
              </a:rPr>
              <a:t> </a:t>
            </a:r>
            <a:r>
              <a:rPr lang="en-ZA" sz="2000" dirty="0" err="1">
                <a:solidFill>
                  <a:schemeClr val="bg1"/>
                </a:solidFill>
              </a:rPr>
              <a:t>ingesteldheid</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studiedoelwitte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bereik</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gryp</a:t>
            </a:r>
            <a:r>
              <a:rPr lang="en-ZA" sz="2000" dirty="0">
                <a:solidFill>
                  <a:schemeClr val="bg1"/>
                </a:solidFill>
              </a:rPr>
              <a:t> </a:t>
            </a:r>
            <a:r>
              <a:rPr lang="en-ZA" sz="2000" dirty="0" err="1">
                <a:solidFill>
                  <a:schemeClr val="bg1"/>
                </a:solidFill>
              </a:rPr>
              <a:t>elke</a:t>
            </a:r>
            <a:r>
              <a:rPr lang="en-ZA" sz="2000" dirty="0">
                <a:solidFill>
                  <a:schemeClr val="bg1"/>
                </a:solidFill>
              </a:rPr>
              <a:t> </a:t>
            </a:r>
            <a:r>
              <a:rPr lang="en-ZA" sz="2000" dirty="0" err="1">
                <a:solidFill>
                  <a:schemeClr val="bg1"/>
                </a:solidFill>
              </a:rPr>
              <a:t>enkele</a:t>
            </a:r>
            <a:r>
              <a:rPr lang="en-ZA" sz="2000" dirty="0">
                <a:solidFill>
                  <a:schemeClr val="bg1"/>
                </a:solidFill>
              </a:rPr>
              <a:t> </a:t>
            </a:r>
            <a:r>
              <a:rPr lang="en-ZA" sz="2000" dirty="0" err="1">
                <a:solidFill>
                  <a:schemeClr val="bg1"/>
                </a:solidFill>
              </a:rPr>
              <a:t>geleentheid</a:t>
            </a:r>
            <a:r>
              <a:rPr lang="en-ZA" sz="2000" dirty="0">
                <a:solidFill>
                  <a:schemeClr val="bg1"/>
                </a:solidFill>
              </a:rPr>
              <a:t> </a:t>
            </a:r>
            <a:r>
              <a:rPr lang="en-ZA" sz="2000" dirty="0" err="1">
                <a:solidFill>
                  <a:schemeClr val="bg1"/>
                </a:solidFill>
              </a:rPr>
              <a:t>aan</a:t>
            </a:r>
            <a:r>
              <a:rPr lang="en-ZA" sz="2000" dirty="0">
                <a:solidFill>
                  <a:schemeClr val="bg1"/>
                </a:solidFill>
              </a:rPr>
              <a:t> om </a:t>
            </a:r>
            <a:r>
              <a:rPr lang="en-ZA" sz="2000" dirty="0" err="1">
                <a:solidFill>
                  <a:schemeClr val="bg1"/>
                </a:solidFill>
              </a:rPr>
              <a:t>te</a:t>
            </a:r>
            <a:r>
              <a:rPr lang="en-ZA" sz="2000" dirty="0">
                <a:solidFill>
                  <a:schemeClr val="bg1"/>
                </a:solidFill>
              </a:rPr>
              <a:t> leer en </a:t>
            </a:r>
            <a:r>
              <a:rPr lang="en-ZA" sz="2000" dirty="0" err="1">
                <a:solidFill>
                  <a:schemeClr val="bg1"/>
                </a:solidFill>
              </a:rPr>
              <a:t>hierdie</a:t>
            </a:r>
            <a:r>
              <a:rPr lang="en-ZA" sz="2000" dirty="0">
                <a:solidFill>
                  <a:schemeClr val="bg1"/>
                </a:solidFill>
              </a:rPr>
              <a:t> </a:t>
            </a:r>
            <a:r>
              <a:rPr lang="en-ZA" sz="2000" dirty="0" err="1">
                <a:solidFill>
                  <a:schemeClr val="bg1"/>
                </a:solidFill>
              </a:rPr>
              <a:t>leergierigheid</a:t>
            </a:r>
            <a:r>
              <a:rPr lang="en-ZA" sz="2000" dirty="0">
                <a:solidFill>
                  <a:schemeClr val="bg1"/>
                </a:solidFill>
              </a:rPr>
              <a:t> </a:t>
            </a:r>
            <a:r>
              <a:rPr lang="en-ZA" sz="2000" dirty="0" err="1">
                <a:solidFill>
                  <a:schemeClr val="bg1"/>
                </a:solidFill>
              </a:rPr>
              <a:t>gaan</a:t>
            </a:r>
            <a:r>
              <a:rPr lang="en-ZA" sz="2000" dirty="0">
                <a:solidFill>
                  <a:schemeClr val="bg1"/>
                </a:solidFill>
              </a:rPr>
              <a:t> </a:t>
            </a:r>
            <a:r>
              <a:rPr lang="en-ZA" sz="2000" dirty="0" err="1">
                <a:solidFill>
                  <a:schemeClr val="bg1"/>
                </a:solidFill>
              </a:rPr>
              <a:t>uiteindelik</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sukses</a:t>
            </a:r>
            <a:r>
              <a:rPr lang="en-ZA" sz="2000" dirty="0">
                <a:solidFill>
                  <a:schemeClr val="bg1"/>
                </a:solidFill>
              </a:rPr>
              <a:t> in ‘n </a:t>
            </a:r>
            <a:r>
              <a:rPr lang="en-ZA" sz="2000" dirty="0" err="1">
                <a:solidFill>
                  <a:schemeClr val="bg1"/>
                </a:solidFill>
              </a:rPr>
              <a:t>akademiese</a:t>
            </a:r>
            <a:r>
              <a:rPr lang="en-ZA" sz="2000" dirty="0">
                <a:solidFill>
                  <a:schemeClr val="bg1"/>
                </a:solidFill>
              </a:rPr>
              <a:t> </a:t>
            </a:r>
            <a:r>
              <a:rPr lang="en-ZA" sz="2000" dirty="0" err="1">
                <a:solidFill>
                  <a:schemeClr val="bg1"/>
                </a:solidFill>
              </a:rPr>
              <a:t>loopbaan</a:t>
            </a:r>
            <a:r>
              <a:rPr lang="en-ZA" sz="2000" dirty="0">
                <a:solidFill>
                  <a:schemeClr val="bg1"/>
                </a:solidFill>
              </a:rPr>
              <a:t> </a:t>
            </a:r>
            <a:r>
              <a:rPr lang="en-ZA" sz="2000" dirty="0" err="1">
                <a:solidFill>
                  <a:schemeClr val="bg1"/>
                </a:solidFill>
              </a:rPr>
              <a:t>verseker</a:t>
            </a:r>
            <a:r>
              <a:rPr lang="en-ZA" sz="2000" dirty="0">
                <a:solidFill>
                  <a:schemeClr val="bg1"/>
                </a:solidFill>
              </a:rPr>
              <a:t>. </a:t>
            </a:r>
          </a:p>
        </p:txBody>
      </p:sp>
    </p:spTree>
    <p:extLst>
      <p:ext uri="{BB962C8B-B14F-4D97-AF65-F5344CB8AC3E}">
        <p14:creationId xmlns:p14="http://schemas.microsoft.com/office/powerpoint/2010/main" val="1914967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Lebohang</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Likole</a:t>
            </a:r>
            <a:r>
              <a:rPr lang="en-ZA" sz="2400" dirty="0">
                <a:solidFill>
                  <a:schemeClr val="bg1"/>
                </a:solidFill>
                <a:latin typeface="Trebuchet MS" panose="020B0603020202020204" pitchFamily="34" charset="0"/>
              </a:rPr>
              <a:t> (Health Sciences)</a:t>
            </a:r>
          </a:p>
        </p:txBody>
      </p:sp>
      <p:sp>
        <p:nvSpPr>
          <p:cNvPr id="3" name="Rectangle 2"/>
          <p:cNvSpPr/>
          <p:nvPr/>
        </p:nvSpPr>
        <p:spPr>
          <a:xfrm>
            <a:off x="157655" y="3688979"/>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Alwyn Louw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1" t="14806" r="24762" b="4545"/>
          <a:stretch/>
        </p:blipFill>
        <p:spPr>
          <a:xfrm>
            <a:off x="10475479" y="0"/>
            <a:ext cx="1716521" cy="2520000"/>
          </a:xfrm>
          <a:prstGeom prst="rect">
            <a:avLst/>
          </a:prstGeom>
        </p:spPr>
      </p:pic>
      <p:pic>
        <p:nvPicPr>
          <p:cNvPr id="6" name="Picture 5"/>
          <p:cNvPicPr>
            <a:picLocks noChangeAspect="1"/>
          </p:cNvPicPr>
          <p:nvPr/>
        </p:nvPicPr>
        <p:blipFill rotWithShape="1">
          <a:blip r:embed="rId3"/>
          <a:srcRect l="18873" t="2096" r="35156" b="27882"/>
          <a:stretch/>
        </p:blipFill>
        <p:spPr>
          <a:xfrm>
            <a:off x="-1" y="4248000"/>
            <a:ext cx="1603169" cy="2610000"/>
          </a:xfrm>
          <a:prstGeom prst="rect">
            <a:avLst/>
          </a:prstGeom>
        </p:spPr>
      </p:pic>
      <p:sp>
        <p:nvSpPr>
          <p:cNvPr id="7" name="Rectangle 6"/>
          <p:cNvSpPr/>
          <p:nvPr/>
        </p:nvSpPr>
        <p:spPr>
          <a:xfrm>
            <a:off x="2304188" y="4248000"/>
            <a:ext cx="9383315" cy="2400657"/>
          </a:xfrm>
          <a:prstGeom prst="rect">
            <a:avLst/>
          </a:prstGeom>
          <a:ln w="19050">
            <a:noFill/>
          </a:ln>
        </p:spPr>
        <p:txBody>
          <a:bodyPr wrap="square">
            <a:spAutoFit/>
          </a:bodyPr>
          <a:lstStyle/>
          <a:p>
            <a:pPr algn="just">
              <a:lnSpc>
                <a:spcPct val="150000"/>
              </a:lnSpc>
            </a:pPr>
            <a:r>
              <a:rPr lang="en-ZA" sz="2000" dirty="0">
                <a:solidFill>
                  <a:schemeClr val="bg1"/>
                </a:solidFill>
              </a:rPr>
              <a:t>Characteristics of you standing out are your punctuality, self-assertiveness, being goal- driven, respectful and hard working. These characteristics will make a great success as a medical student as well as your career as a medical practitioner. You grabbed the opportunity when selected into the medicine programme, and are an inspiration to your peers!</a:t>
            </a:r>
            <a:endParaRPr lang="en-ZA" dirty="0">
              <a:solidFill>
                <a:schemeClr val="bg1"/>
              </a:solidFill>
            </a:endParaRPr>
          </a:p>
        </p:txBody>
      </p:sp>
      <p:sp>
        <p:nvSpPr>
          <p:cNvPr id="8" name="Rectangle 7"/>
          <p:cNvSpPr/>
          <p:nvPr/>
        </p:nvSpPr>
        <p:spPr>
          <a:xfrm>
            <a:off x="289482" y="885930"/>
            <a:ext cx="9664415" cy="1938992"/>
          </a:xfrm>
          <a:prstGeom prst="rect">
            <a:avLst/>
          </a:prstGeom>
          <a:ln w="19050">
            <a:noFill/>
          </a:ln>
        </p:spPr>
        <p:txBody>
          <a:bodyPr wrap="square">
            <a:spAutoFit/>
          </a:bodyPr>
          <a:lstStyle/>
          <a:p>
            <a:pPr algn="just">
              <a:lnSpc>
                <a:spcPct val="150000"/>
              </a:lnSpc>
            </a:pPr>
            <a:r>
              <a:rPr lang="en-US" sz="2000" dirty="0">
                <a:solidFill>
                  <a:schemeClr val="bg1"/>
                </a:solidFill>
              </a:rPr>
              <a:t>For the entirety of our first year, you frequently came to check if we were still doing fine, attended to our concerns, organized one-on-one contact sessions to see how we were coping. With every conversation I had with you, I became a better person.</a:t>
            </a:r>
            <a:r>
              <a:rPr lang="en-ZA" sz="2000" dirty="0">
                <a:solidFill>
                  <a:schemeClr val="bg1"/>
                </a:solidFill>
              </a:rPr>
              <a:t> </a:t>
            </a:r>
            <a:r>
              <a:rPr lang="en-US" sz="2000" dirty="0">
                <a:solidFill>
                  <a:schemeClr val="bg1"/>
                </a:solidFill>
              </a:rPr>
              <a:t>Thank you for making my transition from high school to gap year, then university, a smooth one indeed.</a:t>
            </a:r>
            <a:endParaRPr lang="en-ZA" sz="2000" dirty="0">
              <a:solidFill>
                <a:schemeClr val="bg1"/>
              </a:solidFill>
            </a:endParaRPr>
          </a:p>
        </p:txBody>
      </p:sp>
    </p:spTree>
    <p:extLst>
      <p:ext uri="{BB962C8B-B14F-4D97-AF65-F5344CB8AC3E}">
        <p14:creationId xmlns:p14="http://schemas.microsoft.com/office/powerpoint/2010/main" val="199686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Carma Botha (</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Ebrezia</a:t>
            </a:r>
            <a:r>
              <a:rPr lang="en-ZA" sz="2400" dirty="0">
                <a:solidFill>
                  <a:schemeClr val="bg1"/>
                </a:solidFill>
                <a:latin typeface="Trebuchet MS" panose="020B0603020202020204" pitchFamily="34" charset="0"/>
              </a:rPr>
              <a:t> Johnson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819" t="1820" r="9102" b="24471"/>
          <a:stretch/>
        </p:blipFill>
        <p:spPr>
          <a:xfrm>
            <a:off x="10165200" y="0"/>
            <a:ext cx="2026800" cy="2487438"/>
          </a:xfrm>
          <a:prstGeom prst="rect">
            <a:avLst/>
          </a:prstGeom>
        </p:spPr>
      </p:pic>
      <p:pic>
        <p:nvPicPr>
          <p:cNvPr id="4" name="Picture 3"/>
          <p:cNvPicPr>
            <a:picLocks noChangeAspect="1"/>
          </p:cNvPicPr>
          <p:nvPr/>
        </p:nvPicPr>
        <p:blipFill rotWithShape="1">
          <a:blip r:embed="rId3"/>
          <a:srcRect l="21296" t="10851" r="16070" b="29856"/>
          <a:stretch/>
        </p:blipFill>
        <p:spPr>
          <a:xfrm>
            <a:off x="0" y="4227616"/>
            <a:ext cx="1674343" cy="2630384"/>
          </a:xfrm>
          <a:prstGeom prst="rect">
            <a:avLst/>
          </a:prstGeom>
        </p:spPr>
      </p:pic>
      <p:sp>
        <p:nvSpPr>
          <p:cNvPr id="6" name="Rectangle 5"/>
          <p:cNvSpPr/>
          <p:nvPr/>
        </p:nvSpPr>
        <p:spPr>
          <a:xfrm>
            <a:off x="439205" y="1059206"/>
            <a:ext cx="9444445" cy="1477328"/>
          </a:xfrm>
          <a:prstGeom prst="rect">
            <a:avLst/>
          </a:prstGeom>
          <a:ln w="19050">
            <a:noFill/>
          </a:ln>
        </p:spPr>
        <p:txBody>
          <a:bodyPr wrap="square">
            <a:spAutoFit/>
          </a:bodyPr>
          <a:lstStyle/>
          <a:p>
            <a:pPr algn="just">
              <a:lnSpc>
                <a:spcPct val="150000"/>
              </a:lnSpc>
            </a:pPr>
            <a:r>
              <a:rPr lang="af-ZA" sz="2000" dirty="0">
                <a:solidFill>
                  <a:schemeClr val="bg1"/>
                </a:solidFill>
              </a:rPr>
              <a:t>Die moeite wat u gedoen het en die tyd wat u ingesit het, was ten alle tye sigbaar. U was altyd deeglik voorbereid en elke lesing het ŉ spesifieke en sinvolle uitkoms gehad ... Dat u ŉ kenner in die inheemse reg genooi het om vir ons ’n lesing daaroor aan te bied.</a:t>
            </a:r>
            <a:endParaRPr lang="en-ZA" sz="2000" dirty="0">
              <a:solidFill>
                <a:schemeClr val="bg1"/>
              </a:solidFill>
            </a:endParaRPr>
          </a:p>
        </p:txBody>
      </p:sp>
      <p:sp>
        <p:nvSpPr>
          <p:cNvPr id="7" name="Rectangle 6"/>
          <p:cNvSpPr/>
          <p:nvPr/>
        </p:nvSpPr>
        <p:spPr>
          <a:xfrm>
            <a:off x="2219503" y="4490833"/>
            <a:ext cx="9468000" cy="2268000"/>
          </a:xfrm>
          <a:prstGeom prst="rect">
            <a:avLst/>
          </a:prstGeom>
        </p:spPr>
        <p:txBody>
          <a:bodyPr wrap="square">
            <a:noAutofit/>
          </a:bodyPr>
          <a:lstStyle/>
          <a:p>
            <a:pPr algn="just">
              <a:lnSpc>
                <a:spcPct val="150000"/>
              </a:lnSpc>
            </a:pPr>
            <a:r>
              <a:rPr lang="en-US" sz="2000" dirty="0">
                <a:solidFill>
                  <a:schemeClr val="bg1"/>
                </a:solidFill>
                <a:ea typeface="Arial" panose="020B0604020202020204" pitchFamily="34" charset="0"/>
              </a:rPr>
              <a:t>[W]hen students such as yourself ask interesting and relevant questions, and there is engagement and participation in class, we </a:t>
            </a:r>
            <a:r>
              <a:rPr lang="en-US" sz="2000" dirty="0" err="1">
                <a:solidFill>
                  <a:schemeClr val="bg1"/>
                </a:solidFill>
                <a:ea typeface="Arial" panose="020B0604020202020204" pitchFamily="34" charset="0"/>
              </a:rPr>
              <a:t>realise</a:t>
            </a:r>
            <a:r>
              <a:rPr lang="en-US" sz="2000" dirty="0">
                <a:solidFill>
                  <a:schemeClr val="bg1"/>
                </a:solidFill>
                <a:ea typeface="Arial" panose="020B0604020202020204" pitchFamily="34" charset="0"/>
              </a:rPr>
              <a:t> how fulfilling being a lecturer can be. Y</a:t>
            </a:r>
            <a:r>
              <a:rPr lang="en-US" sz="2000" dirty="0">
                <a:solidFill>
                  <a:schemeClr val="bg1"/>
                </a:solidFill>
              </a:rPr>
              <a:t>ou will also enjoy studying law and see how the law can be used to actively change and better the lives of all South  Africans. </a:t>
            </a:r>
            <a:endParaRPr lang="en-ZA" sz="2000" dirty="0">
              <a:solidFill>
                <a:schemeClr val="bg1"/>
              </a:solidFill>
            </a:endParaRPr>
          </a:p>
        </p:txBody>
      </p:sp>
    </p:spTree>
    <p:extLst>
      <p:ext uri="{BB962C8B-B14F-4D97-AF65-F5344CB8AC3E}">
        <p14:creationId xmlns:p14="http://schemas.microsoft.com/office/powerpoint/2010/main" val="121646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Ashleigh Thompson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Dr Éric </a:t>
            </a:r>
            <a:r>
              <a:rPr lang="en-ZA" sz="2400" dirty="0" err="1">
                <a:solidFill>
                  <a:schemeClr val="bg1"/>
                </a:solidFill>
                <a:latin typeface="Trebuchet MS" panose="020B0603020202020204" pitchFamily="34" charset="0"/>
              </a:rPr>
              <a:t>Levéel</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174" t="2727" r="24761" b="35587"/>
          <a:stretch/>
        </p:blipFill>
        <p:spPr>
          <a:xfrm>
            <a:off x="10452000" y="0"/>
            <a:ext cx="1740000" cy="2610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68" t="36353" r="62713" b="20099"/>
          <a:stretch/>
        </p:blipFill>
        <p:spPr>
          <a:xfrm>
            <a:off x="-1" y="4248000"/>
            <a:ext cx="2009543" cy="2610000"/>
          </a:xfrm>
          <a:prstGeom prst="rect">
            <a:avLst/>
          </a:prstGeom>
        </p:spPr>
      </p:pic>
      <p:sp>
        <p:nvSpPr>
          <p:cNvPr id="6" name="Rectangle 5"/>
          <p:cNvSpPr/>
          <p:nvPr/>
        </p:nvSpPr>
        <p:spPr>
          <a:xfrm>
            <a:off x="412208" y="1076330"/>
            <a:ext cx="9444445" cy="1891287"/>
          </a:xfrm>
          <a:prstGeom prst="rect">
            <a:avLst/>
          </a:prstGeom>
          <a:ln w="19050">
            <a:noFill/>
          </a:ln>
        </p:spPr>
        <p:txBody>
          <a:bodyPr wrap="square">
            <a:spAutoFit/>
          </a:bodyPr>
          <a:lstStyle/>
          <a:p>
            <a:pPr algn="just">
              <a:lnSpc>
                <a:spcPct val="150000"/>
              </a:lnSpc>
            </a:pPr>
            <a:r>
              <a:rPr lang="en-GB" dirty="0">
                <a:solidFill>
                  <a:schemeClr val="bg1"/>
                </a:solidFill>
              </a:rPr>
              <a:t>[</a:t>
            </a:r>
            <a:r>
              <a:rPr lang="en-GB" sz="2000" dirty="0">
                <a:solidFill>
                  <a:schemeClr val="bg1"/>
                </a:solidFill>
              </a:rPr>
              <a:t>T]hank you for creating a warm, welcoming environment within our French class … this softened the many blows French grammar had thrown at us … anecdotes from your youth and life in France, our classroom was regularly transformed into “</a:t>
            </a:r>
            <a:r>
              <a:rPr lang="en-GB" sz="2000" dirty="0" err="1">
                <a:solidFill>
                  <a:schemeClr val="bg1"/>
                </a:solidFill>
              </a:rPr>
              <a:t>une</a:t>
            </a:r>
            <a:r>
              <a:rPr lang="en-GB" sz="2000" dirty="0">
                <a:solidFill>
                  <a:schemeClr val="bg1"/>
                </a:solidFill>
              </a:rPr>
              <a:t> petite France”. </a:t>
            </a:r>
            <a:endParaRPr lang="en-ZA" sz="2000" dirty="0">
              <a:solidFill>
                <a:schemeClr val="bg1"/>
              </a:solidFill>
            </a:endParaRPr>
          </a:p>
        </p:txBody>
      </p:sp>
      <p:sp>
        <p:nvSpPr>
          <p:cNvPr id="7" name="Rectangle 6"/>
          <p:cNvSpPr/>
          <p:nvPr/>
        </p:nvSpPr>
        <p:spPr>
          <a:xfrm>
            <a:off x="2438400" y="4346374"/>
            <a:ext cx="9249103" cy="2400657"/>
          </a:xfrm>
          <a:prstGeom prst="rect">
            <a:avLst/>
          </a:prstGeom>
          <a:ln w="19050">
            <a:noFill/>
          </a:ln>
        </p:spPr>
        <p:txBody>
          <a:bodyPr wrap="square">
            <a:spAutoFit/>
          </a:bodyPr>
          <a:lstStyle/>
          <a:p>
            <a:pPr algn="just">
              <a:lnSpc>
                <a:spcPct val="150000"/>
              </a:lnSpc>
            </a:pPr>
            <a:r>
              <a:rPr lang="en-US" sz="2000" dirty="0">
                <a:solidFill>
                  <a:schemeClr val="bg1"/>
                </a:solidFill>
              </a:rPr>
              <a:t>Your true passion for French and your bright curious mind have everything to do with your success. If I were of any help to you, it was simply in ensuring that your curiosity was stimulated and that your passion for my language was always fueled ...</a:t>
            </a:r>
            <a:r>
              <a:rPr lang="en-ZA" sz="2000" dirty="0">
                <a:solidFill>
                  <a:schemeClr val="bg1"/>
                </a:solidFill>
              </a:rPr>
              <a:t> </a:t>
            </a:r>
            <a:r>
              <a:rPr lang="en-US" sz="2000" dirty="0">
                <a:solidFill>
                  <a:schemeClr val="bg1"/>
                </a:solidFill>
              </a:rPr>
              <a:t>Je </a:t>
            </a:r>
            <a:r>
              <a:rPr lang="en-US" sz="2000" dirty="0" err="1">
                <a:solidFill>
                  <a:schemeClr val="bg1"/>
                </a:solidFill>
              </a:rPr>
              <a:t>vous</a:t>
            </a:r>
            <a:r>
              <a:rPr lang="en-US" sz="2000" dirty="0">
                <a:solidFill>
                  <a:schemeClr val="bg1"/>
                </a:solidFill>
              </a:rPr>
              <a:t> </a:t>
            </a:r>
            <a:r>
              <a:rPr lang="en-US" sz="2000" dirty="0" err="1">
                <a:solidFill>
                  <a:schemeClr val="bg1"/>
                </a:solidFill>
              </a:rPr>
              <a:t>souhaite</a:t>
            </a:r>
            <a:r>
              <a:rPr lang="en-US" sz="2000" dirty="0">
                <a:solidFill>
                  <a:schemeClr val="bg1"/>
                </a:solidFill>
              </a:rPr>
              <a:t> </a:t>
            </a:r>
            <a:r>
              <a:rPr lang="en-US" sz="2000" dirty="0" err="1">
                <a:solidFill>
                  <a:schemeClr val="bg1"/>
                </a:solidFill>
              </a:rPr>
              <a:t>tous</a:t>
            </a:r>
            <a:r>
              <a:rPr lang="en-US" sz="2000" dirty="0">
                <a:solidFill>
                  <a:schemeClr val="bg1"/>
                </a:solidFill>
              </a:rPr>
              <a:t> les </a:t>
            </a:r>
            <a:r>
              <a:rPr lang="en-US" sz="2000" dirty="0" err="1">
                <a:solidFill>
                  <a:schemeClr val="bg1"/>
                </a:solidFill>
              </a:rPr>
              <a:t>succès</a:t>
            </a:r>
            <a:r>
              <a:rPr lang="en-US" sz="2000" dirty="0">
                <a:solidFill>
                  <a:schemeClr val="bg1"/>
                </a:solidFill>
              </a:rPr>
              <a:t> </a:t>
            </a:r>
            <a:r>
              <a:rPr lang="en-US" sz="2000" dirty="0" err="1">
                <a:solidFill>
                  <a:schemeClr val="bg1"/>
                </a:solidFill>
              </a:rPr>
              <a:t>possibles</a:t>
            </a:r>
            <a:r>
              <a:rPr lang="en-US" sz="2000" dirty="0">
                <a:solidFill>
                  <a:schemeClr val="bg1"/>
                </a:solidFill>
              </a:rPr>
              <a:t> et je </a:t>
            </a:r>
            <a:r>
              <a:rPr lang="en-US" sz="2000" dirty="0" err="1">
                <a:solidFill>
                  <a:schemeClr val="bg1"/>
                </a:solidFill>
              </a:rPr>
              <a:t>suis</a:t>
            </a:r>
            <a:r>
              <a:rPr lang="en-US" sz="2000" dirty="0">
                <a:solidFill>
                  <a:schemeClr val="bg1"/>
                </a:solidFill>
              </a:rPr>
              <a:t> </a:t>
            </a:r>
            <a:r>
              <a:rPr lang="en-US" sz="2000" dirty="0" err="1">
                <a:solidFill>
                  <a:schemeClr val="bg1"/>
                </a:solidFill>
              </a:rPr>
              <a:t>ravi</a:t>
            </a:r>
            <a:r>
              <a:rPr lang="en-US" sz="2000" dirty="0">
                <a:solidFill>
                  <a:schemeClr val="bg1"/>
                </a:solidFill>
              </a:rPr>
              <a:t> que </a:t>
            </a:r>
            <a:r>
              <a:rPr lang="en-US" sz="2000" dirty="0" err="1">
                <a:solidFill>
                  <a:schemeClr val="bg1"/>
                </a:solidFill>
              </a:rPr>
              <a:t>vous</a:t>
            </a:r>
            <a:r>
              <a:rPr lang="en-US" sz="2000" dirty="0">
                <a:solidFill>
                  <a:schemeClr val="bg1"/>
                </a:solidFill>
              </a:rPr>
              <a:t> </a:t>
            </a:r>
            <a:r>
              <a:rPr lang="en-US" sz="2000" dirty="0" err="1">
                <a:solidFill>
                  <a:schemeClr val="bg1"/>
                </a:solidFill>
              </a:rPr>
              <a:t>continuiez</a:t>
            </a:r>
            <a:r>
              <a:rPr lang="en-US" sz="2000" dirty="0">
                <a:solidFill>
                  <a:schemeClr val="bg1"/>
                </a:solidFill>
              </a:rPr>
              <a:t> le </a:t>
            </a:r>
            <a:r>
              <a:rPr lang="en-US" sz="2000" dirty="0" err="1">
                <a:solidFill>
                  <a:schemeClr val="bg1"/>
                </a:solidFill>
              </a:rPr>
              <a:t>français</a:t>
            </a:r>
            <a:r>
              <a:rPr lang="en-US" sz="2000" dirty="0">
                <a:solidFill>
                  <a:schemeClr val="bg1"/>
                </a:solidFill>
              </a:rPr>
              <a:t> </a:t>
            </a:r>
            <a:r>
              <a:rPr lang="en-US" sz="2000" dirty="0" err="1">
                <a:solidFill>
                  <a:schemeClr val="bg1"/>
                </a:solidFill>
              </a:rPr>
              <a:t>cette</a:t>
            </a:r>
            <a:r>
              <a:rPr lang="en-US" sz="2000" dirty="0">
                <a:solidFill>
                  <a:schemeClr val="bg1"/>
                </a:solidFill>
              </a:rPr>
              <a:t> </a:t>
            </a:r>
            <a:r>
              <a:rPr lang="en-US" sz="2000" dirty="0" err="1">
                <a:solidFill>
                  <a:schemeClr val="bg1"/>
                </a:solidFill>
              </a:rPr>
              <a:t>année</a:t>
            </a:r>
            <a:r>
              <a:rPr lang="en-US" sz="2000" dirty="0">
                <a:solidFill>
                  <a:schemeClr val="bg1"/>
                </a:solidFill>
              </a:rPr>
              <a:t>.</a:t>
            </a:r>
            <a:r>
              <a:rPr lang="en-ZA" sz="2000" dirty="0">
                <a:solidFill>
                  <a:schemeClr val="bg1"/>
                </a:solidFill>
              </a:rPr>
              <a:t> </a:t>
            </a:r>
          </a:p>
        </p:txBody>
      </p:sp>
    </p:spTree>
    <p:extLst>
      <p:ext uri="{BB962C8B-B14F-4D97-AF65-F5344CB8AC3E}">
        <p14:creationId xmlns:p14="http://schemas.microsoft.com/office/powerpoint/2010/main" val="61403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23" y="1243898"/>
            <a:ext cx="10336193" cy="3508653"/>
          </a:xfrm>
          <a:prstGeom prst="rect">
            <a:avLst/>
          </a:prstGeom>
        </p:spPr>
        <p:txBody>
          <a:bodyPr wrap="square">
            <a:spAutoFit/>
          </a:bodyPr>
          <a:lstStyle/>
          <a:p>
            <a:pPr algn="just">
              <a:lnSpc>
                <a:spcPct val="150000"/>
              </a:lnSpc>
            </a:pPr>
            <a:endParaRPr lang="af-ZA" sz="2800" dirty="0">
              <a:solidFill>
                <a:schemeClr val="bg1"/>
              </a:solidFill>
            </a:endParaRPr>
          </a:p>
          <a:p>
            <a:pPr algn="just">
              <a:lnSpc>
                <a:spcPct val="150000"/>
              </a:lnSpc>
            </a:pPr>
            <a:r>
              <a:rPr lang="af-ZA" sz="4000" dirty="0">
                <a:solidFill>
                  <a:schemeClr val="bg1"/>
                </a:solidFill>
              </a:rPr>
              <a:t>Behold I do not give lectures or a little charity. When I give I give myself. </a:t>
            </a:r>
          </a:p>
          <a:p>
            <a:pPr algn="just">
              <a:lnSpc>
                <a:spcPct val="150000"/>
              </a:lnSpc>
            </a:pPr>
            <a:r>
              <a:rPr lang="af-ZA" sz="4000" dirty="0">
                <a:solidFill>
                  <a:schemeClr val="bg1"/>
                </a:solidFill>
              </a:rPr>
              <a:t>								</a:t>
            </a:r>
            <a:r>
              <a:rPr lang="af-ZA" sz="2800" dirty="0">
                <a:solidFill>
                  <a:schemeClr val="bg1"/>
                </a:solidFill>
              </a:rPr>
              <a:t>Walt Whiteman</a:t>
            </a:r>
            <a:endParaRPr lang="en-ZA" sz="2800" dirty="0">
              <a:solidFill>
                <a:schemeClr val="bg1"/>
              </a:solidFill>
            </a:endParaRPr>
          </a:p>
        </p:txBody>
      </p:sp>
    </p:spTree>
    <p:extLst>
      <p:ext uri="{BB962C8B-B14F-4D97-AF65-F5344CB8AC3E}">
        <p14:creationId xmlns:p14="http://schemas.microsoft.com/office/powerpoint/2010/main" val="262249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Adonis </a:t>
            </a:r>
            <a:r>
              <a:rPr lang="en-ZA" sz="2400" dirty="0" err="1">
                <a:solidFill>
                  <a:schemeClr val="bg1"/>
                </a:solidFill>
                <a:latin typeface="Trebuchet MS" panose="020B0603020202020204" pitchFamily="34" charset="0"/>
              </a:rPr>
              <a:t>Willan</a:t>
            </a:r>
            <a:r>
              <a:rPr lang="en-ZA" sz="2400" dirty="0">
                <a:solidFill>
                  <a:schemeClr val="bg1"/>
                </a:solidFill>
                <a:latin typeface="Trebuchet MS" panose="020B0603020202020204" pitchFamily="34" charset="0"/>
              </a:rPr>
              <a:t> (Arts and Social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Manfred </a:t>
            </a:r>
            <a:r>
              <a:rPr lang="en-ZA" sz="2400" dirty="0" err="1">
                <a:solidFill>
                  <a:schemeClr val="bg1"/>
                </a:solidFill>
                <a:latin typeface="Trebuchet MS" panose="020B0603020202020204" pitchFamily="34" charset="0"/>
              </a:rPr>
              <a:t>Spocter</a:t>
            </a:r>
            <a:r>
              <a:rPr lang="en-ZA" sz="2400" dirty="0">
                <a:solidFill>
                  <a:schemeClr val="bg1"/>
                </a:solidFill>
                <a:latin typeface="Trebuchet MS" panose="020B0603020202020204" pitchFamily="34" charset="0"/>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420" t="11299" r="9177"/>
          <a:stretch/>
        </p:blipFill>
        <p:spPr>
          <a:xfrm>
            <a:off x="10483843" y="0"/>
            <a:ext cx="1708157" cy="2610000"/>
          </a:xfrm>
          <a:prstGeom prst="rect">
            <a:avLst/>
          </a:prstGeom>
        </p:spPr>
      </p:pic>
      <p:pic>
        <p:nvPicPr>
          <p:cNvPr id="4" name="Picture 3"/>
          <p:cNvPicPr>
            <a:picLocks noChangeAspect="1"/>
          </p:cNvPicPr>
          <p:nvPr/>
        </p:nvPicPr>
        <p:blipFill rotWithShape="1">
          <a:blip r:embed="rId3"/>
          <a:srcRect l="8078" r="72376" b="44964"/>
          <a:stretch/>
        </p:blipFill>
        <p:spPr>
          <a:xfrm>
            <a:off x="0" y="4248000"/>
            <a:ext cx="1889760" cy="2610000"/>
          </a:xfrm>
          <a:prstGeom prst="rect">
            <a:avLst/>
          </a:prstGeom>
        </p:spPr>
      </p:pic>
      <p:sp>
        <p:nvSpPr>
          <p:cNvPr id="5" name="Rectangle 4"/>
          <p:cNvSpPr/>
          <p:nvPr/>
        </p:nvSpPr>
        <p:spPr>
          <a:xfrm>
            <a:off x="329184" y="924117"/>
            <a:ext cx="9643872" cy="1477328"/>
          </a:xfrm>
          <a:prstGeom prst="rect">
            <a:avLst/>
          </a:prstGeom>
        </p:spPr>
        <p:txBody>
          <a:bodyPr wrap="square">
            <a:spAutoFit/>
          </a:bodyPr>
          <a:lstStyle/>
          <a:p>
            <a:pPr>
              <a:lnSpc>
                <a:spcPct val="150000"/>
              </a:lnSpc>
            </a:pPr>
            <a:r>
              <a:rPr lang="en-ZA" sz="2000" dirty="0">
                <a:solidFill>
                  <a:schemeClr val="bg1"/>
                </a:solidFill>
              </a:rPr>
              <a:t>You are clearly a lecturer who knows how to make his students think and question the world in which they live – I am convinced that this is your way of crafting the responsible citizens you wish for us to become. </a:t>
            </a:r>
          </a:p>
        </p:txBody>
      </p:sp>
      <p:sp>
        <p:nvSpPr>
          <p:cNvPr id="9" name="Rectangle 8"/>
          <p:cNvSpPr/>
          <p:nvPr/>
        </p:nvSpPr>
        <p:spPr>
          <a:xfrm>
            <a:off x="2279905" y="4507957"/>
            <a:ext cx="9407598" cy="1477328"/>
          </a:xfrm>
          <a:prstGeom prst="rect">
            <a:avLst/>
          </a:prstGeom>
        </p:spPr>
        <p:txBody>
          <a:bodyPr wrap="square">
            <a:spAutoFit/>
          </a:bodyPr>
          <a:lstStyle/>
          <a:p>
            <a:pPr algn="just">
              <a:lnSpc>
                <a:spcPct val="150000"/>
              </a:lnSpc>
            </a:pPr>
            <a:r>
              <a:rPr lang="en-ZA" sz="2000" dirty="0">
                <a:solidFill>
                  <a:schemeClr val="bg1"/>
                </a:solidFill>
              </a:rPr>
              <a:t>I know you as an intrinsically-motivated student who constantly strives to deliver the best. Never give up, persevere and remember that Stellenbosch University lecturers are always there for you to consult with.</a:t>
            </a:r>
          </a:p>
        </p:txBody>
      </p:sp>
    </p:spTree>
    <p:extLst>
      <p:ext uri="{BB962C8B-B14F-4D97-AF65-F5344CB8AC3E}">
        <p14:creationId xmlns:p14="http://schemas.microsoft.com/office/powerpoint/2010/main" val="155566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Ingrid </a:t>
            </a:r>
            <a:r>
              <a:rPr lang="en-ZA" sz="2400" dirty="0" err="1">
                <a:solidFill>
                  <a:schemeClr val="bg1"/>
                </a:solidFill>
                <a:latin typeface="Trebuchet MS" panose="020B0603020202020204" pitchFamily="34" charset="0"/>
              </a:rPr>
              <a:t>Grundling</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AgriWetenskappe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Lesley </a:t>
            </a:r>
            <a:r>
              <a:rPr lang="en-ZA" sz="2400" dirty="0" err="1">
                <a:solidFill>
                  <a:schemeClr val="bg1"/>
                </a:solidFill>
                <a:latin typeface="Trebuchet MS" panose="020B0603020202020204" pitchFamily="34" charset="0"/>
              </a:rPr>
              <a:t>Wessels</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614" t="5456" r="18528" b="22467"/>
          <a:stretch/>
        </p:blipFill>
        <p:spPr>
          <a:xfrm>
            <a:off x="10484919" y="-6297"/>
            <a:ext cx="1707081" cy="2610000"/>
          </a:xfrm>
          <a:prstGeom prst="rect">
            <a:avLst/>
          </a:prstGeom>
        </p:spPr>
      </p:pic>
      <p:pic>
        <p:nvPicPr>
          <p:cNvPr id="4" name="Picture 3"/>
          <p:cNvPicPr>
            <a:picLocks noChangeAspect="1"/>
          </p:cNvPicPr>
          <p:nvPr/>
        </p:nvPicPr>
        <p:blipFill rotWithShape="1">
          <a:blip r:embed="rId3"/>
          <a:srcRect l="14545" t="7611" r="15844" b="9091"/>
          <a:stretch/>
        </p:blipFill>
        <p:spPr>
          <a:xfrm>
            <a:off x="0" y="4248000"/>
            <a:ext cx="1775330" cy="2610000"/>
          </a:xfrm>
          <a:prstGeom prst="rect">
            <a:avLst/>
          </a:prstGeom>
        </p:spPr>
      </p:pic>
      <p:sp>
        <p:nvSpPr>
          <p:cNvPr id="8" name="Rectangle 7"/>
          <p:cNvSpPr/>
          <p:nvPr/>
        </p:nvSpPr>
        <p:spPr>
          <a:xfrm>
            <a:off x="2152247" y="4493850"/>
            <a:ext cx="9692911" cy="1477328"/>
          </a:xfrm>
          <a:prstGeom prst="rect">
            <a:avLst/>
          </a:prstGeom>
          <a:ln w="19050">
            <a:noFill/>
          </a:ln>
        </p:spPr>
        <p:txBody>
          <a:bodyPr wrap="square">
            <a:spAutoFit/>
          </a:bodyPr>
          <a:lstStyle/>
          <a:p>
            <a:pPr>
              <a:lnSpc>
                <a:spcPct val="150000"/>
              </a:lnSpc>
            </a:pPr>
            <a:r>
              <a:rPr lang="en-ZA" sz="2000" dirty="0" err="1">
                <a:solidFill>
                  <a:schemeClr val="bg1"/>
                </a:solidFill>
              </a:rPr>
              <a:t>Wiskunde</a:t>
            </a:r>
            <a:r>
              <a:rPr lang="en-ZA" sz="2000" dirty="0">
                <a:solidFill>
                  <a:schemeClr val="bg1"/>
                </a:solidFill>
              </a:rPr>
              <a:t> was </a:t>
            </a:r>
            <a:r>
              <a:rPr lang="en-ZA" sz="2000" dirty="0" err="1">
                <a:solidFill>
                  <a:schemeClr val="bg1"/>
                </a:solidFill>
              </a:rPr>
              <a:t>nie</a:t>
            </a:r>
            <a:r>
              <a:rPr lang="en-ZA" sz="2000" dirty="0">
                <a:solidFill>
                  <a:schemeClr val="bg1"/>
                </a:solidFill>
              </a:rPr>
              <a:t> </a:t>
            </a:r>
            <a:r>
              <a:rPr lang="en-ZA" sz="2000" dirty="0" err="1">
                <a:solidFill>
                  <a:schemeClr val="bg1"/>
                </a:solidFill>
              </a:rPr>
              <a:t>een</a:t>
            </a:r>
            <a:r>
              <a:rPr lang="en-ZA" sz="2000" dirty="0">
                <a:solidFill>
                  <a:schemeClr val="bg1"/>
                </a:solidFill>
              </a:rPr>
              <a:t> van </a:t>
            </a:r>
            <a:r>
              <a:rPr lang="en-ZA" sz="2000" dirty="0" err="1">
                <a:solidFill>
                  <a:schemeClr val="bg1"/>
                </a:solidFill>
              </a:rPr>
              <a:t>jou</a:t>
            </a:r>
            <a:r>
              <a:rPr lang="en-ZA" sz="2000" dirty="0">
                <a:solidFill>
                  <a:schemeClr val="bg1"/>
                </a:solidFill>
              </a:rPr>
              <a:t> </a:t>
            </a:r>
            <a:r>
              <a:rPr lang="en-ZA" sz="2000" dirty="0" err="1">
                <a:solidFill>
                  <a:schemeClr val="bg1"/>
                </a:solidFill>
              </a:rPr>
              <a:t>hoofvakke</a:t>
            </a:r>
            <a:r>
              <a:rPr lang="en-ZA" sz="2000" dirty="0">
                <a:solidFill>
                  <a:schemeClr val="bg1"/>
                </a:solidFill>
              </a:rPr>
              <a:t> </a:t>
            </a:r>
            <a:r>
              <a:rPr lang="en-ZA" sz="2000" dirty="0" err="1">
                <a:solidFill>
                  <a:schemeClr val="bg1"/>
                </a:solidFill>
              </a:rPr>
              <a:t>nie</a:t>
            </a:r>
            <a:r>
              <a:rPr lang="en-ZA" sz="2000" dirty="0">
                <a:solidFill>
                  <a:schemeClr val="bg1"/>
                </a:solidFill>
              </a:rPr>
              <a:t>, maar </a:t>
            </a:r>
            <a:r>
              <a:rPr lang="en-ZA" sz="2000" dirty="0" err="1">
                <a:solidFill>
                  <a:schemeClr val="bg1"/>
                </a:solidFill>
              </a:rPr>
              <a:t>dit</a:t>
            </a:r>
            <a:r>
              <a:rPr lang="en-ZA" sz="2000" dirty="0">
                <a:solidFill>
                  <a:schemeClr val="bg1"/>
                </a:solidFill>
              </a:rPr>
              <a:t> </a:t>
            </a:r>
            <a:r>
              <a:rPr lang="en-ZA" sz="2000" dirty="0" err="1">
                <a:solidFill>
                  <a:schemeClr val="bg1"/>
                </a:solidFill>
              </a:rPr>
              <a:t>blyk</a:t>
            </a:r>
            <a:r>
              <a:rPr lang="en-ZA" sz="2000" dirty="0">
                <a:solidFill>
                  <a:schemeClr val="bg1"/>
                </a:solidFill>
              </a:rPr>
              <a:t> </a:t>
            </a:r>
            <a:r>
              <a:rPr lang="en-ZA" sz="2000" dirty="0" err="1">
                <a:solidFill>
                  <a:schemeClr val="bg1"/>
                </a:solidFill>
              </a:rPr>
              <a:t>dat</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dit</a:t>
            </a:r>
            <a:r>
              <a:rPr lang="en-ZA" sz="2000" dirty="0">
                <a:solidFill>
                  <a:schemeClr val="bg1"/>
                </a:solidFill>
              </a:rPr>
              <a:t> met </a:t>
            </a:r>
            <a:r>
              <a:rPr lang="en-ZA" sz="2000" dirty="0" err="1">
                <a:solidFill>
                  <a:schemeClr val="bg1"/>
                </a:solidFill>
              </a:rPr>
              <a:t>dieselfde</a:t>
            </a:r>
            <a:r>
              <a:rPr lang="en-ZA" sz="2000" dirty="0">
                <a:solidFill>
                  <a:schemeClr val="bg1"/>
                </a:solidFill>
              </a:rPr>
              <a:t> </a:t>
            </a:r>
            <a:r>
              <a:rPr lang="en-ZA" sz="2000" dirty="0" err="1">
                <a:solidFill>
                  <a:schemeClr val="bg1"/>
                </a:solidFill>
              </a:rPr>
              <a:t>toewyding</a:t>
            </a:r>
            <a:r>
              <a:rPr lang="en-ZA" sz="2000" dirty="0">
                <a:solidFill>
                  <a:schemeClr val="bg1"/>
                </a:solidFill>
              </a:rPr>
              <a:t> </a:t>
            </a:r>
            <a:r>
              <a:rPr lang="en-ZA" sz="2000" dirty="0" err="1">
                <a:solidFill>
                  <a:schemeClr val="bg1"/>
                </a:solidFill>
              </a:rPr>
              <a:t>aangepak</a:t>
            </a:r>
            <a:r>
              <a:rPr lang="en-ZA" sz="2000" dirty="0">
                <a:solidFill>
                  <a:schemeClr val="bg1"/>
                </a:solidFill>
              </a:rPr>
              <a:t> het. </a:t>
            </a:r>
            <a:r>
              <a:rPr lang="en-ZA" sz="2000" dirty="0" err="1">
                <a:solidFill>
                  <a:schemeClr val="bg1"/>
                </a:solidFill>
              </a:rPr>
              <a:t>Dit</a:t>
            </a:r>
            <a:r>
              <a:rPr lang="en-ZA" sz="2000" dirty="0">
                <a:solidFill>
                  <a:schemeClr val="bg1"/>
                </a:solidFill>
              </a:rPr>
              <a:t> is ‘n </a:t>
            </a:r>
            <a:r>
              <a:rPr lang="en-ZA" sz="2000" dirty="0" err="1">
                <a:solidFill>
                  <a:schemeClr val="bg1"/>
                </a:solidFill>
              </a:rPr>
              <a:t>eienskap</a:t>
            </a:r>
            <a:r>
              <a:rPr lang="en-ZA" sz="2000" dirty="0">
                <a:solidFill>
                  <a:schemeClr val="bg1"/>
                </a:solidFill>
              </a:rPr>
              <a:t> wat </a:t>
            </a:r>
            <a:r>
              <a:rPr lang="en-ZA" sz="2000" dirty="0" err="1">
                <a:solidFill>
                  <a:schemeClr val="bg1"/>
                </a:solidFill>
              </a:rPr>
              <a:t>jou</a:t>
            </a:r>
            <a:r>
              <a:rPr lang="en-ZA" sz="2000" dirty="0">
                <a:solidFill>
                  <a:schemeClr val="bg1"/>
                </a:solidFill>
              </a:rPr>
              <a:t> </a:t>
            </a:r>
            <a:r>
              <a:rPr lang="en-ZA" sz="2000" dirty="0" err="1">
                <a:solidFill>
                  <a:schemeClr val="bg1"/>
                </a:solidFill>
              </a:rPr>
              <a:t>goed</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dien</a:t>
            </a:r>
            <a:r>
              <a:rPr lang="en-ZA" sz="2000" dirty="0">
                <a:solidFill>
                  <a:schemeClr val="bg1"/>
                </a:solidFill>
              </a:rPr>
              <a:t> in </a:t>
            </a:r>
            <a:r>
              <a:rPr lang="en-ZA" sz="2000" dirty="0" err="1">
                <a:solidFill>
                  <a:schemeClr val="bg1"/>
                </a:solidFill>
              </a:rPr>
              <a:t>ander</a:t>
            </a:r>
            <a:r>
              <a:rPr lang="en-ZA" sz="2000" dirty="0">
                <a:solidFill>
                  <a:schemeClr val="bg1"/>
                </a:solidFill>
              </a:rPr>
              <a:t> </a:t>
            </a:r>
            <a:r>
              <a:rPr lang="en-ZA" sz="2000" dirty="0" err="1">
                <a:solidFill>
                  <a:schemeClr val="bg1"/>
                </a:solidFill>
              </a:rPr>
              <a:t>aspekte</a:t>
            </a:r>
            <a:r>
              <a:rPr lang="en-ZA" sz="2000" dirty="0">
                <a:solidFill>
                  <a:schemeClr val="bg1"/>
                </a:solidFill>
              </a:rPr>
              <a:t> van </a:t>
            </a:r>
            <a:r>
              <a:rPr lang="en-ZA" sz="2000" dirty="0" err="1">
                <a:solidFill>
                  <a:schemeClr val="bg1"/>
                </a:solidFill>
              </a:rPr>
              <a:t>jou</a:t>
            </a:r>
            <a:r>
              <a:rPr lang="en-ZA" sz="2000" dirty="0">
                <a:solidFill>
                  <a:schemeClr val="bg1"/>
                </a:solidFill>
              </a:rPr>
              <a:t> </a:t>
            </a:r>
            <a:r>
              <a:rPr lang="en-ZA" sz="2000" dirty="0" err="1">
                <a:solidFill>
                  <a:schemeClr val="bg1"/>
                </a:solidFill>
              </a:rPr>
              <a:t>lewe</a:t>
            </a:r>
            <a:r>
              <a:rPr lang="en-ZA" sz="2000" dirty="0">
                <a:solidFill>
                  <a:schemeClr val="bg1"/>
                </a:solidFill>
              </a:rPr>
              <a:t>, </a:t>
            </a:r>
            <a:r>
              <a:rPr lang="en-ZA" sz="2000" dirty="0" err="1">
                <a:solidFill>
                  <a:schemeClr val="bg1"/>
                </a:solidFill>
              </a:rPr>
              <a:t>naamlik</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moet</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saak</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hoeveel</a:t>
            </a:r>
            <a:r>
              <a:rPr lang="en-ZA" sz="2000" dirty="0">
                <a:solidFill>
                  <a:schemeClr val="bg1"/>
                </a:solidFill>
              </a:rPr>
              <a:t> </a:t>
            </a:r>
            <a:r>
              <a:rPr lang="en-ZA" sz="2000" dirty="0" err="1">
                <a:solidFill>
                  <a:schemeClr val="bg1"/>
                </a:solidFill>
              </a:rPr>
              <a:t>krediete</a:t>
            </a:r>
            <a:r>
              <a:rPr lang="en-ZA" sz="2000" dirty="0">
                <a:solidFill>
                  <a:schemeClr val="bg1"/>
                </a:solidFill>
              </a:rPr>
              <a:t> </a:t>
            </a:r>
            <a:r>
              <a:rPr lang="en-ZA" sz="2000" dirty="0" err="1">
                <a:solidFill>
                  <a:schemeClr val="bg1"/>
                </a:solidFill>
              </a:rPr>
              <a:t>iets</a:t>
            </a:r>
            <a:r>
              <a:rPr lang="en-ZA" sz="2000" dirty="0">
                <a:solidFill>
                  <a:schemeClr val="bg1"/>
                </a:solidFill>
              </a:rPr>
              <a:t> </a:t>
            </a:r>
            <a:r>
              <a:rPr lang="en-ZA" sz="2000" dirty="0" err="1">
                <a:solidFill>
                  <a:schemeClr val="bg1"/>
                </a:solidFill>
              </a:rPr>
              <a:t>tel</a:t>
            </a:r>
            <a:r>
              <a:rPr lang="en-ZA" sz="2000" dirty="0">
                <a:solidFill>
                  <a:schemeClr val="bg1"/>
                </a:solidFill>
              </a:rPr>
              <a:t> </a:t>
            </a:r>
            <a:r>
              <a:rPr lang="en-ZA" sz="2000" dirty="0" err="1">
                <a:solidFill>
                  <a:schemeClr val="bg1"/>
                </a:solidFill>
              </a:rPr>
              <a:t>nie</a:t>
            </a:r>
            <a:r>
              <a:rPr lang="en-ZA" sz="2000" dirty="0">
                <a:solidFill>
                  <a:schemeClr val="bg1"/>
                </a:solidFill>
              </a:rPr>
              <a:t>.</a:t>
            </a:r>
          </a:p>
        </p:txBody>
      </p:sp>
      <p:sp>
        <p:nvSpPr>
          <p:cNvPr id="9" name="Rectangle 8"/>
          <p:cNvSpPr/>
          <p:nvPr/>
        </p:nvSpPr>
        <p:spPr>
          <a:xfrm>
            <a:off x="400016" y="950243"/>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U het ‘n </a:t>
            </a:r>
            <a:r>
              <a:rPr lang="en-US" sz="2000" dirty="0" err="1">
                <a:solidFill>
                  <a:schemeClr val="bg1"/>
                </a:solidFill>
              </a:rPr>
              <a:t>blywende</a:t>
            </a:r>
            <a:r>
              <a:rPr lang="en-US" sz="2000" dirty="0">
                <a:solidFill>
                  <a:schemeClr val="bg1"/>
                </a:solidFill>
              </a:rPr>
              <a:t> </a:t>
            </a:r>
            <a:r>
              <a:rPr lang="en-US" sz="2000" dirty="0" err="1">
                <a:solidFill>
                  <a:schemeClr val="bg1"/>
                </a:solidFill>
              </a:rPr>
              <a:t>indruk</a:t>
            </a:r>
            <a:r>
              <a:rPr lang="en-US" sz="2000" dirty="0">
                <a:solidFill>
                  <a:schemeClr val="bg1"/>
                </a:solidFill>
              </a:rPr>
              <a:t> op my </a:t>
            </a:r>
            <a:r>
              <a:rPr lang="en-US" sz="2000" dirty="0" err="1">
                <a:solidFill>
                  <a:schemeClr val="bg1"/>
                </a:solidFill>
              </a:rPr>
              <a:t>gemaak</a:t>
            </a:r>
            <a:r>
              <a:rPr lang="en-US" sz="2000" dirty="0">
                <a:solidFill>
                  <a:schemeClr val="bg1"/>
                </a:solidFill>
              </a:rPr>
              <a:t>, en </a:t>
            </a:r>
            <a:r>
              <a:rPr lang="en-US" sz="2000" dirty="0" err="1">
                <a:solidFill>
                  <a:schemeClr val="bg1"/>
                </a:solidFill>
              </a:rPr>
              <a:t>ek</a:t>
            </a:r>
            <a:r>
              <a:rPr lang="en-US" sz="2000" dirty="0">
                <a:solidFill>
                  <a:schemeClr val="bg1"/>
                </a:solidFill>
              </a:rPr>
              <a:t> </a:t>
            </a:r>
            <a:r>
              <a:rPr lang="en-US" sz="2000" dirty="0" err="1">
                <a:solidFill>
                  <a:schemeClr val="bg1"/>
                </a:solidFill>
              </a:rPr>
              <a:t>sal</a:t>
            </a:r>
            <a:r>
              <a:rPr lang="en-US" sz="2000" dirty="0">
                <a:solidFill>
                  <a:schemeClr val="bg1"/>
                </a:solidFill>
              </a:rPr>
              <a:t> </a:t>
            </a:r>
            <a:r>
              <a:rPr lang="en-US" sz="2000" dirty="0" err="1">
                <a:solidFill>
                  <a:schemeClr val="bg1"/>
                </a:solidFill>
              </a:rPr>
              <a:t>altyd</a:t>
            </a:r>
            <a:r>
              <a:rPr lang="en-US" sz="2000" dirty="0">
                <a:solidFill>
                  <a:schemeClr val="bg1"/>
                </a:solidFill>
              </a:rPr>
              <a:t> met </a:t>
            </a:r>
            <a:r>
              <a:rPr lang="en-US" sz="2000" dirty="0" err="1">
                <a:solidFill>
                  <a:schemeClr val="bg1"/>
                </a:solidFill>
              </a:rPr>
              <a:t>goeie</a:t>
            </a:r>
            <a:r>
              <a:rPr lang="en-US" sz="2000" dirty="0">
                <a:solidFill>
                  <a:schemeClr val="bg1"/>
                </a:solidFill>
              </a:rPr>
              <a:t> </a:t>
            </a:r>
            <a:r>
              <a:rPr lang="en-US" sz="2000" dirty="0" err="1">
                <a:solidFill>
                  <a:schemeClr val="bg1"/>
                </a:solidFill>
              </a:rPr>
              <a:t>herinneringe</a:t>
            </a:r>
            <a:r>
              <a:rPr lang="en-US" sz="2000" dirty="0">
                <a:solidFill>
                  <a:schemeClr val="bg1"/>
                </a:solidFill>
              </a:rPr>
              <a:t> </a:t>
            </a:r>
            <a:r>
              <a:rPr lang="en-US" sz="2000" dirty="0" err="1">
                <a:solidFill>
                  <a:schemeClr val="bg1"/>
                </a:solidFill>
              </a:rPr>
              <a:t>terug</a:t>
            </a:r>
            <a:r>
              <a:rPr lang="en-US" sz="2000" dirty="0">
                <a:solidFill>
                  <a:schemeClr val="bg1"/>
                </a:solidFill>
              </a:rPr>
              <a:t> </a:t>
            </a:r>
            <a:r>
              <a:rPr lang="en-US" sz="2000" dirty="0" err="1">
                <a:solidFill>
                  <a:schemeClr val="bg1"/>
                </a:solidFill>
              </a:rPr>
              <a:t>kan</a:t>
            </a:r>
            <a:r>
              <a:rPr lang="en-US" sz="2000" dirty="0">
                <a:solidFill>
                  <a:schemeClr val="bg1"/>
                </a:solidFill>
              </a:rPr>
              <a:t> dink </a:t>
            </a:r>
            <a:r>
              <a:rPr lang="en-US" sz="2000" dirty="0" err="1">
                <a:solidFill>
                  <a:schemeClr val="bg1"/>
                </a:solidFill>
              </a:rPr>
              <a:t>aan</a:t>
            </a:r>
            <a:r>
              <a:rPr lang="en-US" sz="2000" dirty="0">
                <a:solidFill>
                  <a:schemeClr val="bg1"/>
                </a:solidFill>
              </a:rPr>
              <a:t> my </a:t>
            </a:r>
            <a:r>
              <a:rPr lang="en-US" sz="2000" dirty="0" err="1">
                <a:solidFill>
                  <a:schemeClr val="bg1"/>
                </a:solidFill>
              </a:rPr>
              <a:t>eerstejaar</a:t>
            </a:r>
            <a:r>
              <a:rPr lang="en-US" sz="2000" dirty="0">
                <a:solidFill>
                  <a:schemeClr val="bg1"/>
                </a:solidFill>
              </a:rPr>
              <a:t>, en </a:t>
            </a:r>
            <a:r>
              <a:rPr lang="en-US" sz="2000" dirty="0" err="1">
                <a:solidFill>
                  <a:schemeClr val="bg1"/>
                </a:solidFill>
              </a:rPr>
              <a:t>aan</a:t>
            </a:r>
            <a:r>
              <a:rPr lang="en-US" sz="2000" dirty="0">
                <a:solidFill>
                  <a:schemeClr val="bg1"/>
                </a:solidFill>
              </a:rPr>
              <a:t> die </a:t>
            </a:r>
            <a:r>
              <a:rPr lang="en-US" sz="2000" dirty="0" err="1">
                <a:solidFill>
                  <a:schemeClr val="bg1"/>
                </a:solidFill>
              </a:rPr>
              <a:t>wiskunde</a:t>
            </a:r>
            <a:r>
              <a:rPr lang="en-US" sz="2000" dirty="0">
                <a:solidFill>
                  <a:schemeClr val="bg1"/>
                </a:solidFill>
              </a:rPr>
              <a:t> </a:t>
            </a:r>
            <a:r>
              <a:rPr lang="en-US" sz="2000" dirty="0" err="1">
                <a:solidFill>
                  <a:schemeClr val="bg1"/>
                </a:solidFill>
              </a:rPr>
              <a:t>lesings</a:t>
            </a:r>
            <a:r>
              <a:rPr lang="en-US" sz="2000" dirty="0">
                <a:solidFill>
                  <a:schemeClr val="bg1"/>
                </a:solidFill>
              </a:rPr>
              <a:t> wat vir my ‘n </a:t>
            </a:r>
            <a:r>
              <a:rPr lang="en-US" sz="2000" dirty="0" err="1">
                <a:solidFill>
                  <a:schemeClr val="bg1"/>
                </a:solidFill>
              </a:rPr>
              <a:t>hoogtepunt</a:t>
            </a:r>
            <a:r>
              <a:rPr lang="en-US" sz="2000" dirty="0">
                <a:solidFill>
                  <a:schemeClr val="bg1"/>
                </a:solidFill>
              </a:rPr>
              <a:t> van die </a:t>
            </a:r>
            <a:r>
              <a:rPr lang="en-US" sz="2000" dirty="0" err="1">
                <a:solidFill>
                  <a:schemeClr val="bg1"/>
                </a:solidFill>
              </a:rPr>
              <a:t>akademiese</a:t>
            </a:r>
            <a:r>
              <a:rPr lang="en-US" sz="2000" dirty="0">
                <a:solidFill>
                  <a:schemeClr val="bg1"/>
                </a:solidFill>
              </a:rPr>
              <a:t> week was.</a:t>
            </a:r>
            <a:endParaRPr lang="en-ZA" sz="2000" dirty="0">
              <a:solidFill>
                <a:schemeClr val="bg1"/>
              </a:solidFill>
            </a:endParaRPr>
          </a:p>
        </p:txBody>
      </p:sp>
    </p:spTree>
    <p:extLst>
      <p:ext uri="{BB962C8B-B14F-4D97-AF65-F5344CB8AC3E}">
        <p14:creationId xmlns:p14="http://schemas.microsoft.com/office/powerpoint/2010/main" val="528030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3429dc3d6212bcf496be444a86af821729af1e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ECAFD-88FF-4310-94CA-D2A058DB8A48}"/>
</file>

<file path=customXml/itemProps2.xml><?xml version="1.0" encoding="utf-8"?>
<ds:datastoreItem xmlns:ds="http://schemas.openxmlformats.org/officeDocument/2006/customXml" ds:itemID="{60487A61-4E78-44CB-9A75-F1F193EE7AA5}"/>
</file>

<file path=customXml/itemProps3.xml><?xml version="1.0" encoding="utf-8"?>
<ds:datastoreItem xmlns:ds="http://schemas.openxmlformats.org/officeDocument/2006/customXml" ds:itemID="{94DCD1A2-6C3F-4CD1-8D7E-0F720E799C1B}"/>
</file>

<file path=docProps/app.xml><?xml version="1.0" encoding="utf-8"?>
<Properties xmlns="http://schemas.openxmlformats.org/officeDocument/2006/extended-properties" xmlns:vt="http://schemas.openxmlformats.org/officeDocument/2006/docPropsVTypes">
  <TotalTime>1586</TotalTime>
  <Words>3909</Words>
  <Application>Microsoft Office PowerPoint</Application>
  <PresentationFormat>Widescreen</PresentationFormat>
  <Paragraphs>156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Captain Jack Sparrow, (Pirates of the Caribbean)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looks back with appreciation to the brilliant teachers, but with gratitude to those who touched our human feelings.          Carl Jung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 C, Mej &lt;claudias2@sun.ac.za&gt;</dc:creator>
  <cp:lastModifiedBy>Swart-Jansen van Vuuren, C, Mev &lt;claudias2@sun.ac.za&gt;</cp:lastModifiedBy>
  <cp:revision>340</cp:revision>
  <cp:lastPrinted>2016-03-18T10:30:40Z</cp:lastPrinted>
  <dcterms:created xsi:type="dcterms:W3CDTF">2016-02-11T07:33:15Z</dcterms:created>
  <dcterms:modified xsi:type="dcterms:W3CDTF">2017-04-20T07:09:26Z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