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4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57" r:id="rId3"/>
    <p:sldId id="262" r:id="rId4"/>
    <p:sldId id="292" r:id="rId5"/>
    <p:sldId id="288" r:id="rId6"/>
    <p:sldId id="263" r:id="rId7"/>
    <p:sldId id="261" r:id="rId8"/>
    <p:sldId id="264" r:id="rId9"/>
    <p:sldId id="265" r:id="rId10"/>
    <p:sldId id="266" r:id="rId11"/>
    <p:sldId id="268" r:id="rId12"/>
    <p:sldId id="269" r:id="rId13"/>
    <p:sldId id="306" r:id="rId14"/>
    <p:sldId id="267" r:id="rId15"/>
    <p:sldId id="270" r:id="rId16"/>
    <p:sldId id="271" r:id="rId17"/>
    <p:sldId id="272" r:id="rId18"/>
    <p:sldId id="273" r:id="rId19"/>
    <p:sldId id="260" r:id="rId20"/>
    <p:sldId id="274" r:id="rId21"/>
    <p:sldId id="279" r:id="rId22"/>
    <p:sldId id="286" r:id="rId23"/>
    <p:sldId id="275" r:id="rId24"/>
    <p:sldId id="308" r:id="rId25"/>
    <p:sldId id="278" r:id="rId26"/>
    <p:sldId id="276" r:id="rId27"/>
    <p:sldId id="280" r:id="rId28"/>
    <p:sldId id="293" r:id="rId29"/>
    <p:sldId id="282" r:id="rId30"/>
    <p:sldId id="259" r:id="rId31"/>
    <p:sldId id="277" r:id="rId32"/>
    <p:sldId id="290" r:id="rId33"/>
    <p:sldId id="289" r:id="rId34"/>
    <p:sldId id="291" r:id="rId35"/>
    <p:sldId id="300" r:id="rId36"/>
    <p:sldId id="309" r:id="rId37"/>
    <p:sldId id="301" r:id="rId38"/>
    <p:sldId id="302" r:id="rId39"/>
    <p:sldId id="303" r:id="rId40"/>
    <p:sldId id="304" r:id="rId41"/>
  </p:sldIdLst>
  <p:sldSz cx="12192000" cy="6858000"/>
  <p:notesSz cx="6797675" cy="9928225"/>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man, N, Dr &lt;nherman@sun.ac.za&gt;" initials="HND&lt;" lastIdx="35" clrIdx="0">
    <p:extLst>
      <p:ext uri="{19B8F6BF-5375-455C-9EA6-DF929625EA0E}">
        <p15:presenceInfo xmlns:p15="http://schemas.microsoft.com/office/powerpoint/2012/main" userId="S-1-5-21-1214440339-602609370-839522115-47894" providerId="AD"/>
      </p:ext>
    </p:extLst>
  </p:cmAuthor>
  <p:cmAuthor id="2" name="Farmer, JL &lt;jeanlee@sun.ac.za&gt;" initials="FJ&lt;" lastIdx="1" clrIdx="1">
    <p:extLst>
      <p:ext uri="{19B8F6BF-5375-455C-9EA6-DF929625EA0E}">
        <p15:presenceInfo xmlns:p15="http://schemas.microsoft.com/office/powerpoint/2012/main" userId="S-1-5-21-1214440339-602609370-839522115-166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8E2200"/>
    <a:srgbClr val="040100"/>
    <a:srgbClr val="3366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snapToGrid="0">
      <p:cViewPr varScale="1">
        <p:scale>
          <a:sx n="69" d="100"/>
          <a:sy n="69" d="100"/>
        </p:scale>
        <p:origin x="5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E187226-8F2C-4287-8D27-E35694FC5578}" type="datetimeFigureOut">
              <a:rPr lang="en-US" smtClean="0"/>
              <a:t>4/17/2018</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B556FC1-053C-47EA-8E9F-C6BE0803169A}" type="slidenum">
              <a:rPr lang="en-US" smtClean="0"/>
              <a:t>‹#›</a:t>
            </a:fld>
            <a:endParaRPr lang="en-US"/>
          </a:p>
        </p:txBody>
      </p:sp>
    </p:spTree>
    <p:extLst>
      <p:ext uri="{BB962C8B-B14F-4D97-AF65-F5344CB8AC3E}">
        <p14:creationId xmlns:p14="http://schemas.microsoft.com/office/powerpoint/2010/main" val="32765443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B187AF-77D5-4538-AD55-4F90FF5293F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60598169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187AF-77D5-4538-AD55-4F90FF5293F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1374312095"/>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187AF-77D5-4538-AD55-4F90FF5293F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041259031"/>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187AF-77D5-4538-AD55-4F90FF5293F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1244708926"/>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187AF-77D5-4538-AD55-4F90FF5293F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4192439243"/>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187AF-77D5-4538-AD55-4F90FF5293F2}"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359018931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187AF-77D5-4538-AD55-4F90FF5293F2}"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357338855"/>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B187AF-77D5-4538-AD55-4F90FF5293F2}"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62996793"/>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187AF-77D5-4538-AD55-4F90FF5293F2}"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3169640477"/>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B187AF-77D5-4538-AD55-4F90FF5293F2}"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3600064388"/>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B187AF-77D5-4538-AD55-4F90FF5293F2}"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956581559"/>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187AF-77D5-4538-AD55-4F90FF5293F2}"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AEDA4-73CF-4CF9-AA9A-975D02221706}" type="slidenum">
              <a:rPr lang="en-US" smtClean="0"/>
              <a:t>‹#›</a:t>
            </a:fld>
            <a:endParaRPr lang="en-US"/>
          </a:p>
        </p:txBody>
      </p:sp>
    </p:spTree>
    <p:extLst>
      <p:ext uri="{BB962C8B-B14F-4D97-AF65-F5344CB8AC3E}">
        <p14:creationId xmlns:p14="http://schemas.microsoft.com/office/powerpoint/2010/main" val="2159578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6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51610" y="590550"/>
            <a:ext cx="9229725" cy="1569660"/>
          </a:xfrm>
          <a:prstGeom prst="rect">
            <a:avLst/>
          </a:prstGeom>
        </p:spPr>
        <p:txBody>
          <a:bodyPr wrap="square">
            <a:spAutoFit/>
          </a:bodyPr>
          <a:lstStyle/>
          <a:p>
            <a:pPr algn="ctr">
              <a:spcAft>
                <a:spcPts val="0"/>
              </a:spcAft>
            </a:pPr>
            <a:r>
              <a:rPr lang="nl-NL" sz="2400" b="1" i="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First-year Achievement Awards</a:t>
            </a:r>
            <a:endPar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nl-NL" sz="2400" b="1" i="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Eerstejaarsprestasietoekennings</a:t>
            </a:r>
            <a:endPar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nl-NL" sz="2400" b="1" i="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Amabhaso eMpumelelo waBafundi boNyaka wokuQala</a:t>
            </a:r>
          </a:p>
          <a:p>
            <a:pPr algn="ctr">
              <a:spcAft>
                <a:spcPts val="0"/>
              </a:spcAft>
            </a:pPr>
            <a:r>
              <a:rPr lang="nl-NL" sz="2400" b="1" i="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2018</a:t>
            </a:r>
            <a:endParaRPr lang="en-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9609" y="3785239"/>
            <a:ext cx="6876481" cy="2413660"/>
          </a:xfrm>
          <a:prstGeom prst="rect">
            <a:avLst/>
          </a:prstGeom>
        </p:spPr>
      </p:pic>
      <p:pic>
        <p:nvPicPr>
          <p:cNvPr id="9" name="Picture 8"/>
          <p:cNvPicPr>
            <a:picLocks noChangeAspect="1"/>
          </p:cNvPicPr>
          <p:nvPr/>
        </p:nvPicPr>
        <p:blipFill>
          <a:blip r:embed="rId3"/>
          <a:stretch>
            <a:fillRect/>
          </a:stretch>
        </p:blipFill>
        <p:spPr>
          <a:xfrm>
            <a:off x="670560" y="2432605"/>
            <a:ext cx="3456638" cy="3766294"/>
          </a:xfrm>
          <a:prstGeom prst="rect">
            <a:avLst/>
          </a:prstGeom>
        </p:spPr>
      </p:pic>
    </p:spTree>
    <p:extLst>
      <p:ext uri="{BB962C8B-B14F-4D97-AF65-F5344CB8AC3E}">
        <p14:creationId xmlns:p14="http://schemas.microsoft.com/office/powerpoint/2010/main" val="3432980477"/>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Keilidh</a:t>
            </a:r>
            <a:r>
              <a:rPr lang="en-ZA" sz="22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Clapperton</a:t>
            </a:r>
            <a:r>
              <a:rPr lang="en-ZA" sz="2200" dirty="0">
                <a:solidFill>
                  <a:schemeClr val="bg2">
                    <a:lumMod val="40000"/>
                    <a:lumOff val="60000"/>
                  </a:schemeClr>
                </a:solidFill>
                <a:latin typeface="Trebuchet MS" panose="020B0603020202020204" pitchFamily="34" charset="0"/>
              </a:rPr>
              <a:t> (Arts and Social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A Daniels</a:t>
            </a:r>
          </a:p>
          <a:p>
            <a:endParaRPr lang="en-ZA" sz="2400" dirty="0">
              <a:solidFill>
                <a:schemeClr val="bg2">
                  <a:lumMod val="40000"/>
                  <a:lumOff val="60000"/>
                </a:schemeClr>
              </a:solidFill>
              <a:latin typeface="Trebuchet MS" panose="020B0603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6326" y="1"/>
            <a:ext cx="1745673" cy="23275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6" y="4183404"/>
            <a:ext cx="1838785" cy="2674596"/>
          </a:xfrm>
          <a:prstGeom prst="rect">
            <a:avLst/>
          </a:prstGeom>
        </p:spPr>
      </p:pic>
      <p:sp>
        <p:nvSpPr>
          <p:cNvPr id="4" name="Rectangle 3">
            <a:extLst>
              <a:ext uri="{FF2B5EF4-FFF2-40B4-BE49-F238E27FC236}">
                <a16:creationId xmlns:a16="http://schemas.microsoft.com/office/drawing/2014/main" id="{AE5A40FF-3322-46D2-A2C4-89728EE817F1}"/>
              </a:ext>
            </a:extLst>
          </p:cNvPr>
          <p:cNvSpPr/>
          <p:nvPr/>
        </p:nvSpPr>
        <p:spPr>
          <a:xfrm>
            <a:off x="2450592" y="4902269"/>
            <a:ext cx="7717536" cy="1015663"/>
          </a:xfrm>
          <a:prstGeom prst="rect">
            <a:avLst/>
          </a:prstGeom>
        </p:spPr>
        <p:txBody>
          <a:bodyPr wrap="square">
            <a:spAutoFit/>
          </a:bodyPr>
          <a:lstStyle/>
          <a:p>
            <a:pPr algn="just">
              <a:spcBef>
                <a:spcPts val="1200"/>
              </a:spcBef>
              <a:spcAft>
                <a:spcPts val="0"/>
              </a:spcAft>
            </a:pPr>
            <a:r>
              <a:rPr lang="en-GB" sz="2000" dirty="0">
                <a:solidFill>
                  <a:schemeClr val="bg2">
                    <a:lumMod val="40000"/>
                    <a:lumOff val="60000"/>
                  </a:schemeClr>
                </a:solidFill>
                <a:latin typeface="Trebuchet MS" panose="020B0603020202020204" pitchFamily="34" charset="0"/>
                <a:ea typeface="Calibri" panose="020F0502020204030204" pitchFamily="34" charset="0"/>
                <a:cs typeface="PalatinoLinotype-Roman"/>
              </a:rPr>
              <a:t>What </a:t>
            </a:r>
            <a:r>
              <a:rPr lang="en-GB" sz="2000" i="1" dirty="0">
                <a:solidFill>
                  <a:schemeClr val="bg2">
                    <a:lumMod val="40000"/>
                    <a:lumOff val="60000"/>
                  </a:schemeClr>
                </a:solidFill>
                <a:latin typeface="Trebuchet MS" panose="020B0603020202020204" pitchFamily="34" charset="0"/>
                <a:ea typeface="Calibri" panose="020F0502020204030204" pitchFamily="34" charset="0"/>
                <a:cs typeface="PalatinoLinotype-Italic"/>
              </a:rPr>
              <a:t>does </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PalatinoLinotype-Roman"/>
              </a:rPr>
              <a:t>surprise me is your decision to allow me to share in this recognition in some small way. Know that I am truly humbled and thank you for this honour.</a:t>
            </a:r>
            <a:endParaRPr lang="en-GB" sz="20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BE2D46A5-D2A0-49D4-A02B-0D4019B31B05}"/>
              </a:ext>
            </a:extLst>
          </p:cNvPr>
          <p:cNvSpPr/>
          <p:nvPr/>
        </p:nvSpPr>
        <p:spPr>
          <a:xfrm>
            <a:off x="2450592" y="1151081"/>
            <a:ext cx="7363968" cy="1386213"/>
          </a:xfrm>
          <a:prstGeom prst="rect">
            <a:avLst/>
          </a:prstGeom>
        </p:spPr>
        <p:txBody>
          <a:bodyPr wrap="square">
            <a:spAutoFit/>
          </a:bodyPr>
          <a:lstStyle/>
          <a:p>
            <a:pPr>
              <a:lnSpc>
                <a:spcPct val="107000"/>
              </a:lnSpc>
              <a:spcBef>
                <a:spcPts val="1200"/>
              </a:spcBef>
              <a:spcAft>
                <a:spcPts val="0"/>
              </a:spcAft>
            </a:pPr>
            <a:r>
              <a:rPr lang="en-ZA" sz="2000" dirty="0">
                <a:solidFill>
                  <a:schemeClr val="bg2">
                    <a:lumMod val="40000"/>
                    <a:lumOff val="60000"/>
                  </a:schemeClr>
                </a:solidFill>
                <a:latin typeface="Trebuchet MS" panose="020B0603020202020204" pitchFamily="34" charset="0"/>
              </a:rPr>
              <a:t>Thank you for the respect that you showed each and every one of your students. Thank you for learning our names and our stories, for engaging with us as people with lives and desires, and not just as mere numbers in an institution of so many.</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38433920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Emma </a:t>
            </a:r>
            <a:r>
              <a:rPr lang="en-ZA" sz="2200" dirty="0" err="1">
                <a:solidFill>
                  <a:schemeClr val="bg2">
                    <a:lumMod val="40000"/>
                    <a:lumOff val="60000"/>
                  </a:schemeClr>
                </a:solidFill>
                <a:latin typeface="Trebuchet MS" panose="020B0603020202020204" pitchFamily="34" charset="0"/>
              </a:rPr>
              <a:t>Dachs</a:t>
            </a:r>
            <a:r>
              <a:rPr lang="en-ZA" sz="2200" dirty="0">
                <a:solidFill>
                  <a:schemeClr val="bg2">
                    <a:lumMod val="40000"/>
                    <a:lumOff val="60000"/>
                  </a:schemeClr>
                </a:solidFill>
                <a:latin typeface="Trebuchet MS" panose="020B0603020202020204" pitchFamily="34" charset="0"/>
              </a:rPr>
              <a:t> (Arts and Social Sciences)</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a:t>
            </a:r>
            <a:r>
              <a:rPr lang="en-ZA" sz="2200" dirty="0" err="1">
                <a:solidFill>
                  <a:schemeClr val="bg2">
                    <a:lumMod val="40000"/>
                    <a:lumOff val="60000"/>
                  </a:schemeClr>
                </a:solidFill>
                <a:latin typeface="Trebuchet MS" panose="020B0603020202020204" pitchFamily="34" charset="0"/>
              </a:rPr>
              <a:t>Ebrezia</a:t>
            </a:r>
            <a:r>
              <a:rPr lang="en-ZA" sz="2200" dirty="0">
                <a:solidFill>
                  <a:schemeClr val="bg2">
                    <a:lumMod val="40000"/>
                    <a:lumOff val="60000"/>
                  </a:schemeClr>
                </a:solidFill>
                <a:latin typeface="Trebuchet MS" panose="020B0603020202020204" pitchFamily="34" charset="0"/>
              </a:rPr>
              <a:t> Johnson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934" y="0"/>
            <a:ext cx="1763486" cy="2351314"/>
          </a:xfrm>
          <a:prstGeom prst="rect">
            <a:avLst/>
          </a:prstGeom>
        </p:spPr>
      </p:pic>
      <p:pic>
        <p:nvPicPr>
          <p:cNvPr id="5" name="Picture 4"/>
          <p:cNvPicPr>
            <a:picLocks noChangeAspect="1"/>
          </p:cNvPicPr>
          <p:nvPr/>
        </p:nvPicPr>
        <p:blipFill>
          <a:blip r:embed="rId3"/>
          <a:stretch>
            <a:fillRect/>
          </a:stretch>
        </p:blipFill>
        <p:spPr>
          <a:xfrm>
            <a:off x="0" y="4206010"/>
            <a:ext cx="1767993" cy="2651990"/>
          </a:xfrm>
          <a:prstGeom prst="rect">
            <a:avLst/>
          </a:prstGeom>
        </p:spPr>
      </p:pic>
      <p:sp>
        <p:nvSpPr>
          <p:cNvPr id="8" name="Rectangle 7">
            <a:extLst>
              <a:ext uri="{FF2B5EF4-FFF2-40B4-BE49-F238E27FC236}">
                <a16:creationId xmlns:a16="http://schemas.microsoft.com/office/drawing/2014/main" id="{8432AFC4-06A7-4D5A-8B47-DFF20857522A}"/>
              </a:ext>
            </a:extLst>
          </p:cNvPr>
          <p:cNvSpPr/>
          <p:nvPr/>
        </p:nvSpPr>
        <p:spPr>
          <a:xfrm>
            <a:off x="2206752" y="4870285"/>
            <a:ext cx="7607808" cy="1323439"/>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 am sure that you made a number of sacrifices during the course of last year, with finding your feet as a first year law student, but by now you must have realised that it was all worth it.</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4B67E462-0F68-402F-AD9D-29AD8EF0F86F}"/>
              </a:ext>
            </a:extLst>
          </p:cNvPr>
          <p:cNvSpPr/>
          <p:nvPr/>
        </p:nvSpPr>
        <p:spPr>
          <a:xfrm>
            <a:off x="1975104" y="1005893"/>
            <a:ext cx="7449311" cy="1323439"/>
          </a:xfrm>
          <a:prstGeom prst="rect">
            <a:avLst/>
          </a:prstGeom>
        </p:spPr>
        <p:txBody>
          <a:bodyPr wrap="square">
            <a:spAutoFit/>
          </a:bodyPr>
          <a:lstStyle/>
          <a:p>
            <a:pPr algn="just">
              <a:spcAft>
                <a:spcPts val="0"/>
              </a:spcAft>
            </a:pPr>
            <a:r>
              <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Mrs Johnson’s ability to lecture is striking. She enabled me to engage with the content and discover. I felt confident and at ease, as I knew I had been thoroughly prepared. She is an asset to the University of Stellenbosch. </a:t>
            </a:r>
          </a:p>
        </p:txBody>
      </p:sp>
    </p:spTree>
    <p:extLst>
      <p:ext uri="{BB962C8B-B14F-4D97-AF65-F5344CB8AC3E}">
        <p14:creationId xmlns:p14="http://schemas.microsoft.com/office/powerpoint/2010/main" val="122951654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Marguerite </a:t>
            </a:r>
            <a:r>
              <a:rPr lang="en-ZA" sz="2200" dirty="0" err="1">
                <a:solidFill>
                  <a:schemeClr val="bg2">
                    <a:lumMod val="40000"/>
                    <a:lumOff val="60000"/>
                  </a:schemeClr>
                </a:solidFill>
                <a:latin typeface="Trebuchet MS" panose="020B0603020202020204" pitchFamily="34" charset="0"/>
              </a:rPr>
              <a:t>Fouché</a:t>
            </a:r>
            <a:r>
              <a:rPr lang="en-ZA" sz="2200" dirty="0">
                <a:solidFill>
                  <a:schemeClr val="bg2">
                    <a:lumMod val="40000"/>
                    <a:lumOff val="60000"/>
                  </a:schemeClr>
                </a:solidFill>
                <a:latin typeface="Trebuchet MS" panose="020B0603020202020204" pitchFamily="34" charset="0"/>
              </a:rPr>
              <a:t> (Arts and Social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S </a:t>
            </a:r>
            <a:r>
              <a:rPr lang="en-ZA" sz="2200" dirty="0" err="1">
                <a:solidFill>
                  <a:schemeClr val="bg2">
                    <a:lumMod val="40000"/>
                    <a:lumOff val="60000"/>
                  </a:schemeClr>
                </a:solidFill>
                <a:latin typeface="Trebuchet MS" panose="020B0603020202020204" pitchFamily="34" charset="0"/>
              </a:rPr>
              <a:t>Delmage</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8196" y="0"/>
            <a:ext cx="1923803" cy="2565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3664"/>
            <a:ext cx="2078182" cy="2664336"/>
          </a:xfrm>
          <a:prstGeom prst="rect">
            <a:avLst/>
          </a:prstGeom>
        </p:spPr>
      </p:pic>
      <p:sp>
        <p:nvSpPr>
          <p:cNvPr id="8" name="Rectangle 7">
            <a:extLst>
              <a:ext uri="{FF2B5EF4-FFF2-40B4-BE49-F238E27FC236}">
                <a16:creationId xmlns:a16="http://schemas.microsoft.com/office/drawing/2014/main" id="{5977C5AC-8063-42C7-B373-D08AD606AEF5}"/>
              </a:ext>
            </a:extLst>
          </p:cNvPr>
          <p:cNvSpPr/>
          <p:nvPr/>
        </p:nvSpPr>
        <p:spPr>
          <a:xfrm>
            <a:off x="2078182" y="1192924"/>
            <a:ext cx="7772954" cy="1056892"/>
          </a:xfrm>
          <a:prstGeom prst="rect">
            <a:avLst/>
          </a:prstGeom>
        </p:spPr>
        <p:txBody>
          <a:bodyPr wrap="square">
            <a:spAutoFit/>
          </a:bodyPr>
          <a:lstStyle/>
          <a:p>
            <a:pPr>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Even though this year is challenging, I feel prepared because of the things I learned in your class. All the best with your new job and thank you for sharing a part of your time with us last year.</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58FEC7C-0020-43ED-8D32-B63333EC81BB}"/>
              </a:ext>
            </a:extLst>
          </p:cNvPr>
          <p:cNvSpPr/>
          <p:nvPr/>
        </p:nvSpPr>
        <p:spPr>
          <a:xfrm>
            <a:off x="2706624" y="4742724"/>
            <a:ext cx="6851904" cy="1015663"/>
          </a:xfrm>
          <a:prstGeom prst="rect">
            <a:avLst/>
          </a:prstGeom>
        </p:spPr>
        <p:txBody>
          <a:bodyPr wrap="square">
            <a:spAutoFit/>
          </a:bodyPr>
          <a:lstStyle/>
          <a:p>
            <a:pPr algn="just"/>
            <a:r>
              <a:rPr lang="en-US" sz="2000" dirty="0">
                <a:solidFill>
                  <a:schemeClr val="bg2">
                    <a:lumMod val="40000"/>
                    <a:lumOff val="60000"/>
                  </a:schemeClr>
                </a:solidFill>
                <a:latin typeface="Trebuchet MS" panose="020B0603020202020204" pitchFamily="34" charset="0"/>
                <a:ea typeface="Times New Roman" panose="02020603050405020304" pitchFamily="18" charset="0"/>
              </a:rPr>
              <a:t>Remember that when learning another language, we broaden our mind and we gain the ability to grow in our career.  You have great potential to succeed in life.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764959493"/>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8610AC-260A-4A13-B7D2-0BBCF4769AFD}"/>
              </a:ext>
            </a:extLst>
          </p:cNvPr>
          <p:cNvSpPr>
            <a:spLocks noGrp="1"/>
          </p:cNvSpPr>
          <p:nvPr>
            <p:ph type="title"/>
          </p:nvPr>
        </p:nvSpPr>
        <p:spPr>
          <a:xfrm>
            <a:off x="838200" y="1349946"/>
            <a:ext cx="10515600" cy="4158107"/>
          </a:xfrm>
        </p:spPr>
        <p:txBody>
          <a:bodyPr>
            <a:normAutofit/>
          </a:bodyPr>
          <a:lstStyle/>
          <a:p>
            <a: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      “Always pass on what you have learned.”</a:t>
            </a:r>
            <a:b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br>
            <a: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
            </a:r>
            <a:b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br>
            <a: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                   - Master Yoda to Luke Skywalker in </a:t>
            </a:r>
            <a:b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br>
            <a: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                     Return of the Jedi </a:t>
            </a:r>
            <a:b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br>
            <a:endParaRPr lang="en-GB" sz="3600" dirty="0">
              <a:solidFill>
                <a:schemeClr val="bg2">
                  <a:lumMod val="40000"/>
                  <a:lumOff val="60000"/>
                </a:schemeClr>
              </a:solidFill>
            </a:endParaRPr>
          </a:p>
        </p:txBody>
      </p:sp>
    </p:spTree>
    <p:extLst>
      <p:ext uri="{BB962C8B-B14F-4D97-AF65-F5344CB8AC3E}">
        <p14:creationId xmlns:p14="http://schemas.microsoft.com/office/powerpoint/2010/main" val="2475611359"/>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193648"/>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Jordan </a:t>
            </a:r>
            <a:r>
              <a:rPr lang="en-ZA" sz="2200" dirty="0" err="1">
                <a:solidFill>
                  <a:schemeClr val="bg2">
                    <a:lumMod val="40000"/>
                    <a:lumOff val="60000"/>
                  </a:schemeClr>
                </a:solidFill>
                <a:latin typeface="Trebuchet MS" panose="020B0603020202020204" pitchFamily="34" charset="0"/>
              </a:rPr>
              <a:t>Haantjies</a:t>
            </a:r>
            <a:r>
              <a:rPr lang="en-ZA" sz="2200" dirty="0">
                <a:solidFill>
                  <a:schemeClr val="bg2">
                    <a:lumMod val="40000"/>
                    <a:lumOff val="60000"/>
                  </a:schemeClr>
                </a:solidFill>
                <a:latin typeface="Trebuchet MS" panose="020B0603020202020204" pitchFamily="34" charset="0"/>
              </a:rPr>
              <a:t>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SJ Steel</a:t>
            </a:r>
          </a:p>
          <a:p>
            <a:endParaRPr lang="en-ZA" sz="2400" dirty="0">
              <a:solidFill>
                <a:schemeClr val="bg2">
                  <a:lumMod val="40000"/>
                  <a:lumOff val="60000"/>
                </a:schemeClr>
              </a:solidFill>
              <a:latin typeface="Trebuchet MS" panose="020B06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917" y="0"/>
            <a:ext cx="1897083" cy="2529444"/>
          </a:xfrm>
          <a:prstGeom prst="rect">
            <a:avLst/>
          </a:prstGeom>
        </p:spPr>
      </p:pic>
      <p:pic>
        <p:nvPicPr>
          <p:cNvPr id="5" name="Picture 4"/>
          <p:cNvPicPr>
            <a:picLocks noChangeAspect="1"/>
          </p:cNvPicPr>
          <p:nvPr/>
        </p:nvPicPr>
        <p:blipFill>
          <a:blip r:embed="rId3"/>
          <a:stretch>
            <a:fillRect/>
          </a:stretch>
        </p:blipFill>
        <p:spPr>
          <a:xfrm>
            <a:off x="1" y="4156364"/>
            <a:ext cx="1789164" cy="2701636"/>
          </a:xfrm>
          <a:prstGeom prst="rect">
            <a:avLst/>
          </a:prstGeom>
        </p:spPr>
      </p:pic>
      <p:sp>
        <p:nvSpPr>
          <p:cNvPr id="4" name="TextBox 3">
            <a:extLst>
              <a:ext uri="{FF2B5EF4-FFF2-40B4-BE49-F238E27FC236}">
                <a16:creationId xmlns:a16="http://schemas.microsoft.com/office/drawing/2014/main" id="{6CCCF24E-D316-4AF9-BAD7-57CCF368E3C6}"/>
              </a:ext>
            </a:extLst>
          </p:cNvPr>
          <p:cNvSpPr txBox="1"/>
          <p:nvPr/>
        </p:nvSpPr>
        <p:spPr>
          <a:xfrm>
            <a:off x="2228285" y="4774774"/>
            <a:ext cx="8066632" cy="1323439"/>
          </a:xfrm>
          <a:prstGeom prst="rect">
            <a:avLst/>
          </a:prstGeom>
          <a:noFill/>
        </p:spPr>
        <p:txBody>
          <a:bodyPr wrap="none" rtlCol="0">
            <a:spAutoFit/>
          </a:bodyPr>
          <a:lstStyle/>
          <a:p>
            <a:pPr algn="just"/>
            <a:r>
              <a:rPr lang="en-ZA" sz="2000" dirty="0">
                <a:solidFill>
                  <a:schemeClr val="bg2">
                    <a:lumMod val="40000"/>
                    <a:lumOff val="60000"/>
                  </a:schemeClr>
                </a:solidFill>
                <a:latin typeface="Trebuchet MS" panose="020B0603020202020204" pitchFamily="34" charset="0"/>
              </a:rPr>
              <a:t>Mental power and strength of character also imply responsibility. </a:t>
            </a:r>
          </a:p>
          <a:p>
            <a:pPr algn="just"/>
            <a:r>
              <a:rPr lang="en-ZA" sz="2000" dirty="0">
                <a:solidFill>
                  <a:schemeClr val="bg2">
                    <a:lumMod val="40000"/>
                    <a:lumOff val="60000"/>
                  </a:schemeClr>
                </a:solidFill>
                <a:latin typeface="Trebuchet MS" panose="020B0603020202020204" pitchFamily="34" charset="0"/>
              </a:rPr>
              <a:t>This may be your biggest challenge to develop and use your talents  </a:t>
            </a:r>
          </a:p>
          <a:p>
            <a:pPr algn="just"/>
            <a:r>
              <a:rPr lang="en-ZA" sz="2000" dirty="0">
                <a:solidFill>
                  <a:schemeClr val="bg2">
                    <a:lumMod val="40000"/>
                    <a:lumOff val="60000"/>
                  </a:schemeClr>
                </a:solidFill>
                <a:latin typeface="Trebuchet MS" panose="020B0603020202020204" pitchFamily="34" charset="0"/>
              </a:rPr>
              <a:t>wisely and responsibly, ultimately in the service if society and your </a:t>
            </a:r>
          </a:p>
          <a:p>
            <a:pPr algn="just"/>
            <a:r>
              <a:rPr lang="en-ZA" sz="2000" dirty="0">
                <a:solidFill>
                  <a:schemeClr val="bg2">
                    <a:lumMod val="40000"/>
                    <a:lumOff val="60000"/>
                  </a:schemeClr>
                </a:solidFill>
                <a:latin typeface="Trebuchet MS" panose="020B0603020202020204" pitchFamily="34" charset="0"/>
              </a:rPr>
              <a:t>community. </a:t>
            </a:r>
            <a:endParaRPr lang="en-GB" sz="2000" dirty="0">
              <a:solidFill>
                <a:schemeClr val="bg2">
                  <a:lumMod val="40000"/>
                  <a:lumOff val="60000"/>
                </a:schemeClr>
              </a:solidFill>
              <a:latin typeface="Trebuchet MS" panose="020B0603020202020204" pitchFamily="34" charset="0"/>
            </a:endParaRPr>
          </a:p>
        </p:txBody>
      </p:sp>
      <p:sp>
        <p:nvSpPr>
          <p:cNvPr id="10" name="Rectangle 9">
            <a:extLst>
              <a:ext uri="{FF2B5EF4-FFF2-40B4-BE49-F238E27FC236}">
                <a16:creationId xmlns:a16="http://schemas.microsoft.com/office/drawing/2014/main" id="{613B9238-EBF5-4EA5-8F1B-03B2092AD394}"/>
              </a:ext>
            </a:extLst>
          </p:cNvPr>
          <p:cNvSpPr/>
          <p:nvPr/>
        </p:nvSpPr>
        <p:spPr>
          <a:xfrm>
            <a:off x="1976937" y="1064837"/>
            <a:ext cx="7891283" cy="1386213"/>
          </a:xfrm>
          <a:prstGeom prst="rect">
            <a:avLst/>
          </a:prstGeom>
        </p:spPr>
        <p:txBody>
          <a:bodyPr wrap="square">
            <a:spAutoFit/>
          </a:bodyPr>
          <a:lstStyle/>
          <a:p>
            <a:pPr>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 appreciated that your assessments were challenging but fair. We were expected to apply the knowledge from the content covered in class and, because this was explained so well, I enjoyed writing the tests. </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677855"/>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Nqobile</a:t>
            </a:r>
            <a:r>
              <a:rPr lang="en-ZA" sz="22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Hadebe</a:t>
            </a:r>
            <a:r>
              <a:rPr lang="en-ZA" sz="2200" dirty="0">
                <a:solidFill>
                  <a:schemeClr val="bg2">
                    <a:lumMod val="40000"/>
                    <a:lumOff val="60000"/>
                  </a:schemeClr>
                </a:solidFill>
                <a:latin typeface="Trebuchet MS" panose="020B0603020202020204" pitchFamily="34" charset="0"/>
              </a:rPr>
              <a:t> (Arts and Social Sciences)</a:t>
            </a:r>
          </a:p>
        </p:txBody>
      </p:sp>
      <p:sp>
        <p:nvSpPr>
          <p:cNvPr id="3" name="Rectangle 2"/>
          <p:cNvSpPr/>
          <p:nvPr/>
        </p:nvSpPr>
        <p:spPr>
          <a:xfrm>
            <a:off x="157655" y="3546518"/>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V </a:t>
            </a:r>
            <a:r>
              <a:rPr lang="en-ZA" sz="2200" dirty="0" err="1">
                <a:solidFill>
                  <a:schemeClr val="bg2">
                    <a:lumMod val="40000"/>
                    <a:lumOff val="60000"/>
                  </a:schemeClr>
                </a:solidFill>
                <a:latin typeface="Trebuchet MS" panose="020B0603020202020204" pitchFamily="34" charset="0"/>
              </a:rPr>
              <a:t>Roodt</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982" y="0"/>
            <a:ext cx="1808018" cy="241069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94288"/>
            <a:ext cx="1900052" cy="2763712"/>
          </a:xfrm>
          <a:prstGeom prst="rect">
            <a:avLst/>
          </a:prstGeom>
        </p:spPr>
      </p:pic>
      <p:sp>
        <p:nvSpPr>
          <p:cNvPr id="8" name="Rectangle 7">
            <a:extLst>
              <a:ext uri="{FF2B5EF4-FFF2-40B4-BE49-F238E27FC236}">
                <a16:creationId xmlns:a16="http://schemas.microsoft.com/office/drawing/2014/main" id="{FDBE8195-9504-46BA-BD61-9C8E334A6411}"/>
              </a:ext>
            </a:extLst>
          </p:cNvPr>
          <p:cNvSpPr/>
          <p:nvPr/>
        </p:nvSpPr>
        <p:spPr>
          <a:xfrm>
            <a:off x="1900052" y="1039613"/>
            <a:ext cx="7609708"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I sent you an email to, requesting to have an appointment for assistance with an aspect of the work I was struggling with. It did not take you longer than a few hours to reply to my email, with the welcoming greeting: “Dear Ms </a:t>
            </a:r>
            <a:r>
              <a:rPr lang="en-ZA" sz="2000" dirty="0" err="1">
                <a:solidFill>
                  <a:schemeClr val="bg2">
                    <a:lumMod val="40000"/>
                    <a:lumOff val="60000"/>
                  </a:schemeClr>
                </a:solidFill>
                <a:latin typeface="Trebuchet MS" panose="020B0603020202020204" pitchFamily="34" charset="0"/>
                <a:ea typeface="Calibri" panose="020F0502020204030204" pitchFamily="34" charset="0"/>
              </a:rPr>
              <a:t>Hadebe</a:t>
            </a:r>
            <a:r>
              <a:rPr lang="en-ZA" sz="2000" dirty="0">
                <a:solidFill>
                  <a:schemeClr val="bg2">
                    <a:lumMod val="40000"/>
                    <a:lumOff val="60000"/>
                  </a:schemeClr>
                </a:solidFill>
                <a:latin typeface="Trebuchet MS" panose="020B0603020202020204" pitchFamily="34" charset="0"/>
                <a:ea typeface="Calibri" panose="020F0502020204030204" pitchFamily="34" charset="0"/>
              </a:rPr>
              <a:t>…” </a:t>
            </a:r>
            <a:endParaRPr lang="en-GB" sz="2000" dirty="0">
              <a:solidFill>
                <a:schemeClr val="bg2">
                  <a:lumMod val="40000"/>
                  <a:lumOff val="60000"/>
                </a:schemeClr>
              </a:solidFill>
              <a:latin typeface="Trebuchet MS" panose="020B0603020202020204" pitchFamily="34" charset="0"/>
            </a:endParaRPr>
          </a:p>
        </p:txBody>
      </p:sp>
      <p:sp>
        <p:nvSpPr>
          <p:cNvPr id="4" name="Rectangle 3">
            <a:extLst>
              <a:ext uri="{FF2B5EF4-FFF2-40B4-BE49-F238E27FC236}">
                <a16:creationId xmlns:a16="http://schemas.microsoft.com/office/drawing/2014/main" id="{12A229E4-2F14-4503-B1AD-8BC93AAF80A6}"/>
              </a:ext>
            </a:extLst>
          </p:cNvPr>
          <p:cNvSpPr/>
          <p:nvPr/>
        </p:nvSpPr>
        <p:spPr>
          <a:xfrm>
            <a:off x="2316480" y="4814424"/>
            <a:ext cx="7860238"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In participating in this practice (exploration of Physiology), you have become part of the realm of thinkers... You have entered a centuries-old conversation about the fundamental questions of human existence, and you have done so as an equal.</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388698867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Amy </a:t>
            </a:r>
            <a:r>
              <a:rPr lang="en-ZA" sz="2200" dirty="0" err="1">
                <a:solidFill>
                  <a:schemeClr val="bg2">
                    <a:lumMod val="40000"/>
                    <a:lumOff val="60000"/>
                  </a:schemeClr>
                </a:solidFill>
                <a:latin typeface="Trebuchet MS" panose="020B0603020202020204" pitchFamily="34" charset="0"/>
              </a:rPr>
              <a:t>Jefthas</a:t>
            </a:r>
            <a:r>
              <a:rPr lang="en-ZA" sz="22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Ekonomiese</a:t>
            </a:r>
            <a:r>
              <a:rPr lang="en-ZA" sz="2200" dirty="0">
                <a:solidFill>
                  <a:schemeClr val="bg2">
                    <a:lumMod val="40000"/>
                    <a:lumOff val="60000"/>
                  </a:schemeClr>
                </a:solidFill>
                <a:latin typeface="Trebuchet MS" panose="020B0603020202020204" pitchFamily="34" charset="0"/>
              </a:rPr>
              <a:t> en </a:t>
            </a:r>
            <a:r>
              <a:rPr lang="en-ZA" sz="2200" dirty="0" err="1">
                <a:solidFill>
                  <a:schemeClr val="bg2">
                    <a:lumMod val="40000"/>
                    <a:lumOff val="60000"/>
                  </a:schemeClr>
                </a:solidFill>
                <a:latin typeface="Trebuchet MS" panose="020B0603020202020204" pitchFamily="34" charset="0"/>
              </a:rPr>
              <a:t>Bestuurswetenskappe</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545287"/>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Dr S Malan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32" y="-4129"/>
            <a:ext cx="1882367" cy="25098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6445"/>
            <a:ext cx="1757548" cy="2652903"/>
          </a:xfrm>
          <a:prstGeom prst="rect">
            <a:avLst/>
          </a:prstGeom>
        </p:spPr>
      </p:pic>
      <p:sp>
        <p:nvSpPr>
          <p:cNvPr id="7" name="Rectangle 6">
            <a:extLst>
              <a:ext uri="{FF2B5EF4-FFF2-40B4-BE49-F238E27FC236}">
                <a16:creationId xmlns:a16="http://schemas.microsoft.com/office/drawing/2014/main" id="{F48193B2-6726-4095-B354-169B1A85217A}"/>
              </a:ext>
            </a:extLst>
          </p:cNvPr>
          <p:cNvSpPr/>
          <p:nvPr/>
        </p:nvSpPr>
        <p:spPr>
          <a:xfrm>
            <a:off x="2109216" y="4384258"/>
            <a:ext cx="7424928" cy="1631216"/>
          </a:xfrm>
          <a:prstGeom prst="rect">
            <a:avLst/>
          </a:prstGeom>
        </p:spPr>
        <p:txBody>
          <a:bodyPr wrap="square">
            <a:spAutoFit/>
          </a:bodyPr>
          <a:lstStyle/>
          <a:p>
            <a:pPr algn="just"/>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Jou</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passie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vir leer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gepaardgaande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met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jou</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borrelende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persoonlikheid</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het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bygedra</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tot ‘n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heerlike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positiewe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klaskameratmosfeer</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vir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jou</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klasmaats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sowel</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as vir my! In die flip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klaskamer</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was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jy</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dikwels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die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beste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voorbereide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student in die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klas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3FD97D09-48E1-4A8D-BDE8-8F1513289B04}"/>
              </a:ext>
            </a:extLst>
          </p:cNvPr>
          <p:cNvSpPr/>
          <p:nvPr/>
        </p:nvSpPr>
        <p:spPr>
          <a:xfrm>
            <a:off x="1757548" y="1198211"/>
            <a:ext cx="7959476" cy="1323439"/>
          </a:xfrm>
          <a:prstGeom prst="rect">
            <a:avLst/>
          </a:prstGeom>
        </p:spPr>
        <p:txBody>
          <a:bodyPr wrap="square">
            <a:spAutoFit/>
          </a:bodyPr>
          <a:lstStyle/>
          <a:p>
            <a:r>
              <a:rPr lang="en-US" sz="2000" dirty="0">
                <a:solidFill>
                  <a:schemeClr val="bg2">
                    <a:lumMod val="40000"/>
                    <a:lumOff val="60000"/>
                  </a:schemeClr>
                </a:solidFill>
                <a:latin typeface="Trebuchet MS" panose="020B0603020202020204" pitchFamily="34" charset="0"/>
                <a:ea typeface="Calibri" panose="020F0502020204030204" pitchFamily="34" charset="0"/>
              </a:rPr>
              <a:t>Elke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dag</a:t>
            </a:r>
            <a:r>
              <a:rPr lang="en-US" sz="2000" dirty="0">
                <a:solidFill>
                  <a:schemeClr val="bg2">
                    <a:lumMod val="40000"/>
                    <a:lumOff val="60000"/>
                  </a:schemeClr>
                </a:solidFill>
                <a:latin typeface="Trebuchet MS" panose="020B0603020202020204" pitchFamily="34" charset="0"/>
                <a:ea typeface="Calibri" panose="020F0502020204030204" pitchFamily="34" charset="0"/>
              </a:rPr>
              <a:t> was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opwindend</a:t>
            </a:r>
            <a:r>
              <a:rPr lang="en-US" sz="2000" dirty="0">
                <a:solidFill>
                  <a:schemeClr val="bg2">
                    <a:lumMod val="40000"/>
                    <a:lumOff val="60000"/>
                  </a:schemeClr>
                </a:solidFill>
                <a:latin typeface="Trebuchet MS" panose="020B0603020202020204" pitchFamily="34" charset="0"/>
                <a:ea typeface="Calibri" panose="020F0502020204030204" pitchFamily="34" charset="0"/>
              </a:rPr>
              <a:t> en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elke</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ervaring</a:t>
            </a:r>
            <a:r>
              <a:rPr lang="en-US" sz="2000" dirty="0">
                <a:solidFill>
                  <a:schemeClr val="bg2">
                    <a:lumMod val="40000"/>
                    <a:lumOff val="60000"/>
                  </a:schemeClr>
                </a:solidFill>
                <a:latin typeface="Trebuchet MS" panose="020B0603020202020204" pitchFamily="34" charset="0"/>
                <a:ea typeface="Calibri" panose="020F0502020204030204" pitchFamily="34" charset="0"/>
              </a:rPr>
              <a:t> was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besielend</a:t>
            </a:r>
            <a:r>
              <a:rPr lang="en-US" sz="2000" dirty="0">
                <a:solidFill>
                  <a:schemeClr val="bg2">
                    <a:lumMod val="40000"/>
                    <a:lumOff val="60000"/>
                  </a:schemeClr>
                </a:solidFill>
                <a:latin typeface="Trebuchet MS" panose="020B0603020202020204" pitchFamily="34" charset="0"/>
                <a:ea typeface="Calibri" panose="020F0502020204030204" pitchFamily="34" charset="0"/>
              </a:rPr>
              <a:t> om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te</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beleef</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altyd</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toeganklik</a:t>
            </a:r>
            <a:r>
              <a:rPr lang="en-US" sz="2000" dirty="0">
                <a:solidFill>
                  <a:schemeClr val="bg2">
                    <a:lumMod val="40000"/>
                    <a:lumOff val="60000"/>
                  </a:schemeClr>
                </a:solidFill>
                <a:latin typeface="Trebuchet MS" panose="020B0603020202020204" pitchFamily="34" charset="0"/>
                <a:ea typeface="Calibri" panose="020F0502020204030204" pitchFamily="34" charset="0"/>
              </a:rPr>
              <a:t> en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interaktief</a:t>
            </a:r>
            <a:r>
              <a:rPr lang="en-US" sz="2000" dirty="0">
                <a:solidFill>
                  <a:schemeClr val="bg2">
                    <a:lumMod val="40000"/>
                    <a:lumOff val="60000"/>
                  </a:schemeClr>
                </a:solidFill>
                <a:latin typeface="Trebuchet MS" panose="020B0603020202020204" pitchFamily="34" charset="0"/>
                <a:ea typeface="Calibri" panose="020F0502020204030204" pitchFamily="34" charset="0"/>
              </a:rPr>
              <a:t> met die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klas</a:t>
            </a:r>
            <a:r>
              <a:rPr lang="en-US" sz="2000" dirty="0">
                <a:solidFill>
                  <a:schemeClr val="bg2">
                    <a:lumMod val="40000"/>
                    <a:lumOff val="60000"/>
                  </a:schemeClr>
                </a:solidFill>
                <a:latin typeface="Trebuchet MS" panose="020B0603020202020204" pitchFamily="34" charset="0"/>
                <a:ea typeface="Calibri" panose="020F0502020204030204" pitchFamily="34" charset="0"/>
              </a:rPr>
              <a:t> en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haar</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wyse</a:t>
            </a:r>
            <a:r>
              <a:rPr lang="en-US" sz="2000" dirty="0">
                <a:solidFill>
                  <a:schemeClr val="bg2">
                    <a:lumMod val="40000"/>
                    <a:lumOff val="60000"/>
                  </a:schemeClr>
                </a:solidFill>
                <a:latin typeface="Trebuchet MS" panose="020B0603020202020204" pitchFamily="34" charset="0"/>
                <a:ea typeface="Calibri" panose="020F0502020204030204" pitchFamily="34" charset="0"/>
              </a:rPr>
              <a:t> van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onderrig</a:t>
            </a:r>
            <a:r>
              <a:rPr lang="en-US" sz="2000" dirty="0">
                <a:solidFill>
                  <a:schemeClr val="bg2">
                    <a:lumMod val="40000"/>
                    <a:lumOff val="60000"/>
                  </a:schemeClr>
                </a:solidFill>
                <a:latin typeface="Trebuchet MS" panose="020B0603020202020204" pitchFamily="34" charset="0"/>
                <a:ea typeface="Calibri" panose="020F0502020204030204" pitchFamily="34" charset="0"/>
              </a:rPr>
              <a:t> was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uitstekend</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omrede</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na</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elke</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lesing</a:t>
            </a:r>
            <a:r>
              <a:rPr lang="en-US" sz="2000" dirty="0">
                <a:solidFill>
                  <a:schemeClr val="bg2">
                    <a:lumMod val="40000"/>
                    <a:lumOff val="60000"/>
                  </a:schemeClr>
                </a:solidFill>
                <a:latin typeface="Trebuchet MS" panose="020B0603020202020204" pitchFamily="34" charset="0"/>
                <a:ea typeface="Calibri" panose="020F0502020204030204" pitchFamily="34" charset="0"/>
              </a:rPr>
              <a:t> was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daar</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geen</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twyfeling</a:t>
            </a:r>
            <a:r>
              <a:rPr lang="en-US" sz="2000" dirty="0">
                <a:solidFill>
                  <a:schemeClr val="bg2">
                    <a:lumMod val="40000"/>
                    <a:lumOff val="60000"/>
                  </a:schemeClr>
                </a:solidFill>
                <a:latin typeface="Trebuchet MS" panose="020B0603020202020204" pitchFamily="34" charset="0"/>
                <a:ea typeface="Calibri" panose="020F0502020204030204" pitchFamily="34" charset="0"/>
              </a:rPr>
              <a:t> in die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inhoud</a:t>
            </a:r>
            <a:r>
              <a:rPr lang="en-US" sz="2000" dirty="0">
                <a:solidFill>
                  <a:schemeClr val="bg2">
                    <a:lumMod val="40000"/>
                    <a:lumOff val="60000"/>
                  </a:schemeClr>
                </a:solidFill>
                <a:latin typeface="Trebuchet MS" panose="020B0603020202020204" pitchFamily="34" charset="0"/>
                <a:ea typeface="Calibri" panose="020F0502020204030204" pitchFamily="34" charset="0"/>
              </a:rPr>
              <a:t> van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dit</a:t>
            </a:r>
            <a:r>
              <a:rPr lang="en-US" sz="2000" dirty="0">
                <a:solidFill>
                  <a:schemeClr val="bg2">
                    <a:lumMod val="40000"/>
                    <a:lumOff val="60000"/>
                  </a:schemeClr>
                </a:solidFill>
                <a:latin typeface="Trebuchet MS" panose="020B0603020202020204" pitchFamily="34" charset="0"/>
                <a:ea typeface="Calibri" panose="020F0502020204030204" pitchFamily="34" charset="0"/>
              </a:rPr>
              <a:t> wat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aan</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ons</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weergee</a:t>
            </a:r>
            <a:r>
              <a:rPr lang="en-US" sz="2000" dirty="0">
                <a:solidFill>
                  <a:schemeClr val="bg2">
                    <a:lumMod val="40000"/>
                    <a:lumOff val="60000"/>
                  </a:schemeClr>
                </a:solidFill>
                <a:latin typeface="Trebuchet MS" panose="020B0603020202020204" pitchFamily="34" charset="0"/>
                <a:ea typeface="Calibri" panose="020F0502020204030204" pitchFamily="34" charset="0"/>
              </a:rPr>
              <a:t> was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nie</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34919129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Lané</a:t>
            </a:r>
            <a:r>
              <a:rPr lang="en-ZA" sz="22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Katzke</a:t>
            </a:r>
            <a:r>
              <a:rPr lang="en-ZA" sz="2200" dirty="0">
                <a:solidFill>
                  <a:schemeClr val="bg2">
                    <a:lumMod val="40000"/>
                    <a:lumOff val="60000"/>
                  </a:schemeClr>
                </a:solidFill>
                <a:latin typeface="Trebuchet MS" panose="020B0603020202020204" pitchFamily="34" charset="0"/>
              </a:rPr>
              <a:t> (Education)</a:t>
            </a:r>
          </a:p>
        </p:txBody>
      </p:sp>
      <p:sp>
        <p:nvSpPr>
          <p:cNvPr id="3" name="Rectangle 2"/>
          <p:cNvSpPr/>
          <p:nvPr/>
        </p:nvSpPr>
        <p:spPr>
          <a:xfrm>
            <a:off x="157655" y="3662853"/>
            <a:ext cx="11464369" cy="83099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Me S van </a:t>
            </a:r>
            <a:r>
              <a:rPr lang="en-ZA" sz="2200" dirty="0" err="1">
                <a:solidFill>
                  <a:schemeClr val="bg2">
                    <a:lumMod val="40000"/>
                    <a:lumOff val="60000"/>
                  </a:schemeClr>
                </a:solidFill>
                <a:latin typeface="Trebuchet MS" panose="020B0603020202020204" pitchFamily="34" charset="0"/>
              </a:rPr>
              <a:t>Craenendonck</a:t>
            </a:r>
            <a:r>
              <a:rPr lang="en-ZA" sz="2200" dirty="0">
                <a:solidFill>
                  <a:schemeClr val="bg2">
                    <a:lumMod val="40000"/>
                    <a:lumOff val="60000"/>
                  </a:schemeClr>
                </a:solidFill>
                <a:latin typeface="Trebuchet MS" panose="020B0603020202020204" pitchFamily="34" charset="0"/>
              </a:rPr>
              <a:t> </a:t>
            </a:r>
          </a:p>
          <a:p>
            <a:endParaRPr lang="en-ZA" sz="24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9290" y="0"/>
            <a:ext cx="1932709" cy="257694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77372"/>
            <a:ext cx="1781300" cy="2671950"/>
          </a:xfrm>
          <a:prstGeom prst="rect">
            <a:avLst/>
          </a:prstGeom>
        </p:spPr>
      </p:pic>
      <p:graphicFrame>
        <p:nvGraphicFramePr>
          <p:cNvPr id="8" name="Table 7">
            <a:extLst>
              <a:ext uri="{FF2B5EF4-FFF2-40B4-BE49-F238E27FC236}">
                <a16:creationId xmlns:a16="http://schemas.microsoft.com/office/drawing/2014/main" id="{C09F5445-2FD3-4091-AFBB-8E4B41E83769}"/>
              </a:ext>
            </a:extLst>
          </p:cNvPr>
          <p:cNvGraphicFramePr>
            <a:graphicFrameLocks noGrp="1"/>
          </p:cNvGraphicFramePr>
          <p:nvPr>
            <p:extLst>
              <p:ext uri="{D42A27DB-BD31-4B8C-83A1-F6EECF244321}">
                <p14:modId xmlns:p14="http://schemas.microsoft.com/office/powerpoint/2010/main" val="3883937215"/>
              </p:ext>
            </p:extLst>
          </p:nvPr>
        </p:nvGraphicFramePr>
        <p:xfrm>
          <a:off x="2220329" y="4493850"/>
          <a:ext cx="8038961" cy="1732244"/>
        </p:xfrm>
        <a:graphic>
          <a:graphicData uri="http://schemas.openxmlformats.org/drawingml/2006/table">
            <a:tbl>
              <a:tblPr>
                <a:tableStyleId>{5C22544A-7EE6-4342-B048-85BDC9FD1C3A}</a:tableStyleId>
              </a:tblPr>
              <a:tblGrid>
                <a:gridCol w="8038961">
                  <a:extLst>
                    <a:ext uri="{9D8B030D-6E8A-4147-A177-3AD203B41FA5}">
                      <a16:colId xmlns:a16="http://schemas.microsoft.com/office/drawing/2014/main" val="1931622415"/>
                    </a:ext>
                  </a:extLst>
                </a:gridCol>
              </a:tblGrid>
              <a:tr h="1732244">
                <a:tc>
                  <a:txBody>
                    <a:bodyPr/>
                    <a:lstStyle/>
                    <a:p>
                      <a:pPr>
                        <a:lnSpc>
                          <a:spcPct val="107000"/>
                        </a:lnSpc>
                        <a:spcBef>
                          <a:spcPts val="1200"/>
                        </a:spcBef>
                        <a:spcAft>
                          <a:spcPts val="0"/>
                        </a:spcAft>
                      </a:pPr>
                      <a:r>
                        <a:rPr lang="en-US" sz="2000" dirty="0" err="1">
                          <a:solidFill>
                            <a:schemeClr val="bg2">
                              <a:lumMod val="40000"/>
                              <a:lumOff val="60000"/>
                            </a:schemeClr>
                          </a:solidFill>
                          <a:effectLst/>
                          <a:latin typeface="Trebuchet MS" panose="020B0603020202020204" pitchFamily="34" charset="0"/>
                        </a:rPr>
                        <a:t>Ik</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wil</a:t>
                      </a:r>
                      <a:r>
                        <a:rPr lang="en-US" sz="2000" dirty="0">
                          <a:solidFill>
                            <a:schemeClr val="bg2">
                              <a:lumMod val="40000"/>
                              <a:lumOff val="60000"/>
                            </a:schemeClr>
                          </a:solidFill>
                          <a:effectLst/>
                          <a:latin typeface="Trebuchet MS" panose="020B0603020202020204" pitchFamily="34" charset="0"/>
                        </a:rPr>
                        <a:t> je </a:t>
                      </a:r>
                      <a:r>
                        <a:rPr lang="en-US" sz="2000" dirty="0" err="1">
                          <a:solidFill>
                            <a:schemeClr val="bg2">
                              <a:lumMod val="40000"/>
                              <a:lumOff val="60000"/>
                            </a:schemeClr>
                          </a:solidFill>
                          <a:effectLst/>
                          <a:latin typeface="Trebuchet MS" panose="020B0603020202020204" pitchFamily="34" charset="0"/>
                        </a:rPr>
                        <a:t>ook</a:t>
                      </a:r>
                      <a:r>
                        <a:rPr lang="en-US" sz="2000" dirty="0">
                          <a:solidFill>
                            <a:schemeClr val="bg2">
                              <a:lumMod val="40000"/>
                              <a:lumOff val="60000"/>
                            </a:schemeClr>
                          </a:solidFill>
                          <a:effectLst/>
                          <a:latin typeface="Trebuchet MS" panose="020B0603020202020204" pitchFamily="34" charset="0"/>
                        </a:rPr>
                        <a:t> heel erg </a:t>
                      </a:r>
                      <a:r>
                        <a:rPr lang="en-US" sz="2000" dirty="0" err="1">
                          <a:solidFill>
                            <a:schemeClr val="bg2">
                              <a:lumMod val="40000"/>
                              <a:lumOff val="60000"/>
                            </a:schemeClr>
                          </a:solidFill>
                          <a:effectLst/>
                          <a:latin typeface="Trebuchet MS" panose="020B0603020202020204" pitchFamily="34" charset="0"/>
                        </a:rPr>
                        <a:t>bedanken</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dat</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ik</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deze</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feestelijke</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avond</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samen</a:t>
                      </a:r>
                      <a:r>
                        <a:rPr lang="en-US" sz="2000" dirty="0">
                          <a:solidFill>
                            <a:schemeClr val="bg2">
                              <a:lumMod val="40000"/>
                              <a:lumOff val="60000"/>
                            </a:schemeClr>
                          </a:solidFill>
                          <a:effectLst/>
                          <a:latin typeface="Trebuchet MS" panose="020B0603020202020204" pitchFamily="34" charset="0"/>
                        </a:rPr>
                        <a:t> met </a:t>
                      </a:r>
                      <a:r>
                        <a:rPr lang="en-US" sz="2000" dirty="0" err="1">
                          <a:solidFill>
                            <a:schemeClr val="bg2">
                              <a:lumMod val="40000"/>
                              <a:lumOff val="60000"/>
                            </a:schemeClr>
                          </a:solidFill>
                          <a:effectLst/>
                          <a:latin typeface="Trebuchet MS" panose="020B0603020202020204" pitchFamily="34" charset="0"/>
                        </a:rPr>
                        <a:t>jou</a:t>
                      </a:r>
                      <a:r>
                        <a:rPr lang="en-US" sz="2000" dirty="0">
                          <a:solidFill>
                            <a:schemeClr val="bg2">
                              <a:lumMod val="40000"/>
                              <a:lumOff val="60000"/>
                            </a:schemeClr>
                          </a:solidFill>
                          <a:effectLst/>
                          <a:latin typeface="Trebuchet MS" panose="020B0603020202020204" pitchFamily="34" charset="0"/>
                        </a:rPr>
                        <a:t> mag </a:t>
                      </a:r>
                      <a:r>
                        <a:rPr lang="en-US" sz="2000" dirty="0" err="1">
                          <a:solidFill>
                            <a:schemeClr val="bg2">
                              <a:lumMod val="40000"/>
                              <a:lumOff val="60000"/>
                            </a:schemeClr>
                          </a:solidFill>
                          <a:effectLst/>
                          <a:latin typeface="Trebuchet MS" panose="020B0603020202020204" pitchFamily="34" charset="0"/>
                        </a:rPr>
                        <a:t>delen</a:t>
                      </a:r>
                      <a:r>
                        <a:rPr lang="en-US" sz="2000" dirty="0">
                          <a:solidFill>
                            <a:schemeClr val="bg2">
                              <a:lumMod val="40000"/>
                              <a:lumOff val="60000"/>
                            </a:schemeClr>
                          </a:solidFill>
                          <a:effectLst/>
                          <a:latin typeface="Trebuchet MS" panose="020B0603020202020204" pitchFamily="34" charset="0"/>
                        </a:rPr>
                        <a:t>. Het is </a:t>
                      </a:r>
                      <a:r>
                        <a:rPr lang="en-US" sz="2000" dirty="0" err="1">
                          <a:solidFill>
                            <a:schemeClr val="bg2">
                              <a:lumMod val="40000"/>
                              <a:lumOff val="60000"/>
                            </a:schemeClr>
                          </a:solidFill>
                          <a:effectLst/>
                          <a:latin typeface="Trebuchet MS" panose="020B0603020202020204" pitchFamily="34" charset="0"/>
                        </a:rPr>
                        <a:t>een</a:t>
                      </a:r>
                      <a:r>
                        <a:rPr lang="en-US" sz="2000" dirty="0">
                          <a:solidFill>
                            <a:schemeClr val="bg2">
                              <a:lumMod val="40000"/>
                              <a:lumOff val="60000"/>
                            </a:schemeClr>
                          </a:solidFill>
                          <a:effectLst/>
                          <a:latin typeface="Trebuchet MS" panose="020B0603020202020204" pitchFamily="34" charset="0"/>
                        </a:rPr>
                        <a:t> hele </a:t>
                      </a:r>
                      <a:r>
                        <a:rPr lang="en-US" sz="2000" dirty="0" err="1">
                          <a:solidFill>
                            <a:schemeClr val="bg2">
                              <a:lumMod val="40000"/>
                              <a:lumOff val="60000"/>
                            </a:schemeClr>
                          </a:solidFill>
                          <a:effectLst/>
                          <a:latin typeface="Trebuchet MS" panose="020B0603020202020204" pitchFamily="34" charset="0"/>
                        </a:rPr>
                        <a:t>eer</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voor</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mij</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dat</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jij</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mij</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hebt</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gekozen</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Ik</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heb</a:t>
                      </a:r>
                      <a:r>
                        <a:rPr lang="en-US" sz="2000" dirty="0">
                          <a:solidFill>
                            <a:schemeClr val="bg2">
                              <a:lumMod val="40000"/>
                              <a:lumOff val="60000"/>
                            </a:schemeClr>
                          </a:solidFill>
                          <a:effectLst/>
                          <a:latin typeface="Trebuchet MS" panose="020B0603020202020204" pitchFamily="34" charset="0"/>
                        </a:rPr>
                        <a:t> met heel </a:t>
                      </a:r>
                      <a:r>
                        <a:rPr lang="en-US" sz="2000" dirty="0" err="1">
                          <a:solidFill>
                            <a:schemeClr val="bg2">
                              <a:lumMod val="40000"/>
                              <a:lumOff val="60000"/>
                            </a:schemeClr>
                          </a:solidFill>
                          <a:effectLst/>
                          <a:latin typeface="Trebuchet MS" panose="020B0603020202020204" pitchFamily="34" charset="0"/>
                        </a:rPr>
                        <a:t>veel</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plezier</a:t>
                      </a:r>
                      <a:r>
                        <a:rPr lang="en-US" sz="2000" dirty="0">
                          <a:solidFill>
                            <a:schemeClr val="bg2">
                              <a:lumMod val="40000"/>
                              <a:lumOff val="60000"/>
                            </a:schemeClr>
                          </a:solidFill>
                          <a:effectLst/>
                          <a:latin typeface="Trebuchet MS" panose="020B0603020202020204" pitchFamily="34" charset="0"/>
                        </a:rPr>
                        <a:t> het </a:t>
                      </a:r>
                      <a:r>
                        <a:rPr lang="en-US" sz="2000" dirty="0" err="1">
                          <a:solidFill>
                            <a:schemeClr val="bg2">
                              <a:lumMod val="40000"/>
                              <a:lumOff val="60000"/>
                            </a:schemeClr>
                          </a:solidFill>
                          <a:effectLst/>
                          <a:latin typeface="Trebuchet MS" panose="020B0603020202020204" pitchFamily="34" charset="0"/>
                        </a:rPr>
                        <a:t>vak</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Inleiding</a:t>
                      </a:r>
                      <a:r>
                        <a:rPr lang="en-US" sz="2000" dirty="0">
                          <a:solidFill>
                            <a:schemeClr val="bg2">
                              <a:lumMod val="40000"/>
                              <a:lumOff val="60000"/>
                            </a:schemeClr>
                          </a:solidFill>
                          <a:effectLst/>
                          <a:latin typeface="Trebuchet MS" panose="020B0603020202020204" pitchFamily="34" charset="0"/>
                        </a:rPr>
                        <a:t> tot </a:t>
                      </a:r>
                      <a:r>
                        <a:rPr lang="en-US" sz="2000" dirty="0" err="1">
                          <a:solidFill>
                            <a:schemeClr val="bg2">
                              <a:lumMod val="40000"/>
                              <a:lumOff val="60000"/>
                            </a:schemeClr>
                          </a:solidFill>
                          <a:effectLst/>
                          <a:latin typeface="Trebuchet MS" panose="020B0603020202020204" pitchFamily="34" charset="0"/>
                        </a:rPr>
                        <a:t>Nederlands</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gegeven</a:t>
                      </a:r>
                      <a:r>
                        <a:rPr lang="en-US" sz="2000" dirty="0">
                          <a:solidFill>
                            <a:schemeClr val="bg2">
                              <a:lumMod val="40000"/>
                              <a:lumOff val="60000"/>
                            </a:schemeClr>
                          </a:solidFill>
                          <a:effectLst/>
                          <a:latin typeface="Trebuchet MS" panose="020B0603020202020204" pitchFamily="34" charset="0"/>
                        </a:rPr>
                        <a:t> en </a:t>
                      </a:r>
                      <a:r>
                        <a:rPr lang="en-US" sz="2000" dirty="0" err="1">
                          <a:solidFill>
                            <a:schemeClr val="bg2">
                              <a:lumMod val="40000"/>
                              <a:lumOff val="60000"/>
                            </a:schemeClr>
                          </a:solidFill>
                          <a:effectLst/>
                          <a:latin typeface="Trebuchet MS" panose="020B0603020202020204" pitchFamily="34" charset="0"/>
                        </a:rPr>
                        <a:t>ik</a:t>
                      </a:r>
                      <a:r>
                        <a:rPr lang="en-US" sz="2000" dirty="0">
                          <a:solidFill>
                            <a:schemeClr val="bg2">
                              <a:lumMod val="40000"/>
                              <a:lumOff val="60000"/>
                            </a:schemeClr>
                          </a:solidFill>
                          <a:effectLst/>
                          <a:latin typeface="Trebuchet MS" panose="020B0603020202020204" pitchFamily="34" charset="0"/>
                        </a:rPr>
                        <a:t> ben </a:t>
                      </a:r>
                      <a:r>
                        <a:rPr lang="en-US" sz="2000" dirty="0" err="1">
                          <a:solidFill>
                            <a:schemeClr val="bg2">
                              <a:lumMod val="40000"/>
                              <a:lumOff val="60000"/>
                            </a:schemeClr>
                          </a:solidFill>
                          <a:effectLst/>
                          <a:latin typeface="Trebuchet MS" panose="020B0603020202020204" pitchFamily="34" charset="0"/>
                        </a:rPr>
                        <a:t>blij</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dat</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jij</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ervan</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genoten</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hebt</a:t>
                      </a:r>
                      <a:r>
                        <a:rPr lang="en-US" sz="2000" dirty="0">
                          <a:solidFill>
                            <a:schemeClr val="bg2">
                              <a:lumMod val="40000"/>
                              <a:lumOff val="60000"/>
                            </a:schemeClr>
                          </a:solidFill>
                          <a:effectLst/>
                          <a:latin typeface="Trebuchet MS" panose="020B0603020202020204" pitchFamily="34" charset="0"/>
                        </a:rPr>
                        <a:t>. </a:t>
                      </a:r>
                      <a:endParaRPr lang="en-GB" sz="2000" dirty="0">
                        <a:solidFill>
                          <a:schemeClr val="bg2">
                            <a:lumMod val="40000"/>
                            <a:lumOff val="60000"/>
                          </a:schemeClr>
                        </a:solidFill>
                        <a:effectLst/>
                        <a:latin typeface="Trebuchet MS" panose="020B0603020202020204" pitchFamily="34" charset="0"/>
                      </a:endParaRPr>
                    </a:p>
                    <a:p>
                      <a:pPr>
                        <a:lnSpc>
                          <a:spcPct val="107000"/>
                        </a:lnSpc>
                        <a:spcBef>
                          <a:spcPts val="1200"/>
                        </a:spcBef>
                        <a:spcAft>
                          <a:spcPts val="0"/>
                        </a:spcAft>
                      </a:pPr>
                      <a:r>
                        <a:rPr lang="en-GB" sz="1100" dirty="0">
                          <a:effectLst/>
                        </a:rPr>
                        <a:t> </a:t>
                      </a:r>
                      <a:endParaRPr lang="en-GB" sz="1200" b="1" dirty="0">
                        <a:effectLst/>
                        <a:latin typeface="Times New Roman" panose="02020603050405020304" pitchFamily="18" charset="0"/>
                        <a:ea typeface="Calibri" panose="020F0502020204030204" pitchFamily="34" charset="0"/>
                        <a:cs typeface="Arial" panose="020B0604020202020204" pitchFamily="34" charset="0"/>
                      </a:endParaRPr>
                    </a:p>
                  </a:txBody>
                  <a:tcPr marL="19050" marR="190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9052957"/>
                  </a:ext>
                </a:extLst>
              </a:tr>
            </a:tbl>
          </a:graphicData>
        </a:graphic>
      </p:graphicFrame>
      <p:sp>
        <p:nvSpPr>
          <p:cNvPr id="9" name="Rectangle 8">
            <a:extLst>
              <a:ext uri="{FF2B5EF4-FFF2-40B4-BE49-F238E27FC236}">
                <a16:creationId xmlns:a16="http://schemas.microsoft.com/office/drawing/2014/main" id="{553A6DB9-C766-4D69-AF01-F00C6D23E132}"/>
              </a:ext>
            </a:extLst>
          </p:cNvPr>
          <p:cNvSpPr/>
          <p:nvPr/>
        </p:nvSpPr>
        <p:spPr>
          <a:xfrm>
            <a:off x="1781300" y="962113"/>
            <a:ext cx="7638272" cy="1323439"/>
          </a:xfrm>
          <a:prstGeom prst="rect">
            <a:avLst/>
          </a:prstGeom>
        </p:spPr>
        <p:txBody>
          <a:bodyPr wrap="square">
            <a:spAutoFit/>
          </a:bodyPr>
          <a:lstStyle/>
          <a:p>
            <a:pPr algn="just">
              <a:spcAft>
                <a:spcPts val="10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And ultimately, deciding on a lecturer I had received less than two months of class from is, I suppose, a little unconventional. But I think there is something to be said for teachers who can reach out and somehow inspire the souls of their students.  </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19921"/>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Yvonne </a:t>
            </a:r>
            <a:r>
              <a:rPr lang="en-ZA" sz="2200" dirty="0" err="1">
                <a:solidFill>
                  <a:schemeClr val="bg2">
                    <a:lumMod val="40000"/>
                    <a:lumOff val="60000"/>
                  </a:schemeClr>
                </a:solidFill>
                <a:latin typeface="Trebuchet MS" panose="020B0603020202020204" pitchFamily="34" charset="0"/>
              </a:rPr>
              <a:t>Louw</a:t>
            </a:r>
            <a:r>
              <a:rPr lang="en-ZA" sz="2200" dirty="0">
                <a:solidFill>
                  <a:schemeClr val="bg2">
                    <a:lumMod val="40000"/>
                    <a:lumOff val="60000"/>
                  </a:schemeClr>
                </a:solidFill>
                <a:latin typeface="Trebuchet MS" panose="020B0603020202020204" pitchFamily="34" charset="0"/>
              </a:rPr>
              <a:t> (Health Sciences)</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Mr J Fredericks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356" y="0"/>
            <a:ext cx="1843644" cy="24581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84821"/>
            <a:ext cx="1840675" cy="2673180"/>
          </a:xfrm>
          <a:prstGeom prst="rect">
            <a:avLst/>
          </a:prstGeom>
        </p:spPr>
      </p:pic>
      <p:sp>
        <p:nvSpPr>
          <p:cNvPr id="8" name="Rectangle 7">
            <a:extLst>
              <a:ext uri="{FF2B5EF4-FFF2-40B4-BE49-F238E27FC236}">
                <a16:creationId xmlns:a16="http://schemas.microsoft.com/office/drawing/2014/main" id="{BA2DD847-3D7E-4C56-8F7E-2279A857C639}"/>
              </a:ext>
            </a:extLst>
          </p:cNvPr>
          <p:cNvSpPr/>
          <p:nvPr/>
        </p:nvSpPr>
        <p:spPr>
          <a:xfrm>
            <a:off x="2401824" y="4732091"/>
            <a:ext cx="7851648" cy="1015663"/>
          </a:xfrm>
          <a:prstGeom prst="rect">
            <a:avLst/>
          </a:prstGeom>
        </p:spPr>
        <p:txBody>
          <a:bodyPr wrap="square">
            <a:spAutoFit/>
          </a:bodyPr>
          <a:lstStyle/>
          <a:p>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Remember at university, you are representing yourself, your family, your school and community, so make the nation proud. The best is yet to come and always believe in your dreams. </a:t>
            </a:r>
            <a:endParaRPr lang="en-GB" sz="2000" dirty="0">
              <a:solidFill>
                <a:schemeClr val="bg2">
                  <a:lumMod val="40000"/>
                  <a:lumOff val="60000"/>
                </a:schemeClr>
              </a:solidFill>
              <a:latin typeface="Trebuchet MS" panose="020B0603020202020204" pitchFamily="34" charset="0"/>
            </a:endParaRPr>
          </a:p>
        </p:txBody>
      </p:sp>
      <p:sp>
        <p:nvSpPr>
          <p:cNvPr id="10" name="Rectangle 9">
            <a:extLst>
              <a:ext uri="{FF2B5EF4-FFF2-40B4-BE49-F238E27FC236}">
                <a16:creationId xmlns:a16="http://schemas.microsoft.com/office/drawing/2014/main" id="{5410A55D-0902-4422-9ABF-99B5D98968AF}"/>
              </a:ext>
            </a:extLst>
          </p:cNvPr>
          <p:cNvSpPr/>
          <p:nvPr/>
        </p:nvSpPr>
        <p:spPr>
          <a:xfrm>
            <a:off x="1840674" y="1031480"/>
            <a:ext cx="7986078" cy="1715534"/>
          </a:xfrm>
          <a:prstGeom prst="rect">
            <a:avLst/>
          </a:prstGeom>
        </p:spPr>
        <p:txBody>
          <a:bodyPr wrap="square">
            <a:spAutoFit/>
          </a:bodyPr>
          <a:lstStyle/>
          <a:p>
            <a:pPr algn="just">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 had no need for a lecturer who would remind me of how difficult the course is or push me to attain excellence. I needed someone who was set on making a difference in the lives of patients and students alike.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a:solidFill>
                  <a:schemeClr val="bg2">
                    <a:lumMod val="40000"/>
                    <a:lumOff val="60000"/>
                  </a:schemeClr>
                </a:solidFill>
                <a:latin typeface="Trebuchet MS" panose="020B0603020202020204" pitchFamily="34" charset="0"/>
                <a:ea typeface="Calibri" panose="020F0502020204030204" pitchFamily="34" charset="0"/>
              </a:rPr>
              <a:t>Amid my anxiety, I met Mr Fredericks, one of the friendliest faces I have ever seen.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1846054868"/>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310" y="924909"/>
            <a:ext cx="11529848" cy="4247317"/>
          </a:xfrm>
          <a:prstGeom prst="rect">
            <a:avLst/>
          </a:prstGeom>
        </p:spPr>
        <p:txBody>
          <a:bodyPr wrap="square">
            <a:spAutoFit/>
          </a:bodyPr>
          <a:lstStyle/>
          <a:p>
            <a:pPr algn="just">
              <a:lnSpc>
                <a:spcPct val="150000"/>
              </a:lnSpc>
            </a:pPr>
            <a:r>
              <a:rPr lang="en-US" sz="3200" dirty="0">
                <a:solidFill>
                  <a:schemeClr val="bg2">
                    <a:lumMod val="40000"/>
                    <a:lumOff val="60000"/>
                  </a:schemeClr>
                </a:solidFill>
                <a:latin typeface="Trebuchet MS" panose="020B0603020202020204" pitchFamily="34" charset="0"/>
              </a:rPr>
              <a:t>“It is through education that the daughter of a peasant can become a doctor, the son of a mineworker can become the head of the mine, that the child of farm workers can become the president of a great nation.” </a:t>
            </a:r>
          </a:p>
          <a:p>
            <a:pPr algn="ctr"/>
            <a:endParaRPr lang="en-US" sz="3600" dirty="0">
              <a:solidFill>
                <a:schemeClr val="bg2">
                  <a:lumMod val="40000"/>
                  <a:lumOff val="60000"/>
                </a:schemeClr>
              </a:solidFill>
              <a:latin typeface="Trebuchet MS" panose="020B0603020202020204" pitchFamily="34" charset="0"/>
            </a:endParaRPr>
          </a:p>
          <a:p>
            <a:pPr algn="ctr"/>
            <a:r>
              <a:rPr lang="en-US" sz="3600" dirty="0">
                <a:solidFill>
                  <a:schemeClr val="bg2">
                    <a:lumMod val="40000"/>
                    <a:lumOff val="60000"/>
                  </a:schemeClr>
                </a:solidFill>
                <a:latin typeface="Trebuchet MS" panose="020B0603020202020204" pitchFamily="34" charset="0"/>
              </a:rPr>
              <a:t>                                                           Nelson Mandela</a:t>
            </a:r>
            <a:endParaRPr lang="en-ZA" sz="36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030140733"/>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6592" y="487680"/>
            <a:ext cx="10134185" cy="5909310"/>
          </a:xfrm>
          <a:prstGeom prst="rect">
            <a:avLst/>
          </a:prstGeom>
        </p:spPr>
        <p:txBody>
          <a:bodyPr wrap="square">
            <a:spAutoFit/>
          </a:bodyPr>
          <a:lstStyle/>
          <a:p>
            <a:pPr algn="ctr">
              <a:spcAft>
                <a:spcPts val="0"/>
              </a:spcAft>
            </a:pP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Die </a:t>
            </a:r>
            <a:r>
              <a:rPr lang="af-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Viserektor </a:t>
            </a:r>
            <a:r>
              <a:rPr lang="af-ZA" sz="2400" b="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Leer </a:t>
            </a:r>
            <a:r>
              <a:rPr lang="af-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en </a:t>
            </a:r>
            <a:r>
              <a:rPr lang="af-ZA" sz="2400" b="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Onderrig, </a:t>
            </a:r>
            <a:r>
              <a:rPr lang="af-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Prof Arnold Schoonwinkel</a:t>
            </a: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 </a:t>
            </a:r>
          </a:p>
          <a:p>
            <a:pPr algn="ct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bied die </a:t>
            </a:r>
            <a:r>
              <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Eerstejaarsprestasietoekennings aan die</a:t>
            </a:r>
          </a:p>
          <a:p>
            <a:pPr algn="ctr">
              <a:spcAft>
                <a:spcPts val="0"/>
              </a:spcAft>
            </a:pPr>
            <a:r>
              <a:rPr lang="af-ZA" sz="28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toppresterende</a:t>
            </a:r>
            <a:r>
              <a:rPr lang="af-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 eerstejaarstudente</a:t>
            </a:r>
            <a:r>
              <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 </a:t>
            </a: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van 2017.</a:t>
            </a:r>
          </a:p>
          <a:p>
            <a:pPr algn="ctr">
              <a:spcAft>
                <a:spcPts val="0"/>
              </a:spcAft>
            </a:pPr>
            <a:r>
              <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D</a:t>
            </a: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ie </a:t>
            </a:r>
            <a:r>
              <a:rPr lang="af-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rol wat die dosent </a:t>
            </a: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in hierdie prestasies speel, word ook beklemtoon. </a:t>
            </a: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r>
              <a:rPr lang="en-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The </a:t>
            </a:r>
            <a:r>
              <a:rPr lang="en-ZA" sz="2400" b="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Vice-Rector Learning and Teaching, Prof Arnold </a:t>
            </a:r>
            <a:r>
              <a:rPr lang="en-ZA" sz="2400" b="1" spc="-25" dirty="0" err="1">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Schoonwinkel</a:t>
            </a:r>
            <a:r>
              <a:rPr lang="en-ZA" sz="2400" b="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 </a:t>
            </a:r>
          </a:p>
          <a:p>
            <a:pPr algn="ctr"/>
            <a:r>
              <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hosts the First-Year Achievement Awards event for the</a:t>
            </a:r>
          </a:p>
          <a:p>
            <a:pPr algn="ctr"/>
            <a:r>
              <a:rPr lang="en-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top achieving first-year students of 2017</a:t>
            </a:r>
            <a:r>
              <a:rPr lang="en-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a:t>
            </a:r>
          </a:p>
          <a:p>
            <a:pPr algn="ctr"/>
            <a:r>
              <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T</a:t>
            </a:r>
            <a:r>
              <a:rPr lang="en-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he endeavour also highlights the </a:t>
            </a:r>
            <a:r>
              <a:rPr lang="en-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role that the lecturer </a:t>
            </a:r>
            <a:r>
              <a:rPr lang="en-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plays in these achievements. </a:t>
            </a:r>
            <a:endParaRPr lang="en-US"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gn="just">
              <a:spcAft>
                <a:spcPts val="0"/>
              </a:spcAft>
            </a:pPr>
            <a:endParaRPr lang="en-US" sz="1400" spc="-25" dirty="0">
              <a:solidFill>
                <a:schemeClr val="bg2">
                  <a:lumMod val="40000"/>
                  <a:lumOff val="6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C92D442-9FCD-4A3C-A29A-8AB30762F9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640" y="2358540"/>
            <a:ext cx="4636922" cy="1627570"/>
          </a:xfrm>
          <a:prstGeom prst="rect">
            <a:avLst/>
          </a:prstGeom>
        </p:spPr>
      </p:pic>
    </p:spTree>
    <p:extLst>
      <p:ext uri="{BB962C8B-B14F-4D97-AF65-F5344CB8AC3E}">
        <p14:creationId xmlns:p14="http://schemas.microsoft.com/office/powerpoint/2010/main" val="2105332817"/>
      </p:ext>
    </p:extLst>
  </p:cSld>
  <p:clrMapOvr>
    <a:masterClrMapping/>
  </p:clrMapOvr>
  <mc:AlternateContent xmlns:mc="http://schemas.openxmlformats.org/markup-compatibility/2006" xmlns:p14="http://schemas.microsoft.com/office/powerpoint/2010/main">
    <mc:Choice Requires="p14">
      <p:transition spd="slow" p14:dur="15000" advTm="10000"/>
    </mc:Choice>
    <mc:Fallback xmlns="">
      <p:transitio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20000"/>
                    <a:lumOff val="80000"/>
                  </a:schemeClr>
                </a:solidFill>
                <a:latin typeface="Trebuchet MS" panose="020B0603020202020204" pitchFamily="34" charset="0"/>
              </a:rPr>
              <a:t>Manuela </a:t>
            </a:r>
            <a:r>
              <a:rPr lang="en-ZA" sz="2200" dirty="0" err="1">
                <a:solidFill>
                  <a:schemeClr val="bg2">
                    <a:lumMod val="20000"/>
                    <a:lumOff val="80000"/>
                  </a:schemeClr>
                </a:solidFill>
                <a:latin typeface="Trebuchet MS" panose="020B0603020202020204" pitchFamily="34" charset="0"/>
              </a:rPr>
              <a:t>Vente</a:t>
            </a:r>
            <a:r>
              <a:rPr lang="en-ZA" sz="2200" dirty="0">
                <a:solidFill>
                  <a:schemeClr val="bg2">
                    <a:lumMod val="20000"/>
                    <a:lumOff val="80000"/>
                  </a:schemeClr>
                </a:solidFill>
                <a:latin typeface="Trebuchet MS" panose="020B0603020202020204" pitchFamily="34" charset="0"/>
              </a:rPr>
              <a:t> (Natural Sciences)</a:t>
            </a:r>
          </a:p>
        </p:txBody>
      </p:sp>
      <p:sp>
        <p:nvSpPr>
          <p:cNvPr id="3" name="Rectangle 2"/>
          <p:cNvSpPr/>
          <p:nvPr/>
        </p:nvSpPr>
        <p:spPr>
          <a:xfrm>
            <a:off x="241142" y="3523342"/>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Z Bester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262" y="0"/>
            <a:ext cx="1834738" cy="24463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6260"/>
            <a:ext cx="2018805" cy="2691740"/>
          </a:xfrm>
          <a:prstGeom prst="rect">
            <a:avLst/>
          </a:prstGeom>
        </p:spPr>
      </p:pic>
      <p:sp>
        <p:nvSpPr>
          <p:cNvPr id="5" name="Rectangle 4">
            <a:extLst>
              <a:ext uri="{FF2B5EF4-FFF2-40B4-BE49-F238E27FC236}">
                <a16:creationId xmlns:a16="http://schemas.microsoft.com/office/drawing/2014/main" id="{B3018F58-77DA-4262-86A1-84B99B909F96}"/>
              </a:ext>
            </a:extLst>
          </p:cNvPr>
          <p:cNvSpPr/>
          <p:nvPr/>
        </p:nvSpPr>
        <p:spPr>
          <a:xfrm>
            <a:off x="2718816" y="4643565"/>
            <a:ext cx="7638446" cy="1386213"/>
          </a:xfrm>
          <a:prstGeom prst="rect">
            <a:avLst/>
          </a:prstGeom>
        </p:spPr>
        <p:txBody>
          <a:bodyPr wrap="square">
            <a:spAutoFit/>
          </a:bodyPr>
          <a:lstStyle/>
          <a:p>
            <a:pPr>
              <a:lnSpc>
                <a:spcPct val="107000"/>
              </a:lnSpc>
              <a:spcBef>
                <a:spcPts val="1200"/>
              </a:spcBef>
              <a:spcAft>
                <a:spcPts val="800"/>
              </a:spcAft>
            </a:pP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You made an appointment to discuss how you could do better in your work. I would want others to adopt this quality as well: to know that asking for advice is a way of empowering yourself and adding to your knowledge and skills – not a lack of strength.</a:t>
            </a:r>
          </a:p>
        </p:txBody>
      </p:sp>
      <p:sp>
        <p:nvSpPr>
          <p:cNvPr id="8" name="Rectangle 7">
            <a:extLst>
              <a:ext uri="{FF2B5EF4-FFF2-40B4-BE49-F238E27FC236}">
                <a16:creationId xmlns:a16="http://schemas.microsoft.com/office/drawing/2014/main" id="{6BE24884-6A4C-492C-B8BA-15F366BCC8B9}"/>
              </a:ext>
            </a:extLst>
          </p:cNvPr>
          <p:cNvSpPr/>
          <p:nvPr/>
        </p:nvSpPr>
        <p:spPr>
          <a:xfrm>
            <a:off x="2018804" y="1152004"/>
            <a:ext cx="7966444" cy="1323439"/>
          </a:xfrm>
          <a:prstGeom prst="rect">
            <a:avLst/>
          </a:prstGeom>
        </p:spPr>
        <p:txBody>
          <a:bodyPr wrap="square">
            <a:spAutoFit/>
          </a:bodyPr>
          <a:lstStyle/>
          <a:p>
            <a:pPr>
              <a:spcAft>
                <a:spcPts val="10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Your kindness and the fact that you knew me by my name gave me comfort. Getting to know a lecturer in the way that I met you also helped me to address other people which guided me towards achieving my personal ambition.</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46785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Hanne</a:t>
            </a:r>
            <a:r>
              <a:rPr lang="en-ZA" sz="24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Mertens</a:t>
            </a:r>
            <a:r>
              <a:rPr lang="en-ZA" sz="2200" dirty="0">
                <a:solidFill>
                  <a:schemeClr val="bg2">
                    <a:lumMod val="40000"/>
                    <a:lumOff val="60000"/>
                  </a:schemeClr>
                </a:solidFill>
                <a:latin typeface="Trebuchet MS" panose="020B0603020202020204" pitchFamily="34" charset="0"/>
              </a:rPr>
              <a:t> (Economic and Management Sciences)</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M </a:t>
            </a:r>
            <a:r>
              <a:rPr lang="en-ZA" sz="2200" dirty="0" err="1">
                <a:solidFill>
                  <a:schemeClr val="bg2">
                    <a:lumMod val="40000"/>
                    <a:lumOff val="60000"/>
                  </a:schemeClr>
                </a:solidFill>
                <a:latin typeface="Trebuchet MS" panose="020B0603020202020204" pitchFamily="34" charset="0"/>
              </a:rPr>
              <a:t>Rossouw</a:t>
            </a:r>
            <a:endParaRPr lang="en-ZA" sz="22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1952" y="0"/>
            <a:ext cx="1710047" cy="22800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177029"/>
            <a:ext cx="1745673" cy="2634978"/>
          </a:xfrm>
          <a:prstGeom prst="rect">
            <a:avLst/>
          </a:prstGeom>
        </p:spPr>
      </p:pic>
      <p:sp>
        <p:nvSpPr>
          <p:cNvPr id="9" name="Rectangle 8">
            <a:extLst>
              <a:ext uri="{FF2B5EF4-FFF2-40B4-BE49-F238E27FC236}">
                <a16:creationId xmlns:a16="http://schemas.microsoft.com/office/drawing/2014/main" id="{9C455658-FDBC-4843-A21B-4BAF17830EE8}"/>
              </a:ext>
            </a:extLst>
          </p:cNvPr>
          <p:cNvSpPr/>
          <p:nvPr/>
        </p:nvSpPr>
        <p:spPr>
          <a:xfrm>
            <a:off x="2304288" y="4752640"/>
            <a:ext cx="8010144" cy="1015663"/>
          </a:xfrm>
          <a:prstGeom prst="rect">
            <a:avLst/>
          </a:prstGeom>
        </p:spPr>
        <p:txBody>
          <a:bodyPr wrap="square">
            <a:spAutoFit/>
          </a:bodyPr>
          <a:lstStyle/>
          <a:p>
            <a:pPr algn="just">
              <a:spcBef>
                <a:spcPts val="1200"/>
              </a:spcBef>
              <a:spcAft>
                <a:spcPts val="0"/>
              </a:spcAft>
            </a:pPr>
            <a:r>
              <a:rPr lang="en-GB"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First year ensures that your foundation is solid - now you just need to keep building on that. Also make sure to consult your lecturers – it is better to settle issues earlier rather than later. </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B2075B2-E2CD-47AE-AEDF-BBDBD0F6C276}"/>
              </a:ext>
            </a:extLst>
          </p:cNvPr>
          <p:cNvSpPr/>
          <p:nvPr/>
        </p:nvSpPr>
        <p:spPr>
          <a:xfrm>
            <a:off x="1745672" y="1048747"/>
            <a:ext cx="8227384" cy="1386213"/>
          </a:xfrm>
          <a:prstGeom prst="rect">
            <a:avLst/>
          </a:prstGeom>
        </p:spPr>
        <p:txBody>
          <a:bodyPr wrap="square">
            <a:spAutoFit/>
          </a:bodyPr>
          <a:lstStyle/>
          <a:p>
            <a:pPr algn="just">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You have made a massive impact on my passion for the subject through your energetic enthusiasm and dedication - for accounting, for lecturing and for your students and you never treat us as just another student number.</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441047"/>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Jacobie</a:t>
            </a:r>
            <a:r>
              <a:rPr lang="en-ZA" sz="2200" dirty="0">
                <a:solidFill>
                  <a:schemeClr val="bg2">
                    <a:lumMod val="40000"/>
                    <a:lumOff val="60000"/>
                  </a:schemeClr>
                </a:solidFill>
                <a:latin typeface="Trebuchet MS" panose="020B0603020202020204" pitchFamily="34" charset="0"/>
              </a:rPr>
              <a:t> Mouton (</a:t>
            </a:r>
            <a:r>
              <a:rPr lang="en-ZA" sz="2200" dirty="0" err="1">
                <a:solidFill>
                  <a:schemeClr val="bg2">
                    <a:lumMod val="40000"/>
                    <a:lumOff val="60000"/>
                  </a:schemeClr>
                </a:solidFill>
                <a:latin typeface="Trebuchet MS" panose="020B0603020202020204" pitchFamily="34" charset="0"/>
              </a:rPr>
              <a:t>Natuurwetenskappe</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620649"/>
            <a:ext cx="11529848" cy="83099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Dr KT Howell</a:t>
            </a:r>
          </a:p>
          <a:p>
            <a:endParaRPr lang="en-ZA" sz="24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233" y="0"/>
            <a:ext cx="1736766" cy="23156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7707"/>
            <a:ext cx="2064803" cy="2570293"/>
          </a:xfrm>
          <a:prstGeom prst="rect">
            <a:avLst/>
          </a:prstGeom>
        </p:spPr>
      </p:pic>
      <p:sp>
        <p:nvSpPr>
          <p:cNvPr id="8" name="Rectangle 7">
            <a:extLst>
              <a:ext uri="{FF2B5EF4-FFF2-40B4-BE49-F238E27FC236}">
                <a16:creationId xmlns:a16="http://schemas.microsoft.com/office/drawing/2014/main" id="{907337D8-F20B-4200-A06A-802D4690B24C}"/>
              </a:ext>
            </a:extLst>
          </p:cNvPr>
          <p:cNvSpPr/>
          <p:nvPr/>
        </p:nvSpPr>
        <p:spPr>
          <a:xfrm>
            <a:off x="2584705" y="4579160"/>
            <a:ext cx="7607808" cy="1323439"/>
          </a:xfrm>
          <a:prstGeom prst="rect">
            <a:avLst/>
          </a:prstGeom>
        </p:spPr>
        <p:txBody>
          <a:bodyPr wrap="square">
            <a:spAutoFit/>
          </a:bodyPr>
          <a:lstStyle/>
          <a:p>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sien</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dit</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as ‘n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besonderse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voorreg</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om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elke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dag</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iets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doen</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waarvoor</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lief</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is… Om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dan</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‘n student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soos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jy</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hê</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bereid</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is om hard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werk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en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nie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moed</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op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gee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nie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maak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dit</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nog</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meer</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die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moeite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werd</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8A12DE99-CD45-4954-B535-ADE8564C1D04}"/>
              </a:ext>
            </a:extLst>
          </p:cNvPr>
          <p:cNvSpPr/>
          <p:nvPr/>
        </p:nvSpPr>
        <p:spPr>
          <a:xfrm>
            <a:off x="2064802" y="1008609"/>
            <a:ext cx="7847293" cy="1058495"/>
          </a:xfrm>
          <a:prstGeom prst="rect">
            <a:avLst/>
          </a:prstGeom>
        </p:spPr>
        <p:txBody>
          <a:bodyPr wrap="square">
            <a:spAutoFit/>
          </a:bodyPr>
          <a:lstStyle/>
          <a:p>
            <a:pPr algn="just">
              <a:lnSpc>
                <a:spcPct val="107000"/>
              </a:lnSpc>
              <a:spcAft>
                <a:spcPts val="800"/>
              </a:spcAft>
            </a:pPr>
            <a:r>
              <a:rPr lang="af-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Iemand wat ’n konneksie kan maak met haar klas en elkeen soos ’n individu kan laat voel, nie net nog ’n gesig in die rye banke  nie. U is só ’n dosent</a:t>
            </a:r>
            <a:r>
              <a:rPr lang="af-ZA" dirty="0">
                <a:solidFill>
                  <a:schemeClr val="bg2">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sz="1600" dirty="0">
              <a:solidFill>
                <a:schemeClr val="bg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935197"/>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Alex </a:t>
            </a:r>
            <a:r>
              <a:rPr lang="en-ZA" sz="2200" dirty="0" err="1">
                <a:solidFill>
                  <a:schemeClr val="bg2">
                    <a:lumMod val="40000"/>
                    <a:lumOff val="60000"/>
                  </a:schemeClr>
                </a:solidFill>
                <a:latin typeface="Trebuchet MS" panose="020B0603020202020204" pitchFamily="34" charset="0"/>
              </a:rPr>
              <a:t>Gituanja</a:t>
            </a:r>
            <a:r>
              <a:rPr lang="en-ZA" sz="2200" dirty="0">
                <a:solidFill>
                  <a:schemeClr val="bg2">
                    <a:lumMod val="40000"/>
                    <a:lumOff val="60000"/>
                  </a:schemeClr>
                </a:solidFill>
                <a:latin typeface="Trebuchet MS" panose="020B0603020202020204" pitchFamily="34" charset="0"/>
              </a:rPr>
              <a:t> (Engineering)</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MJ </a:t>
            </a:r>
            <a:r>
              <a:rPr lang="en-ZA" sz="2200" dirty="0" err="1">
                <a:solidFill>
                  <a:schemeClr val="bg2">
                    <a:lumMod val="40000"/>
                    <a:lumOff val="60000"/>
                  </a:schemeClr>
                </a:solidFill>
                <a:latin typeface="Trebuchet MS" panose="020B0603020202020204" pitchFamily="34" charset="0"/>
              </a:rPr>
              <a:t>Booysen</a:t>
            </a:r>
            <a:endParaRPr lang="en-ZA" sz="22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2112" y="0"/>
            <a:ext cx="1629888" cy="21731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 y="4239491"/>
            <a:ext cx="2100598" cy="2618509"/>
          </a:xfrm>
          <a:prstGeom prst="rect">
            <a:avLst/>
          </a:prstGeom>
        </p:spPr>
      </p:pic>
      <p:sp>
        <p:nvSpPr>
          <p:cNvPr id="8" name="Rectangle 7">
            <a:extLst>
              <a:ext uri="{FF2B5EF4-FFF2-40B4-BE49-F238E27FC236}">
                <a16:creationId xmlns:a16="http://schemas.microsoft.com/office/drawing/2014/main" id="{8565BC96-B174-4021-ACF3-52E6FEE3CD70}"/>
              </a:ext>
            </a:extLst>
          </p:cNvPr>
          <p:cNvSpPr/>
          <p:nvPr/>
        </p:nvSpPr>
        <p:spPr>
          <a:xfrm>
            <a:off x="2649504" y="4733137"/>
            <a:ext cx="7729728" cy="1631216"/>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 am fully aware that, despite clearly having been blessed with a sharp intellect, this achievement has not merely landed in your lap, and probably required a lot of hard work from you. I want to assure you that continuation of this work ethic will serve you well.</a:t>
            </a:r>
            <a:endParaRPr lang="en-GB" sz="2000" dirty="0">
              <a:solidFill>
                <a:schemeClr val="bg2">
                  <a:lumMod val="40000"/>
                  <a:lumOff val="60000"/>
                </a:schemeClr>
              </a:solidFill>
              <a:latin typeface="Trebuchet MS" panose="020B0603020202020204" pitchFamily="34" charset="0"/>
            </a:endParaRPr>
          </a:p>
        </p:txBody>
      </p:sp>
      <p:sp>
        <p:nvSpPr>
          <p:cNvPr id="10" name="Rectangle 9">
            <a:extLst>
              <a:ext uri="{FF2B5EF4-FFF2-40B4-BE49-F238E27FC236}">
                <a16:creationId xmlns:a16="http://schemas.microsoft.com/office/drawing/2014/main" id="{1DF6DA92-DCAE-4957-95CF-F49E4CC76DE1}"/>
              </a:ext>
            </a:extLst>
          </p:cNvPr>
          <p:cNvSpPr/>
          <p:nvPr/>
        </p:nvSpPr>
        <p:spPr>
          <a:xfrm>
            <a:off x="2320835" y="1086592"/>
            <a:ext cx="7774141" cy="1323439"/>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rPr>
              <a:t>As I was studying in Kenya, resources and time were scarce. Programming was not part of the syllabus</a:t>
            </a:r>
            <a:r>
              <a:rPr lang="en-GB" sz="2000" dirty="0">
                <a:solidFill>
                  <a:schemeClr val="bg2">
                    <a:lumMod val="40000"/>
                    <a:lumOff val="60000"/>
                  </a:schemeClr>
                </a:solidFill>
                <a:latin typeface="Trebuchet MS" panose="020B0603020202020204" pitchFamily="34" charset="0"/>
              </a:rPr>
              <a:t>… so</a:t>
            </a:r>
            <a:r>
              <a:rPr lang="en-GB" sz="2000" dirty="0">
                <a:solidFill>
                  <a:schemeClr val="bg2">
                    <a:lumMod val="40000"/>
                    <a:lumOff val="60000"/>
                  </a:schemeClr>
                </a:solidFill>
                <a:latin typeface="Trebuchet MS" panose="020B0603020202020204" pitchFamily="34" charset="0"/>
                <a:ea typeface="Calibri" panose="020F0502020204030204" pitchFamily="34" charset="0"/>
              </a:rPr>
              <a:t> I was a bit disappointed to have to wait till the second semester for the </a:t>
            </a:r>
          </a:p>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rPr>
              <a:t>module but it was worth the wait.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16726778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432" y="1389253"/>
            <a:ext cx="10515600" cy="3987419"/>
          </a:xfrm>
        </p:spPr>
        <p:txBody>
          <a:bodyPr>
            <a:normAutofit/>
          </a:bodyPr>
          <a:lstStyle/>
          <a:p>
            <a:pPr>
              <a:lnSpc>
                <a:spcPct val="150000"/>
              </a:lnSpc>
            </a:pPr>
            <a:r>
              <a:rPr lang="en-ZA" sz="3200">
                <a:solidFill>
                  <a:schemeClr val="bg2">
                    <a:lumMod val="40000"/>
                    <a:lumOff val="60000"/>
                  </a:schemeClr>
                </a:solidFill>
                <a:latin typeface="Trebuchet MS" panose="020B0603020202020204" pitchFamily="34" charset="0"/>
              </a:rPr>
              <a:t>“One looks back with appreciation to the brilliant teachers, but with gratitude to those who touched our human feelings.”</a:t>
            </a:r>
            <a:br>
              <a:rPr lang="en-ZA" sz="3200">
                <a:solidFill>
                  <a:schemeClr val="bg2">
                    <a:lumMod val="40000"/>
                    <a:lumOff val="60000"/>
                  </a:schemeClr>
                </a:solidFill>
                <a:latin typeface="Trebuchet MS" panose="020B0603020202020204" pitchFamily="34" charset="0"/>
              </a:rPr>
            </a:br>
            <a:r>
              <a:rPr lang="en-ZA" sz="3200">
                <a:solidFill>
                  <a:schemeClr val="bg2">
                    <a:lumMod val="40000"/>
                    <a:lumOff val="60000"/>
                  </a:schemeClr>
                </a:solidFill>
                <a:latin typeface="Trebuchet MS" panose="020B0603020202020204" pitchFamily="34" charset="0"/>
              </a:rPr>
              <a:t>									Carl Jung </a:t>
            </a:r>
            <a:endParaRPr lang="en-ZA" sz="32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96829874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Khethukuthula</a:t>
            </a:r>
            <a:r>
              <a:rPr lang="en-ZA" sz="22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Nxumalo</a:t>
            </a:r>
            <a:r>
              <a:rPr lang="en-ZA" sz="2200" dirty="0">
                <a:solidFill>
                  <a:schemeClr val="bg2">
                    <a:lumMod val="40000"/>
                    <a:lumOff val="60000"/>
                  </a:schemeClr>
                </a:solidFill>
                <a:latin typeface="Trebuchet MS" panose="020B0603020202020204" pitchFamily="34" charset="0"/>
              </a:rPr>
              <a:t> (Military Sciences)</a:t>
            </a:r>
          </a:p>
        </p:txBody>
      </p:sp>
      <p:sp>
        <p:nvSpPr>
          <p:cNvPr id="3" name="Rectangle 2"/>
          <p:cNvSpPr/>
          <p:nvPr/>
        </p:nvSpPr>
        <p:spPr>
          <a:xfrm>
            <a:off x="157655" y="3646211"/>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MV Theletsane</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54000"/>
                    </a14:imgEffect>
                  </a14:imgLayer>
                </a14:imgProps>
              </a:ext>
              <a:ext uri="{28A0092B-C50C-407E-A947-70E740481C1C}">
                <a14:useLocalDpi xmlns:a14="http://schemas.microsoft.com/office/drawing/2010/main" val="0"/>
              </a:ext>
            </a:extLst>
          </a:blip>
          <a:stretch>
            <a:fillRect/>
          </a:stretch>
        </p:blipFill>
        <p:spPr>
          <a:xfrm>
            <a:off x="10431278" y="-8190"/>
            <a:ext cx="1760722" cy="23476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29118"/>
            <a:ext cx="1896662" cy="2528882"/>
          </a:xfrm>
          <a:prstGeom prst="rect">
            <a:avLst/>
          </a:prstGeom>
        </p:spPr>
      </p:pic>
      <p:sp>
        <p:nvSpPr>
          <p:cNvPr id="7" name="Rectangle 6">
            <a:extLst>
              <a:ext uri="{FF2B5EF4-FFF2-40B4-BE49-F238E27FC236}">
                <a16:creationId xmlns:a16="http://schemas.microsoft.com/office/drawing/2014/main" id="{A460B09A-C297-4179-93C1-13A0C64C9C83}"/>
              </a:ext>
            </a:extLst>
          </p:cNvPr>
          <p:cNvSpPr/>
          <p:nvPr/>
        </p:nvSpPr>
        <p:spPr>
          <a:xfrm>
            <a:off x="2609089" y="4798298"/>
            <a:ext cx="7912608" cy="1015663"/>
          </a:xfrm>
          <a:prstGeom prst="rect">
            <a:avLst/>
          </a:prstGeom>
        </p:spPr>
        <p:txBody>
          <a:bodyPr wrap="square">
            <a:spAutoFit/>
          </a:bodyPr>
          <a:lstStyle/>
          <a:p>
            <a:r>
              <a:rPr lang="nl-NL" sz="2000" spc="-25" dirty="0">
                <a:solidFill>
                  <a:schemeClr val="bg2">
                    <a:lumMod val="40000"/>
                    <a:lumOff val="60000"/>
                  </a:schemeClr>
                </a:solidFill>
                <a:latin typeface="Trebuchet MS" panose="020B0603020202020204" pitchFamily="34" charset="0"/>
                <a:ea typeface="Times New Roman" panose="02020603050405020304" pitchFamily="18" charset="0"/>
              </a:rPr>
              <a:t>This celebration is a hallmark of your dedication and hard work. It did not come as a surprise at all that you achieved this excellence, you have aways taken responsibility of your own learning. </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74647DE9-24A2-49AD-9F34-6870C0B06844}"/>
              </a:ext>
            </a:extLst>
          </p:cNvPr>
          <p:cNvSpPr/>
          <p:nvPr/>
        </p:nvSpPr>
        <p:spPr>
          <a:xfrm>
            <a:off x="1896662" y="1091577"/>
            <a:ext cx="7991050" cy="1478546"/>
          </a:xfrm>
          <a:prstGeom prst="rect">
            <a:avLst/>
          </a:prstGeom>
        </p:spPr>
        <p:txBody>
          <a:bodyPr wrap="square">
            <a:spAutoFit/>
          </a:bodyPr>
          <a:lstStyle/>
          <a:p>
            <a:pPr algn="just">
              <a:lnSpc>
                <a:spcPct val="115000"/>
              </a:lnSpc>
              <a:spcAft>
                <a:spcPts val="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It was not a friendly environment but you made not my life but our lives easier to cope within such an environment. You started by building a strong foundation and thereafter you spent most of your time with us in class whenever needed.</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21169"/>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Willem Odendaal (Economic and Management Sciences)</a:t>
            </a:r>
          </a:p>
        </p:txBody>
      </p:sp>
      <p:sp>
        <p:nvSpPr>
          <p:cNvPr id="3" name="Rectangle 2"/>
          <p:cNvSpPr/>
          <p:nvPr/>
        </p:nvSpPr>
        <p:spPr>
          <a:xfrm>
            <a:off x="157655" y="3761329"/>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Mr A de </a:t>
            </a:r>
            <a:r>
              <a:rPr lang="en-ZA" sz="2200" dirty="0" err="1">
                <a:solidFill>
                  <a:schemeClr val="bg2">
                    <a:lumMod val="40000"/>
                    <a:lumOff val="60000"/>
                  </a:schemeClr>
                </a:solidFill>
                <a:latin typeface="Trebuchet MS" panose="020B0603020202020204" pitchFamily="34" charset="0"/>
              </a:rPr>
              <a:t>Laan</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551" y="1"/>
            <a:ext cx="1576449" cy="21019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1995"/>
            <a:ext cx="1640353" cy="2476005"/>
          </a:xfrm>
          <a:prstGeom prst="rect">
            <a:avLst/>
          </a:prstGeom>
        </p:spPr>
      </p:pic>
      <p:sp>
        <p:nvSpPr>
          <p:cNvPr id="8" name="Rectangle 7">
            <a:extLst>
              <a:ext uri="{FF2B5EF4-FFF2-40B4-BE49-F238E27FC236}">
                <a16:creationId xmlns:a16="http://schemas.microsoft.com/office/drawing/2014/main" id="{A3B7FDBF-1C0D-403E-863F-E749F7B565C6}"/>
              </a:ext>
            </a:extLst>
          </p:cNvPr>
          <p:cNvSpPr/>
          <p:nvPr/>
        </p:nvSpPr>
        <p:spPr>
          <a:xfrm>
            <a:off x="2291096" y="4990237"/>
            <a:ext cx="7907512" cy="1015663"/>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I'm so proud of you for setting your sights high… This achievement will serve as evidence of your immense potential and should afford you many future opportunities. </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7FC88091-BFCE-4C6C-8680-6AC4DAED57A2}"/>
              </a:ext>
            </a:extLst>
          </p:cNvPr>
          <p:cNvSpPr/>
          <p:nvPr/>
        </p:nvSpPr>
        <p:spPr>
          <a:xfrm>
            <a:off x="1993392" y="1050967"/>
            <a:ext cx="8205216" cy="1631216"/>
          </a:xfrm>
          <a:prstGeom prst="rect">
            <a:avLst/>
          </a:prstGeom>
        </p:spPr>
        <p:txBody>
          <a:bodyPr wrap="square">
            <a:spAutoFit/>
          </a:bodyPr>
          <a:lstStyle/>
          <a:p>
            <a:pPr algn="just"/>
            <a:r>
              <a:rPr lang="en-US" sz="2000" dirty="0">
                <a:solidFill>
                  <a:schemeClr val="bg2">
                    <a:lumMod val="40000"/>
                    <a:lumOff val="60000"/>
                  </a:schemeClr>
                </a:solidFill>
                <a:latin typeface="Trebuchet MS" panose="020B0603020202020204" pitchFamily="34" charset="0"/>
                <a:ea typeface="Calibri" panose="020F0502020204030204" pitchFamily="34" charset="0"/>
              </a:rPr>
              <a:t>You were an inspiration to me throughout the entire 2017 year. To see someone with such a passion for his work, inspired me to one day have the same passion towards my job. You have such a great understanding of the course content and have a unique and practical way of teaching it to your students.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98575491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Leon </a:t>
            </a:r>
            <a:r>
              <a:rPr lang="en-ZA" sz="2200" dirty="0" err="1">
                <a:solidFill>
                  <a:schemeClr val="bg2">
                    <a:lumMod val="40000"/>
                    <a:lumOff val="60000"/>
                  </a:schemeClr>
                </a:solidFill>
                <a:latin typeface="Trebuchet MS" panose="020B0603020202020204" pitchFamily="34" charset="0"/>
              </a:rPr>
              <a:t>Rossouw</a:t>
            </a:r>
            <a:r>
              <a:rPr lang="en-ZA" sz="2200" dirty="0">
                <a:solidFill>
                  <a:schemeClr val="bg2">
                    <a:lumMod val="40000"/>
                    <a:lumOff val="60000"/>
                  </a:schemeClr>
                </a:solidFill>
                <a:latin typeface="Trebuchet MS" panose="020B0603020202020204" pitchFamily="34" charset="0"/>
              </a:rPr>
              <a:t>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SJ Steel </a:t>
            </a:r>
          </a:p>
          <a:p>
            <a:endParaRPr lang="en-ZA" sz="24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a:stretch>
            <a:fillRect/>
          </a:stretch>
        </p:blipFill>
        <p:spPr>
          <a:xfrm>
            <a:off x="0" y="4223756"/>
            <a:ext cx="1828800" cy="26458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5034" y="0"/>
            <a:ext cx="1776966" cy="2369288"/>
          </a:xfrm>
          <a:prstGeom prst="rect">
            <a:avLst/>
          </a:prstGeom>
        </p:spPr>
      </p:pic>
      <p:sp>
        <p:nvSpPr>
          <p:cNvPr id="9" name="TextBox 8">
            <a:extLst>
              <a:ext uri="{FF2B5EF4-FFF2-40B4-BE49-F238E27FC236}">
                <a16:creationId xmlns:a16="http://schemas.microsoft.com/office/drawing/2014/main" id="{4C3E3709-933A-4FBA-92CA-FA4E2740C83C}"/>
              </a:ext>
            </a:extLst>
          </p:cNvPr>
          <p:cNvSpPr txBox="1"/>
          <p:nvPr/>
        </p:nvSpPr>
        <p:spPr>
          <a:xfrm>
            <a:off x="2166297" y="4615618"/>
            <a:ext cx="8248737" cy="1323439"/>
          </a:xfrm>
          <a:prstGeom prst="rect">
            <a:avLst/>
          </a:prstGeom>
          <a:noFill/>
        </p:spPr>
        <p:txBody>
          <a:bodyPr wrap="square" rtlCol="0">
            <a:spAutoFit/>
          </a:bodyPr>
          <a:lstStyle/>
          <a:p>
            <a:pPr algn="just"/>
            <a:r>
              <a:rPr lang="en-ZA" sz="2000" dirty="0">
                <a:solidFill>
                  <a:schemeClr val="bg2">
                    <a:lumMod val="40000"/>
                    <a:lumOff val="60000"/>
                  </a:schemeClr>
                </a:solidFill>
                <a:latin typeface="Trebuchet MS" panose="020B0603020202020204" pitchFamily="34" charset="0"/>
              </a:rPr>
              <a:t>There are several requirements for a student to be as successful as you have been. You are exceptionally intelligent and talented, but these qualities alone cannot guarantee achievement. One also has to be focussed and highly motivated.</a:t>
            </a:r>
            <a:endParaRPr lang="en-GB" sz="2000" dirty="0">
              <a:solidFill>
                <a:schemeClr val="bg2">
                  <a:lumMod val="40000"/>
                  <a:lumOff val="60000"/>
                </a:schemeClr>
              </a:solidFill>
              <a:latin typeface="Trebuchet MS" panose="020B0603020202020204" pitchFamily="34" charset="0"/>
            </a:endParaRPr>
          </a:p>
        </p:txBody>
      </p:sp>
      <p:sp>
        <p:nvSpPr>
          <p:cNvPr id="10" name="Rectangle 9">
            <a:extLst>
              <a:ext uri="{FF2B5EF4-FFF2-40B4-BE49-F238E27FC236}">
                <a16:creationId xmlns:a16="http://schemas.microsoft.com/office/drawing/2014/main" id="{BACBC4E5-F224-423D-8DBA-0177C27DFC11}"/>
              </a:ext>
            </a:extLst>
          </p:cNvPr>
          <p:cNvSpPr/>
          <p:nvPr/>
        </p:nvSpPr>
        <p:spPr>
          <a:xfrm>
            <a:off x="2002851" y="1143395"/>
            <a:ext cx="7839456" cy="1386213"/>
          </a:xfrm>
          <a:prstGeom prst="rect">
            <a:avLst/>
          </a:prstGeom>
        </p:spPr>
        <p:txBody>
          <a:bodyPr wrap="square">
            <a:spAutoFit/>
          </a:bodyPr>
          <a:lstStyle/>
          <a:p>
            <a:pPr algn="just">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Professor wanted to be there and wanted to help us… your words of encouragement before formal assessments, your revision lectures and the additional material you provided in preparation for the upcoming assessment, made such a big difference.</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001080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Mnedisi</a:t>
            </a:r>
            <a:r>
              <a:rPr lang="en-ZA" sz="22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Sibiya</a:t>
            </a:r>
            <a:r>
              <a:rPr lang="en-ZA" sz="2200" dirty="0">
                <a:solidFill>
                  <a:schemeClr val="bg2">
                    <a:lumMod val="40000"/>
                    <a:lumOff val="60000"/>
                  </a:schemeClr>
                </a:solidFill>
                <a:latin typeface="Trebuchet MS" panose="020B0603020202020204" pitchFamily="34" charset="0"/>
              </a:rPr>
              <a:t> (Health </a:t>
            </a:r>
            <a:r>
              <a:rPr lang="en-ZA" sz="2200" dirty="0" err="1">
                <a:solidFill>
                  <a:schemeClr val="bg2">
                    <a:lumMod val="40000"/>
                    <a:lumOff val="60000"/>
                  </a:schemeClr>
                </a:solidFill>
                <a:latin typeface="Trebuchet MS" panose="020B0603020202020204" pitchFamily="34" charset="0"/>
              </a:rPr>
              <a:t>Sceinces</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5797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H Strijdom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00" y="0"/>
            <a:ext cx="1781299" cy="237506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60"/>
            <a:ext cx="1745673" cy="2651920"/>
          </a:xfrm>
          <a:prstGeom prst="rect">
            <a:avLst/>
          </a:prstGeom>
        </p:spPr>
      </p:pic>
      <p:sp>
        <p:nvSpPr>
          <p:cNvPr id="8" name="Rectangle 7">
            <a:extLst>
              <a:ext uri="{FF2B5EF4-FFF2-40B4-BE49-F238E27FC236}">
                <a16:creationId xmlns:a16="http://schemas.microsoft.com/office/drawing/2014/main" id="{1F884B02-5EB2-4387-96C1-863D3C6EA110}"/>
              </a:ext>
            </a:extLst>
          </p:cNvPr>
          <p:cNvSpPr/>
          <p:nvPr/>
        </p:nvSpPr>
        <p:spPr>
          <a:xfrm>
            <a:off x="2067178" y="4389259"/>
            <a:ext cx="8057644" cy="1938992"/>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After having had a personal conversation with you recently, I realised that YOU are the star of this show. Words cannot express the respect and admiration I have for you… your ability to find the resolve to be a top academic achiever in a class of 400 bright students. How proud your family and community must be of you. And so am I.</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C8740CBB-3CC8-4CE5-8DFA-AE321DB87F0A}"/>
              </a:ext>
            </a:extLst>
          </p:cNvPr>
          <p:cNvSpPr/>
          <p:nvPr/>
        </p:nvSpPr>
        <p:spPr>
          <a:xfrm>
            <a:off x="1833271" y="1144133"/>
            <a:ext cx="8178615"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Your sense of purpose and love for what you do is what caught my attention the most. The manner in which you deliver your lectures is very unique and absolutely amazing. </a:t>
            </a:r>
            <a:r>
              <a:rPr lang="en-ZA" sz="2000" dirty="0">
                <a:solidFill>
                  <a:schemeClr val="bg2">
                    <a:lumMod val="40000"/>
                    <a:lumOff val="60000"/>
                  </a:schemeClr>
                </a:solidFill>
                <a:latin typeface="Trebuchet MS" panose="020B0603020202020204" pitchFamily="34" charset="0"/>
              </a:rPr>
              <a:t>I would like to convey my heartfelt gratitude for the impact you had in my academics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596017206"/>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Karla Smit (Theology)</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Prof A </a:t>
            </a:r>
            <a:r>
              <a:rPr lang="en-ZA" sz="2200" dirty="0" err="1">
                <a:solidFill>
                  <a:schemeClr val="bg2">
                    <a:lumMod val="40000"/>
                    <a:lumOff val="60000"/>
                  </a:schemeClr>
                </a:solidFill>
                <a:latin typeface="Trebuchet MS" panose="020B0603020202020204" pitchFamily="34" charset="0"/>
              </a:rPr>
              <a:t>Kotzé</a:t>
            </a:r>
            <a:endParaRPr lang="en-ZA" sz="22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672" y="0"/>
            <a:ext cx="1683327" cy="22444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3806"/>
            <a:ext cx="2030488" cy="2613430"/>
          </a:xfrm>
          <a:prstGeom prst="rect">
            <a:avLst/>
          </a:prstGeom>
        </p:spPr>
      </p:pic>
      <p:sp>
        <p:nvSpPr>
          <p:cNvPr id="9" name="Rectangle 8">
            <a:extLst>
              <a:ext uri="{FF2B5EF4-FFF2-40B4-BE49-F238E27FC236}">
                <a16:creationId xmlns:a16="http://schemas.microsoft.com/office/drawing/2014/main" id="{64C95D83-1BE4-48FC-A065-7B56FB40F5A9}"/>
              </a:ext>
            </a:extLst>
          </p:cNvPr>
          <p:cNvSpPr/>
          <p:nvPr/>
        </p:nvSpPr>
        <p:spPr>
          <a:xfrm>
            <a:off x="2426208" y="4710736"/>
            <a:ext cx="7668213" cy="1323439"/>
          </a:xfrm>
          <a:prstGeom prst="rect">
            <a:avLst/>
          </a:prstGeom>
        </p:spPr>
        <p:txBody>
          <a:bodyPr wrap="square">
            <a:spAutoFit/>
          </a:bodyPr>
          <a:lstStyle/>
          <a:p>
            <a:pPr algn="just">
              <a:spcBef>
                <a:spcPts val="1200"/>
              </a:spcBef>
              <a:spcAft>
                <a:spcPts val="0"/>
              </a:spcAft>
            </a:pPr>
            <a:r>
              <a:rPr lang="af-ZA"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Ek voel ook besonder bevoorreg dat jy my reken as iemand wat ŉ bydrae tot jou sukses gemaak het; dít terwyl jy een van daardie studente is wat ook sonder ŉ dosent die materiaal uitstekend sou bemeester het!</a:t>
            </a:r>
            <a:endParaRPr lang="en-GB" sz="2000" dirty="0">
              <a:solidFill>
                <a:schemeClr val="bg2">
                  <a:lumMod val="40000"/>
                  <a:lumOff val="60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B3DC4DF-7716-44FF-B887-4F8E59D1FAF1}"/>
              </a:ext>
            </a:extLst>
          </p:cNvPr>
          <p:cNvSpPr/>
          <p:nvPr/>
        </p:nvSpPr>
        <p:spPr>
          <a:xfrm>
            <a:off x="2030489" y="1060698"/>
            <a:ext cx="7942567" cy="1323439"/>
          </a:xfrm>
          <a:prstGeom prst="rect">
            <a:avLst/>
          </a:prstGeom>
        </p:spPr>
        <p:txBody>
          <a:bodyPr wrap="square">
            <a:spAutoFit/>
          </a:bodyPr>
          <a:lstStyle/>
          <a:p>
            <a:pPr algn="just">
              <a:spcAft>
                <a:spcPts val="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Wat ‘n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eer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was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dit</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om by so ‘n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legende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klas</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kon</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hê</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Sy</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is ‘n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inspirasie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vir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alle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mense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 vir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elkeen</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streef</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om ‘n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goeie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mens</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wees,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iemand</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wat ‘n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goeie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en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gelukkige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lewe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wil</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lei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deur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ander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help en om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ander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gelukkig</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sien</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8762796"/>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Anja Laubscher (</a:t>
            </a:r>
            <a:r>
              <a:rPr lang="en-ZA" sz="2200" dirty="0" err="1">
                <a:solidFill>
                  <a:schemeClr val="bg2">
                    <a:lumMod val="40000"/>
                    <a:lumOff val="60000"/>
                  </a:schemeClr>
                </a:solidFill>
                <a:latin typeface="Trebuchet MS" panose="020B0603020202020204" pitchFamily="34" charset="0"/>
              </a:rPr>
              <a:t>AgriSciences</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662853"/>
            <a:ext cx="11529848" cy="1200329"/>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Dr D Rip</a:t>
            </a: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sp>
        <p:nvSpPr>
          <p:cNvPr id="7" name="Rectangle 6"/>
          <p:cNvSpPr/>
          <p:nvPr/>
        </p:nvSpPr>
        <p:spPr>
          <a:xfrm>
            <a:off x="2365248" y="1336355"/>
            <a:ext cx="7193280" cy="1015663"/>
          </a:xfrm>
          <a:prstGeom prst="rect">
            <a:avLst/>
          </a:prstGeom>
          <a:noFill/>
          <a:ln w="19050">
            <a:noFill/>
          </a:ln>
        </p:spPr>
        <p:txBody>
          <a:bodyPr wrap="square">
            <a:spAutoFit/>
          </a:bodyPr>
          <a:lstStyle/>
          <a:p>
            <a:r>
              <a:rPr lang="en-ZA" sz="2000" dirty="0">
                <a:solidFill>
                  <a:schemeClr val="bg2">
                    <a:lumMod val="40000"/>
                    <a:lumOff val="60000"/>
                  </a:schemeClr>
                </a:solidFill>
                <a:latin typeface="Trebuchet MS" panose="020B0603020202020204" pitchFamily="34" charset="0"/>
              </a:rPr>
              <a:t>It’s inspiring to see how as a young lecturer, you have so much knowledge and you really want to see your students thrive.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636" y="0"/>
            <a:ext cx="1681363" cy="21969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5706"/>
            <a:ext cx="1966804" cy="2622294"/>
          </a:xfrm>
          <a:prstGeom prst="rect">
            <a:avLst/>
          </a:prstGeom>
        </p:spPr>
      </p:pic>
      <p:sp>
        <p:nvSpPr>
          <p:cNvPr id="9" name="Rectangle 8">
            <a:extLst>
              <a:ext uri="{FF2B5EF4-FFF2-40B4-BE49-F238E27FC236}">
                <a16:creationId xmlns:a16="http://schemas.microsoft.com/office/drawing/2014/main" id="{6955D857-B272-46B5-8388-88659D21709F}"/>
              </a:ext>
            </a:extLst>
          </p:cNvPr>
          <p:cNvSpPr/>
          <p:nvPr/>
        </p:nvSpPr>
        <p:spPr>
          <a:xfrm>
            <a:off x="2438216" y="4844926"/>
            <a:ext cx="7315567" cy="1015663"/>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Ask questions, read to stimulate your mind, engage with people around various topics, take opportunities presented to you (as some opportunities do not always present twice).</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1147258985"/>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776" y="1703515"/>
            <a:ext cx="11529848" cy="2308324"/>
          </a:xfrm>
          <a:prstGeom prst="rect">
            <a:avLst/>
          </a:prstGeom>
        </p:spPr>
        <p:txBody>
          <a:bodyPr wrap="square">
            <a:spAutoFit/>
          </a:bodyPr>
          <a:lstStyle/>
          <a:p>
            <a:pPr algn="ctr"/>
            <a:r>
              <a:rPr lang="en-US" sz="3600" dirty="0">
                <a:solidFill>
                  <a:schemeClr val="bg2">
                    <a:lumMod val="40000"/>
                    <a:lumOff val="60000"/>
                  </a:schemeClr>
                </a:solidFill>
                <a:latin typeface="Trebuchet MS" panose="020B0603020202020204" pitchFamily="34" charset="0"/>
              </a:rPr>
              <a:t>“Education is the most powerful weapon you can use to change the world.”</a:t>
            </a:r>
          </a:p>
          <a:p>
            <a:pPr algn="ctr"/>
            <a:endParaRPr lang="en-US" sz="3600" dirty="0">
              <a:solidFill>
                <a:schemeClr val="bg2">
                  <a:lumMod val="40000"/>
                  <a:lumOff val="60000"/>
                </a:schemeClr>
              </a:solidFill>
              <a:latin typeface="Trebuchet MS" panose="020B0603020202020204" pitchFamily="34" charset="0"/>
            </a:endParaRPr>
          </a:p>
          <a:p>
            <a:pPr algn="ctr"/>
            <a:r>
              <a:rPr lang="en-US" sz="3600" dirty="0">
                <a:solidFill>
                  <a:schemeClr val="bg2">
                    <a:lumMod val="40000"/>
                    <a:lumOff val="60000"/>
                  </a:schemeClr>
                </a:solidFill>
                <a:latin typeface="Trebuchet MS" panose="020B0603020202020204" pitchFamily="34" charset="0"/>
              </a:rPr>
              <a:t>                                                      Nelson Mandela</a:t>
            </a:r>
            <a:endParaRPr lang="en-ZA" sz="36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161510993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Zander </a:t>
            </a:r>
            <a:r>
              <a:rPr lang="en-ZA" sz="2200" dirty="0" err="1">
                <a:solidFill>
                  <a:schemeClr val="bg2">
                    <a:lumMod val="40000"/>
                    <a:lumOff val="60000"/>
                  </a:schemeClr>
                </a:solidFill>
                <a:latin typeface="Trebuchet MS" panose="020B0603020202020204" pitchFamily="34" charset="0"/>
              </a:rPr>
              <a:t>Snel</a:t>
            </a:r>
            <a:r>
              <a:rPr lang="en-ZA" sz="2200" dirty="0">
                <a:solidFill>
                  <a:schemeClr val="bg2">
                    <a:lumMod val="40000"/>
                    <a:lumOff val="60000"/>
                  </a:schemeClr>
                </a:solidFill>
                <a:latin typeface="Trebuchet MS" panose="020B0603020202020204" pitchFamily="34" charset="0"/>
              </a:rPr>
              <a:t> (Engineering)</a:t>
            </a:r>
          </a:p>
        </p:txBody>
      </p:sp>
      <p:sp>
        <p:nvSpPr>
          <p:cNvPr id="3" name="Rectangle 2"/>
          <p:cNvSpPr/>
          <p:nvPr/>
        </p:nvSpPr>
        <p:spPr>
          <a:xfrm>
            <a:off x="455426" y="3986629"/>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M Wild</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5392" y="1"/>
            <a:ext cx="1656608" cy="22088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5127"/>
            <a:ext cx="1803602" cy="2202873"/>
          </a:xfrm>
          <a:prstGeom prst="rect">
            <a:avLst/>
          </a:prstGeom>
        </p:spPr>
      </p:pic>
      <p:sp>
        <p:nvSpPr>
          <p:cNvPr id="7" name="Rectangle 6">
            <a:extLst>
              <a:ext uri="{FF2B5EF4-FFF2-40B4-BE49-F238E27FC236}">
                <a16:creationId xmlns:a16="http://schemas.microsoft.com/office/drawing/2014/main" id="{CA8C61AE-26E6-48BF-9371-987DAE92C831}"/>
              </a:ext>
            </a:extLst>
          </p:cNvPr>
          <p:cNvSpPr/>
          <p:nvPr/>
        </p:nvSpPr>
        <p:spPr>
          <a:xfrm>
            <a:off x="2121409" y="4748533"/>
            <a:ext cx="8255488" cy="1667123"/>
          </a:xfrm>
          <a:prstGeom prst="rect">
            <a:avLst/>
          </a:prstGeom>
        </p:spPr>
        <p:txBody>
          <a:bodyPr wrap="square">
            <a:spAutoFit/>
          </a:bodyPr>
          <a:lstStyle/>
          <a:p>
            <a:pPr algn="just">
              <a:spcAft>
                <a:spcPts val="10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 wish you much success in your future studies and may mathematics always enrich your life!</a:t>
            </a:r>
          </a:p>
          <a:p>
            <a:r>
              <a:rPr lang="en-ZA" sz="2000" dirty="0">
                <a:solidFill>
                  <a:schemeClr val="bg2">
                    <a:lumMod val="40000"/>
                    <a:lumOff val="60000"/>
                  </a:schemeClr>
                </a:solidFill>
                <a:latin typeface="Trebuchet MS" panose="020B0603020202020204" pitchFamily="34" charset="0"/>
              </a:rPr>
              <a:t>Being with improvised puns, or with the yearly standard jokes, such as encouraging you to discuss</a:t>
            </a:r>
            <a:r>
              <a:rPr lang="en-GB" sz="2000" dirty="0">
                <a:solidFill>
                  <a:schemeClr val="bg2">
                    <a:lumMod val="40000"/>
                    <a:lumOff val="60000"/>
                  </a:schemeClr>
                </a:solidFill>
                <a:latin typeface="Trebuchet MS" panose="020B0603020202020204" pitchFamily="34" charset="0"/>
              </a:rPr>
              <a:t>     </a:t>
            </a:r>
            <a:r>
              <a:rPr lang="en-ZA" sz="2000" dirty="0">
                <a:solidFill>
                  <a:schemeClr val="bg2">
                    <a:lumMod val="40000"/>
                    <a:lumOff val="60000"/>
                  </a:schemeClr>
                </a:solidFill>
                <a:latin typeface="Trebuchet MS" panose="020B0603020202020204" pitchFamily="34" charset="0"/>
              </a:rPr>
              <a:t>(1+2+….+n)</a:t>
            </a:r>
            <a:r>
              <a:rPr lang="en-ZA" sz="2000" baseline="30000" dirty="0">
                <a:solidFill>
                  <a:schemeClr val="bg2">
                    <a:lumMod val="40000"/>
                    <a:lumOff val="60000"/>
                  </a:schemeClr>
                </a:solidFill>
                <a:latin typeface="Trebuchet MS" panose="020B0603020202020204" pitchFamily="34" charset="0"/>
              </a:rPr>
              <a:t>2 </a:t>
            </a:r>
            <a:r>
              <a:rPr lang="en-ZA" sz="2000" dirty="0">
                <a:solidFill>
                  <a:schemeClr val="bg2">
                    <a:lumMod val="40000"/>
                    <a:lumOff val="60000"/>
                  </a:schemeClr>
                </a:solidFill>
                <a:latin typeface="Trebuchet MS" panose="020B0603020202020204" pitchFamily="34" charset="0"/>
              </a:rPr>
              <a:t> =  1</a:t>
            </a:r>
            <a:r>
              <a:rPr lang="en-ZA" sz="2000" baseline="30000" dirty="0">
                <a:solidFill>
                  <a:schemeClr val="bg2">
                    <a:lumMod val="40000"/>
                    <a:lumOff val="60000"/>
                  </a:schemeClr>
                </a:solidFill>
                <a:latin typeface="Trebuchet MS" panose="020B0603020202020204" pitchFamily="34" charset="0"/>
              </a:rPr>
              <a:t>3</a:t>
            </a:r>
            <a:r>
              <a:rPr lang="en-ZA" sz="2000" dirty="0">
                <a:solidFill>
                  <a:schemeClr val="bg2">
                    <a:lumMod val="40000"/>
                    <a:lumOff val="60000"/>
                  </a:schemeClr>
                </a:solidFill>
                <a:latin typeface="Trebuchet MS" panose="020B0603020202020204" pitchFamily="34" charset="0"/>
              </a:rPr>
              <a:t>+2</a:t>
            </a:r>
            <a:r>
              <a:rPr lang="en-ZA" sz="2000" baseline="30000" dirty="0">
                <a:solidFill>
                  <a:schemeClr val="bg2">
                    <a:lumMod val="40000"/>
                    <a:lumOff val="60000"/>
                  </a:schemeClr>
                </a:solidFill>
                <a:latin typeface="Trebuchet MS" panose="020B0603020202020204" pitchFamily="34" charset="0"/>
              </a:rPr>
              <a:t>3</a:t>
            </a:r>
            <a:r>
              <a:rPr lang="en-ZA" sz="2000" dirty="0">
                <a:solidFill>
                  <a:schemeClr val="bg2">
                    <a:lumMod val="40000"/>
                    <a:lumOff val="60000"/>
                  </a:schemeClr>
                </a:solidFill>
                <a:latin typeface="Trebuchet MS" panose="020B0603020202020204" pitchFamily="34" charset="0"/>
              </a:rPr>
              <a:t>+….+n</a:t>
            </a:r>
            <a:r>
              <a:rPr lang="en-ZA" sz="2000" baseline="30000" dirty="0">
                <a:solidFill>
                  <a:schemeClr val="bg2">
                    <a:lumMod val="40000"/>
                    <a:lumOff val="60000"/>
                  </a:schemeClr>
                </a:solidFill>
                <a:latin typeface="Trebuchet MS" panose="020B0603020202020204" pitchFamily="34" charset="0"/>
              </a:rPr>
              <a:t>3</a:t>
            </a:r>
            <a:endParaRPr lang="en-GB" sz="2000" dirty="0">
              <a:solidFill>
                <a:schemeClr val="bg2">
                  <a:lumMod val="40000"/>
                  <a:lumOff val="60000"/>
                </a:schemeClr>
              </a:solidFill>
              <a:latin typeface="Trebuchet MS" panose="020B0603020202020204" pitchFamily="34" charset="0"/>
            </a:endParaRPr>
          </a:p>
          <a:p>
            <a:pPr algn="just">
              <a:spcAft>
                <a:spcPts val="1000"/>
              </a:spcAft>
            </a:pPr>
            <a:endParaRPr lang="en-GB" sz="1400" dirty="0">
              <a:solidFill>
                <a:schemeClr val="bg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927575D-4B5C-4C6A-8836-3582B9161009}"/>
              </a:ext>
            </a:extLst>
          </p:cNvPr>
          <p:cNvSpPr/>
          <p:nvPr/>
        </p:nvSpPr>
        <p:spPr>
          <a:xfrm>
            <a:off x="2121409" y="1085426"/>
            <a:ext cx="8010144" cy="1631216"/>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Due to the large size of the engineering class we had limited interaction yet you impacted each of the students who were willing to learn. Your subtle humour very effectively helped keep the class focussed. You showed us concepts which would not be tested about the history and development of mathematical ideas and models.</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1306449943"/>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Jamie </a:t>
            </a:r>
            <a:r>
              <a:rPr lang="en-ZA" sz="2200" dirty="0" err="1">
                <a:solidFill>
                  <a:schemeClr val="bg2">
                    <a:lumMod val="40000"/>
                    <a:lumOff val="60000"/>
                  </a:schemeClr>
                </a:solidFill>
                <a:latin typeface="Trebuchet MS" panose="020B0603020202020204" pitchFamily="34" charset="0"/>
              </a:rPr>
              <a:t>Stolk</a:t>
            </a:r>
            <a:r>
              <a:rPr lang="en-ZA" sz="2200" dirty="0">
                <a:solidFill>
                  <a:schemeClr val="bg2">
                    <a:lumMod val="40000"/>
                    <a:lumOff val="60000"/>
                  </a:schemeClr>
                </a:solidFill>
                <a:latin typeface="Trebuchet MS" panose="020B0603020202020204" pitchFamily="34" charset="0"/>
              </a:rPr>
              <a:t> (Economic and Management Sciences)</a:t>
            </a:r>
          </a:p>
        </p:txBody>
      </p:sp>
      <p:sp>
        <p:nvSpPr>
          <p:cNvPr id="3" name="Rectangle 2"/>
          <p:cNvSpPr/>
          <p:nvPr/>
        </p:nvSpPr>
        <p:spPr>
          <a:xfrm>
            <a:off x="331076" y="3763998"/>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Dr J </a:t>
            </a:r>
            <a:r>
              <a:rPr lang="en-ZA" sz="2200" dirty="0" err="1">
                <a:solidFill>
                  <a:schemeClr val="bg2">
                    <a:lumMod val="40000"/>
                    <a:lumOff val="60000"/>
                  </a:schemeClr>
                </a:solidFill>
                <a:latin typeface="Trebuchet MS" panose="020B0603020202020204" pitchFamily="34" charset="0"/>
              </a:rPr>
              <a:t>Gray</a:t>
            </a:r>
            <a:endParaRPr lang="en-ZA" sz="22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160" y="0"/>
            <a:ext cx="1767840" cy="235712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593" b="-6735"/>
          <a:stretch/>
        </p:blipFill>
        <p:spPr>
          <a:xfrm>
            <a:off x="0" y="4547040"/>
            <a:ext cx="1852551" cy="2448000"/>
          </a:xfrm>
          <a:prstGeom prst="rect">
            <a:avLst/>
          </a:prstGeom>
        </p:spPr>
      </p:pic>
      <p:sp>
        <p:nvSpPr>
          <p:cNvPr id="4" name="Rectangle 3">
            <a:extLst>
              <a:ext uri="{FF2B5EF4-FFF2-40B4-BE49-F238E27FC236}">
                <a16:creationId xmlns:a16="http://schemas.microsoft.com/office/drawing/2014/main" id="{67D7F808-F8EF-46A7-A879-CF1CA39F5910}"/>
              </a:ext>
            </a:extLst>
          </p:cNvPr>
          <p:cNvSpPr/>
          <p:nvPr/>
        </p:nvSpPr>
        <p:spPr>
          <a:xfrm>
            <a:off x="2267712" y="4940043"/>
            <a:ext cx="8022335"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rPr>
              <a:t>I recall from the lecturers that you were attentive, focussed, and willing to participate. Your marks of 90% and 99% for the respective mathematics modules suggest that you are both talented and hard working.</a:t>
            </a:r>
            <a:endParaRPr lang="en-GB" sz="2000" dirty="0">
              <a:solidFill>
                <a:schemeClr val="bg2">
                  <a:lumMod val="40000"/>
                  <a:lumOff val="60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911E38BD-CC4B-47A3-B7D7-87F57B8C6790}"/>
              </a:ext>
            </a:extLst>
          </p:cNvPr>
          <p:cNvSpPr/>
          <p:nvPr/>
        </p:nvSpPr>
        <p:spPr>
          <a:xfrm>
            <a:off x="2461005" y="1033681"/>
            <a:ext cx="7487667"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rPr>
              <a:t>Your enthusiasm, positivity and readiness to help wherever needed was noted. The extra enrichment classes offered showed your passion for the subject, and a keenness to share it with your students.</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51086936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Conrad </a:t>
            </a:r>
            <a:r>
              <a:rPr lang="en-ZA" sz="2200" dirty="0" err="1">
                <a:solidFill>
                  <a:schemeClr val="bg2">
                    <a:lumMod val="40000"/>
                    <a:lumOff val="60000"/>
                  </a:schemeClr>
                </a:solidFill>
                <a:latin typeface="Trebuchet MS" panose="020B0603020202020204" pitchFamily="34" charset="0"/>
              </a:rPr>
              <a:t>Strydom</a:t>
            </a:r>
            <a:r>
              <a:rPr lang="en-ZA" sz="2200" dirty="0">
                <a:solidFill>
                  <a:schemeClr val="bg2">
                    <a:lumMod val="40000"/>
                    <a:lumOff val="60000"/>
                  </a:schemeClr>
                </a:solidFill>
                <a:latin typeface="Trebuchet MS" panose="020B0603020202020204" pitchFamily="34" charset="0"/>
              </a:rPr>
              <a:t> (Natural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Dr JN </a:t>
            </a:r>
            <a:r>
              <a:rPr lang="en-ZA" sz="2200" dirty="0" err="1">
                <a:solidFill>
                  <a:schemeClr val="bg2">
                    <a:lumMod val="40000"/>
                    <a:lumOff val="60000"/>
                  </a:schemeClr>
                </a:solidFill>
                <a:latin typeface="Trebuchet MS" panose="020B0603020202020204" pitchFamily="34" charset="0"/>
              </a:rPr>
              <a:t>Kriel</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485" y="0"/>
            <a:ext cx="1665515" cy="2220686"/>
          </a:xfrm>
          <a:prstGeom prst="rect">
            <a:avLst/>
          </a:prstGeom>
        </p:spPr>
      </p:pic>
      <p:pic>
        <p:nvPicPr>
          <p:cNvPr id="13" name="Picture 12"/>
          <p:cNvPicPr>
            <a:picLocks noChangeAspect="1"/>
          </p:cNvPicPr>
          <p:nvPr/>
        </p:nvPicPr>
        <p:blipFill>
          <a:blip r:embed="rId3"/>
          <a:stretch>
            <a:fillRect/>
          </a:stretch>
        </p:blipFill>
        <p:spPr>
          <a:xfrm>
            <a:off x="-1" y="4115472"/>
            <a:ext cx="1816925" cy="2742528"/>
          </a:xfrm>
          <a:prstGeom prst="rect">
            <a:avLst/>
          </a:prstGeom>
        </p:spPr>
      </p:pic>
      <p:sp>
        <p:nvSpPr>
          <p:cNvPr id="4" name="Rectangle 3">
            <a:extLst>
              <a:ext uri="{FF2B5EF4-FFF2-40B4-BE49-F238E27FC236}">
                <a16:creationId xmlns:a16="http://schemas.microsoft.com/office/drawing/2014/main" id="{961AC103-59A4-4ADE-BABC-7F0EDE409AD6}"/>
              </a:ext>
            </a:extLst>
          </p:cNvPr>
          <p:cNvSpPr/>
          <p:nvPr/>
        </p:nvSpPr>
        <p:spPr>
          <a:xfrm>
            <a:off x="2316480" y="4671375"/>
            <a:ext cx="8022336" cy="1056892"/>
          </a:xfrm>
          <a:prstGeom prst="rect">
            <a:avLst/>
          </a:prstGeom>
        </p:spPr>
        <p:txBody>
          <a:bodyPr wrap="square">
            <a:spAutoFit/>
          </a:bodyPr>
          <a:lstStyle/>
          <a:p>
            <a:pPr algn="just">
              <a:lnSpc>
                <a:spcPct val="107000"/>
              </a:lnSpc>
              <a:spcBef>
                <a:spcPts val="1200"/>
              </a:spcBef>
              <a:spcAft>
                <a:spcPts val="0"/>
              </a:spcAft>
            </a:pPr>
            <a:r>
              <a:rPr lang="en-GB" sz="2000" dirty="0">
                <a:solidFill>
                  <a:schemeClr val="bg2">
                    <a:lumMod val="40000"/>
                    <a:lumOff val="60000"/>
                  </a:schemeClr>
                </a:solidFill>
                <a:latin typeface="Trebuchet MS" panose="020B0603020202020204" pitchFamily="34" charset="0"/>
                <a:ea typeface="Calibri" panose="020F0502020204030204" pitchFamily="34" charset="0"/>
                <a:cs typeface="CMR12"/>
              </a:rPr>
              <a:t>I am very happy to hear that you found our physics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CMR12"/>
              </a:rPr>
              <a:t>courses to be an enriching experience. Students of your calibre really make the task of teaching a pleasure and a continued source of inspiration.</a:t>
            </a:r>
            <a:endParaRPr lang="en-GB" sz="20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C125826A-1BBB-4618-9813-871133564A32}"/>
              </a:ext>
            </a:extLst>
          </p:cNvPr>
          <p:cNvSpPr/>
          <p:nvPr/>
        </p:nvSpPr>
        <p:spPr>
          <a:xfrm>
            <a:off x="1914144" y="926854"/>
            <a:ext cx="8156448" cy="1600438"/>
          </a:xfrm>
          <a:prstGeom prst="rect">
            <a:avLst/>
          </a:prstGeom>
        </p:spPr>
        <p:txBody>
          <a:bodyPr wrap="square">
            <a:spAutoFit/>
          </a:bodyPr>
          <a:lstStyle/>
          <a:p>
            <a:pPr algn="just"/>
            <a:r>
              <a:rPr lang="en-US" sz="2000" dirty="0">
                <a:solidFill>
                  <a:schemeClr val="bg2">
                    <a:lumMod val="40000"/>
                    <a:lumOff val="60000"/>
                  </a:schemeClr>
                </a:solidFill>
                <a:latin typeface="Trebuchet MS" panose="020B0603020202020204" pitchFamily="34" charset="0"/>
                <a:ea typeface="Calibri" panose="020F0502020204030204" pitchFamily="34" charset="0"/>
              </a:rPr>
              <a:t>I realize that most of my lecturers worked tirelessly towards ensuring the highest quality of education… </a:t>
            </a:r>
            <a:r>
              <a:rPr lang="en-US" sz="2000" dirty="0">
                <a:solidFill>
                  <a:schemeClr val="bg2">
                    <a:lumMod val="40000"/>
                    <a:lumOff val="60000"/>
                  </a:schemeClr>
                </a:solidFill>
                <a:latin typeface="Trebuchet MS" panose="020B0603020202020204" pitchFamily="34" charset="0"/>
              </a:rPr>
              <a:t>but until your lectures I did not fully understand all the concepts. The many challenging concepts were explained very well in a very short time.</a:t>
            </a:r>
            <a:endParaRPr lang="en-GB" sz="2000" dirty="0">
              <a:solidFill>
                <a:schemeClr val="bg2">
                  <a:lumMod val="40000"/>
                  <a:lumOff val="60000"/>
                </a:schemeClr>
              </a:solidFill>
              <a:latin typeface="Trebuchet MS" panose="020B0603020202020204" pitchFamily="34" charset="0"/>
            </a:endParaRPr>
          </a:p>
          <a:p>
            <a:pPr algn="just"/>
            <a:endParaRPr lang="en-GB" dirty="0">
              <a:solidFill>
                <a:schemeClr val="bg2">
                  <a:lumMod val="40000"/>
                  <a:lumOff val="60000"/>
                </a:schemeClr>
              </a:solidFill>
            </a:endParaRPr>
          </a:p>
        </p:txBody>
      </p:sp>
    </p:spTree>
    <p:extLst>
      <p:ext uri="{BB962C8B-B14F-4D97-AF65-F5344CB8AC3E}">
        <p14:creationId xmlns:p14="http://schemas.microsoft.com/office/powerpoint/2010/main" val="1187091858"/>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Cayley </a:t>
            </a:r>
            <a:r>
              <a:rPr lang="en-ZA" sz="2200" dirty="0" err="1">
                <a:solidFill>
                  <a:schemeClr val="bg2">
                    <a:lumMod val="40000"/>
                    <a:lumOff val="60000"/>
                  </a:schemeClr>
                </a:solidFill>
                <a:latin typeface="Trebuchet MS" panose="020B0603020202020204" pitchFamily="34" charset="0"/>
              </a:rPr>
              <a:t>Tarr</a:t>
            </a:r>
            <a:r>
              <a:rPr lang="en-ZA" sz="2200" dirty="0">
                <a:solidFill>
                  <a:schemeClr val="bg2">
                    <a:lumMod val="40000"/>
                    <a:lumOff val="60000"/>
                  </a:schemeClr>
                </a:solidFill>
                <a:latin typeface="Trebuchet MS" panose="020B0603020202020204" pitchFamily="34" charset="0"/>
              </a:rPr>
              <a:t>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Mr A de </a:t>
            </a:r>
            <a:r>
              <a:rPr lang="en-ZA" sz="2200" dirty="0" err="1">
                <a:solidFill>
                  <a:schemeClr val="bg2">
                    <a:lumMod val="40000"/>
                    <a:lumOff val="60000"/>
                  </a:schemeClr>
                </a:solidFill>
                <a:latin typeface="Trebuchet MS" panose="020B0603020202020204" pitchFamily="34" charset="0"/>
              </a:rPr>
              <a:t>Laan</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7737" y="0"/>
            <a:ext cx="1594262" cy="21256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0948"/>
            <a:ext cx="1733797" cy="2617052"/>
          </a:xfrm>
          <a:prstGeom prst="rect">
            <a:avLst/>
          </a:prstGeom>
        </p:spPr>
      </p:pic>
      <p:sp>
        <p:nvSpPr>
          <p:cNvPr id="7" name="Rectangle 6">
            <a:extLst>
              <a:ext uri="{FF2B5EF4-FFF2-40B4-BE49-F238E27FC236}">
                <a16:creationId xmlns:a16="http://schemas.microsoft.com/office/drawing/2014/main" id="{879A424D-07A7-42DF-9ED5-1987D8A87A91}"/>
              </a:ext>
            </a:extLst>
          </p:cNvPr>
          <p:cNvSpPr/>
          <p:nvPr/>
        </p:nvSpPr>
        <p:spPr>
          <a:xfrm>
            <a:off x="2353056" y="4702583"/>
            <a:ext cx="8022337" cy="1323439"/>
          </a:xfrm>
          <a:prstGeom prst="rect">
            <a:avLst/>
          </a:prstGeom>
        </p:spPr>
        <p:txBody>
          <a:bodyPr wrap="square">
            <a:spAutoFit/>
          </a:bodyPr>
          <a:lstStyle/>
          <a:p>
            <a:pPr marL="75565" marR="71755" algn="just" eaLnBrk="0" hangingPunct="0">
              <a:spcAft>
                <a:spcPts val="0"/>
              </a:spcAft>
            </a:pP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Thank you for identifying me as someone who had an influence on your success. It is one of my life goals to make the study process as</a:t>
            </a:r>
            <a:r>
              <a:rPr lang="en-ZA" sz="2000" spc="-180" dirty="0">
                <a:solidFill>
                  <a:schemeClr val="bg2">
                    <a:lumMod val="40000"/>
                    <a:lumOff val="60000"/>
                  </a:schemeClr>
                </a:solidFill>
                <a:latin typeface="Trebuchet MS" panose="020B0603020202020204" pitchFamily="34" charset="0"/>
                <a:ea typeface="Times New Roman" panose="02020603050405020304" pitchFamily="18" charset="0"/>
              </a:rPr>
              <a:t>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straightforward as possible and it warms my heart to receive such commentary form one of my</a:t>
            </a:r>
            <a:r>
              <a:rPr lang="en-ZA" sz="2000" spc="-20" dirty="0">
                <a:solidFill>
                  <a:schemeClr val="bg2">
                    <a:lumMod val="40000"/>
                    <a:lumOff val="60000"/>
                  </a:schemeClr>
                </a:solidFill>
                <a:latin typeface="Trebuchet MS" panose="020B0603020202020204" pitchFamily="34" charset="0"/>
                <a:ea typeface="Times New Roman" panose="02020603050405020304" pitchFamily="18" charset="0"/>
              </a:rPr>
              <a:t>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students.</a:t>
            </a:r>
            <a:endParaRPr lang="en-GB" sz="2000" dirty="0">
              <a:solidFill>
                <a:schemeClr val="bg2">
                  <a:lumMod val="40000"/>
                  <a:lumOff val="60000"/>
                </a:schemeClr>
              </a:solidFill>
              <a:latin typeface="Trebuchet MS" panose="020B0603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A2BCCCC4-667B-49F7-9429-3A911B4D2383}"/>
              </a:ext>
            </a:extLst>
          </p:cNvPr>
          <p:cNvSpPr/>
          <p:nvPr/>
        </p:nvSpPr>
        <p:spPr>
          <a:xfrm>
            <a:off x="2353056" y="870846"/>
            <a:ext cx="7802880" cy="1631216"/>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rPr>
              <a:t>In that one lecture you taught me to think for myself; to not blindly accept what I’m told and to approach lectures with an enquiring mind. It is the most important skill that I’ve been taught in my university career by far, and I’m very grateful that I was taught this so early on. </a:t>
            </a:r>
          </a:p>
        </p:txBody>
      </p:sp>
    </p:spTree>
    <p:extLst>
      <p:ext uri="{BB962C8B-B14F-4D97-AF65-F5344CB8AC3E}">
        <p14:creationId xmlns:p14="http://schemas.microsoft.com/office/powerpoint/2010/main" val="2212514163"/>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Dylan </a:t>
            </a:r>
            <a:r>
              <a:rPr lang="en-ZA" sz="2200" dirty="0" err="1">
                <a:solidFill>
                  <a:schemeClr val="bg2">
                    <a:lumMod val="40000"/>
                    <a:lumOff val="60000"/>
                  </a:schemeClr>
                </a:solidFill>
                <a:latin typeface="Trebuchet MS" panose="020B0603020202020204" pitchFamily="34" charset="0"/>
              </a:rPr>
              <a:t>Thwaits</a:t>
            </a:r>
            <a:r>
              <a:rPr lang="en-ZA" sz="2200" dirty="0">
                <a:solidFill>
                  <a:schemeClr val="bg2">
                    <a:lumMod val="40000"/>
                    <a:lumOff val="60000"/>
                  </a:schemeClr>
                </a:solidFill>
                <a:latin typeface="Trebuchet MS" panose="020B0603020202020204" pitchFamily="34" charset="0"/>
              </a:rPr>
              <a:t> (Arts and Social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Dr J Steyn</a:t>
            </a:r>
          </a:p>
          <a:p>
            <a:endParaRPr lang="en-ZA" sz="2400" dirty="0">
              <a:solidFill>
                <a:schemeClr val="bg2">
                  <a:lumMod val="40000"/>
                  <a:lumOff val="60000"/>
                </a:schemeClr>
              </a:solidFill>
              <a:latin typeface="Trebuchet MS" panose="020B0603020202020204" pitchFamily="34" charset="0"/>
            </a:endParaRPr>
          </a:p>
        </p:txBody>
      </p:sp>
      <p:sp>
        <p:nvSpPr>
          <p:cNvPr id="6" name="Rectangle 5"/>
          <p:cNvSpPr/>
          <p:nvPr/>
        </p:nvSpPr>
        <p:spPr>
          <a:xfrm>
            <a:off x="2304189" y="4756069"/>
            <a:ext cx="8311362" cy="1323439"/>
          </a:xfrm>
          <a:prstGeom prst="rect">
            <a:avLst/>
          </a:prstGeom>
          <a:ln w="19050">
            <a:noFill/>
          </a:ln>
        </p:spPr>
        <p:txBody>
          <a:bodyPr wrap="square">
            <a:spAutoFit/>
          </a:bodyPr>
          <a:lstStyle/>
          <a:p>
            <a:pPr algn="just"/>
            <a:r>
              <a:rPr lang="en-ZA" sz="2000" dirty="0">
                <a:solidFill>
                  <a:schemeClr val="bg2">
                    <a:lumMod val="40000"/>
                    <a:lumOff val="60000"/>
                  </a:schemeClr>
                </a:solidFill>
                <a:latin typeface="Trebuchet MS" panose="020B0603020202020204" pitchFamily="34" charset="0"/>
              </a:rPr>
              <a:t>If you stay unwavering in your commitment towards your studies and continue to put in the same level of effort on a continuous basis, I am sure that there will be many similar achievements to follow. Be curious. Make your world as wide as possible.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550" y="0"/>
            <a:ext cx="1576449" cy="21019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6572"/>
            <a:ext cx="1774286" cy="2661428"/>
          </a:xfrm>
          <a:prstGeom prst="rect">
            <a:avLst/>
          </a:prstGeom>
        </p:spPr>
      </p:pic>
      <p:sp>
        <p:nvSpPr>
          <p:cNvPr id="9" name="Rectangle 8">
            <a:extLst>
              <a:ext uri="{FF2B5EF4-FFF2-40B4-BE49-F238E27FC236}">
                <a16:creationId xmlns:a16="http://schemas.microsoft.com/office/drawing/2014/main" id="{27648157-52C6-45C3-9A24-993451FE8CC7}"/>
              </a:ext>
            </a:extLst>
          </p:cNvPr>
          <p:cNvSpPr/>
          <p:nvPr/>
        </p:nvSpPr>
        <p:spPr>
          <a:xfrm>
            <a:off x="1774286" y="1128068"/>
            <a:ext cx="8381650"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After being told we would need to converse with our lecturers in French at the end of the year, I thought there was no conceivable way this could happen. Learning a new language at a university level is frankly terrifying. Yet you made the transition pleasant and enjoyable.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86179327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AE45F7-6B05-46E1-88E9-F0CC76D61B7C}"/>
              </a:ext>
            </a:extLst>
          </p:cNvPr>
          <p:cNvSpPr txBox="1"/>
          <p:nvPr/>
        </p:nvSpPr>
        <p:spPr>
          <a:xfrm>
            <a:off x="1280160" y="2633472"/>
            <a:ext cx="10158935" cy="1569660"/>
          </a:xfrm>
          <a:prstGeom prst="rect">
            <a:avLst/>
          </a:prstGeom>
          <a:noFill/>
        </p:spPr>
        <p:txBody>
          <a:bodyPr wrap="none" rtlCol="0">
            <a:spAutoFit/>
          </a:bodyPr>
          <a:lstStyle/>
          <a:p>
            <a:r>
              <a:rPr lang="en-ZA" sz="3200" dirty="0">
                <a:solidFill>
                  <a:schemeClr val="bg2">
                    <a:lumMod val="40000"/>
                    <a:lumOff val="60000"/>
                  </a:schemeClr>
                </a:solidFill>
              </a:rPr>
              <a:t>“No two persons ever read the same book.”</a:t>
            </a:r>
          </a:p>
          <a:p>
            <a:r>
              <a:rPr lang="en-ZA" sz="3200" dirty="0">
                <a:solidFill>
                  <a:schemeClr val="bg2">
                    <a:lumMod val="40000"/>
                    <a:lumOff val="60000"/>
                  </a:schemeClr>
                </a:solidFill>
              </a:rPr>
              <a:t>                                                                            </a:t>
            </a:r>
          </a:p>
          <a:p>
            <a:r>
              <a:rPr lang="en-ZA" sz="3200" dirty="0">
                <a:solidFill>
                  <a:schemeClr val="bg2">
                    <a:lumMod val="40000"/>
                    <a:lumOff val="60000"/>
                  </a:schemeClr>
                </a:solidFill>
              </a:rPr>
              <a:t>                                                                              Edmund Wilson  </a:t>
            </a:r>
            <a:endParaRPr lang="en-GB" sz="3200" dirty="0">
              <a:solidFill>
                <a:schemeClr val="bg2">
                  <a:lumMod val="40000"/>
                  <a:lumOff val="60000"/>
                </a:schemeClr>
              </a:solidFill>
            </a:endParaRPr>
          </a:p>
        </p:txBody>
      </p:sp>
    </p:spTree>
    <p:extLst>
      <p:ext uri="{BB962C8B-B14F-4D97-AF65-F5344CB8AC3E}">
        <p14:creationId xmlns:p14="http://schemas.microsoft.com/office/powerpoint/2010/main" val="286849143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Dario </a:t>
            </a:r>
            <a:r>
              <a:rPr lang="en-ZA" sz="2200" dirty="0" err="1">
                <a:solidFill>
                  <a:schemeClr val="bg2">
                    <a:lumMod val="40000"/>
                    <a:lumOff val="60000"/>
                  </a:schemeClr>
                </a:solidFill>
                <a:latin typeface="Trebuchet MS" panose="020B0603020202020204" pitchFamily="34" charset="0"/>
              </a:rPr>
              <a:t>Trinchero</a:t>
            </a:r>
            <a:r>
              <a:rPr lang="en-ZA" sz="2200" dirty="0">
                <a:solidFill>
                  <a:schemeClr val="bg2">
                    <a:lumMod val="40000"/>
                    <a:lumOff val="60000"/>
                  </a:schemeClr>
                </a:solidFill>
                <a:latin typeface="Trebuchet MS" panose="020B0603020202020204" pitchFamily="34" charset="0"/>
              </a:rPr>
              <a:t> (Natural Sciences)</a:t>
            </a:r>
          </a:p>
        </p:txBody>
      </p:sp>
      <p:sp>
        <p:nvSpPr>
          <p:cNvPr id="3" name="Rectangle 2"/>
          <p:cNvSpPr/>
          <p:nvPr/>
        </p:nvSpPr>
        <p:spPr>
          <a:xfrm>
            <a:off x="157655" y="3662853"/>
            <a:ext cx="11529848" cy="1200329"/>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Dr Bruce Bartlett</a:t>
            </a: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822" y="0"/>
            <a:ext cx="1888177" cy="25175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72683"/>
            <a:ext cx="1971304" cy="2585317"/>
          </a:xfrm>
          <a:prstGeom prst="rect">
            <a:avLst/>
          </a:prstGeom>
        </p:spPr>
      </p:pic>
      <p:sp>
        <p:nvSpPr>
          <p:cNvPr id="7" name="Rectangle 6">
            <a:extLst>
              <a:ext uri="{FF2B5EF4-FFF2-40B4-BE49-F238E27FC236}">
                <a16:creationId xmlns:a16="http://schemas.microsoft.com/office/drawing/2014/main" id="{DAC383E5-4D66-46C7-80BC-5F8ACB891E4A}"/>
              </a:ext>
            </a:extLst>
          </p:cNvPr>
          <p:cNvSpPr/>
          <p:nvPr/>
        </p:nvSpPr>
        <p:spPr>
          <a:xfrm>
            <a:off x="2328672" y="4824465"/>
            <a:ext cx="7741920" cy="1015663"/>
          </a:xfrm>
          <a:prstGeom prst="rect">
            <a:avLst/>
          </a:prstGeom>
        </p:spPr>
        <p:txBody>
          <a:bodyPr wrap="square">
            <a:spAutoFit/>
          </a:bodyPr>
          <a:lstStyle/>
          <a:p>
            <a:pPr algn="just"/>
            <a:r>
              <a:rPr lang="en-US" sz="2000" dirty="0">
                <a:solidFill>
                  <a:schemeClr val="bg2">
                    <a:lumMod val="40000"/>
                    <a:lumOff val="60000"/>
                  </a:schemeClr>
                </a:solidFill>
                <a:latin typeface="Trebuchet MS" panose="020B0603020202020204" pitchFamily="34" charset="0"/>
                <a:ea typeface="Times New Roman" panose="02020603050405020304" pitchFamily="18" charset="0"/>
              </a:rPr>
              <a:t>I have no doubt that you will make a brilliant mathematician if that is what you want to do! But your options are many and you still have much time, so keep doing what you are doing.</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1D852C57-CC4C-4788-AAA5-33F4CE3EAFFF}"/>
              </a:ext>
            </a:extLst>
          </p:cNvPr>
          <p:cNvSpPr/>
          <p:nvPr/>
        </p:nvSpPr>
        <p:spPr>
          <a:xfrm>
            <a:off x="1971304" y="1008118"/>
            <a:ext cx="7952984" cy="1323439"/>
          </a:xfrm>
          <a:prstGeom prst="rect">
            <a:avLst/>
          </a:prstGeom>
        </p:spPr>
        <p:txBody>
          <a:bodyPr wrap="square">
            <a:spAutoFit/>
          </a:bodyPr>
          <a:lstStyle/>
          <a:p>
            <a:pPr marL="73025" marR="69850" algn="just" eaLnBrk="0" hangingPunct="0"/>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Do not think that the energy, which you dedicate towards hand-selecting material, suited to my level and interest, tracking my progress therein, and making yourself available to discuss content go</a:t>
            </a:r>
            <a:r>
              <a:rPr lang="en-ZA" sz="2000" spc="-85" dirty="0">
                <a:solidFill>
                  <a:schemeClr val="bg2">
                    <a:lumMod val="40000"/>
                    <a:lumOff val="60000"/>
                  </a:schemeClr>
                </a:solidFill>
                <a:latin typeface="Trebuchet MS" panose="020B0603020202020204" pitchFamily="34" charset="0"/>
                <a:ea typeface="Times New Roman" panose="02020603050405020304" pitchFamily="18" charset="0"/>
              </a:rPr>
              <a:t>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unappreciated.</a:t>
            </a:r>
            <a:r>
              <a:rPr lang="en-ZA" sz="2000" dirty="0">
                <a:solidFill>
                  <a:schemeClr val="bg2">
                    <a:lumMod val="40000"/>
                    <a:lumOff val="60000"/>
                  </a:schemeClr>
                </a:solidFill>
                <a:latin typeface="Trebuchet MS" panose="020B0603020202020204" pitchFamily="34" charset="0"/>
              </a:rPr>
              <a:t>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787828928"/>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Jana van der Westhuizen (</a:t>
            </a:r>
            <a:r>
              <a:rPr lang="en-ZA" sz="2200" dirty="0" err="1">
                <a:solidFill>
                  <a:schemeClr val="bg2">
                    <a:lumMod val="40000"/>
                    <a:lumOff val="60000"/>
                  </a:schemeClr>
                </a:solidFill>
                <a:latin typeface="Trebuchet MS" panose="020B0603020202020204" pitchFamily="34" charset="0"/>
              </a:rPr>
              <a:t>Ekonomiese</a:t>
            </a:r>
            <a:r>
              <a:rPr lang="en-ZA" sz="2200" dirty="0">
                <a:solidFill>
                  <a:schemeClr val="bg2">
                    <a:lumMod val="40000"/>
                    <a:lumOff val="60000"/>
                  </a:schemeClr>
                </a:solidFill>
                <a:latin typeface="Trebuchet MS" panose="020B0603020202020204" pitchFamily="34" charset="0"/>
              </a:rPr>
              <a:t> en </a:t>
            </a:r>
            <a:r>
              <a:rPr lang="en-ZA" sz="2200" dirty="0" err="1">
                <a:solidFill>
                  <a:schemeClr val="bg2">
                    <a:lumMod val="40000"/>
                    <a:lumOff val="60000"/>
                  </a:schemeClr>
                </a:solidFill>
                <a:latin typeface="Trebuchet MS" panose="020B0603020202020204" pitchFamily="34" charset="0"/>
              </a:rPr>
              <a:t>Bestuurswetenskappe</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714286"/>
            <a:ext cx="11529848" cy="1200329"/>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Me S Smit</a:t>
            </a: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916" y="0"/>
            <a:ext cx="1897083" cy="25294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05631"/>
            <a:ext cx="1916264" cy="2552369"/>
          </a:xfrm>
          <a:prstGeom prst="rect">
            <a:avLst/>
          </a:prstGeom>
        </p:spPr>
      </p:pic>
      <p:sp>
        <p:nvSpPr>
          <p:cNvPr id="7" name="Rectangle 6">
            <a:extLst>
              <a:ext uri="{FF2B5EF4-FFF2-40B4-BE49-F238E27FC236}">
                <a16:creationId xmlns:a16="http://schemas.microsoft.com/office/drawing/2014/main" id="{CAF64F45-122A-4F68-9895-1DC8677285BA}"/>
              </a:ext>
            </a:extLst>
          </p:cNvPr>
          <p:cNvSpPr/>
          <p:nvPr/>
        </p:nvSpPr>
        <p:spPr>
          <a:xfrm>
            <a:off x="2243328" y="4776018"/>
            <a:ext cx="7912608" cy="1323439"/>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rPr>
              <a:t>Moet nooit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moed</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opgee</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nie</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BRek</a:t>
            </a:r>
            <a:r>
              <a:rPr lang="en-GB" sz="2000" dirty="0">
                <a:solidFill>
                  <a:schemeClr val="bg2">
                    <a:lumMod val="40000"/>
                    <a:lumOff val="60000"/>
                  </a:schemeClr>
                </a:solidFill>
                <a:latin typeface="Trebuchet MS" panose="020B0603020202020204" pitchFamily="34" charset="0"/>
                <a:ea typeface="Calibri" panose="020F0502020204030204" pitchFamily="34" charset="0"/>
              </a:rPr>
              <a:t> het maar die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geneigdheid</a:t>
            </a:r>
            <a:r>
              <a:rPr lang="en-GB" sz="2000" dirty="0">
                <a:solidFill>
                  <a:schemeClr val="bg2">
                    <a:lumMod val="40000"/>
                    <a:lumOff val="60000"/>
                  </a:schemeClr>
                </a:solidFill>
                <a:latin typeface="Trebuchet MS" panose="020B0603020202020204" pitchFamily="34" charset="0"/>
                <a:ea typeface="Calibri" panose="020F0502020204030204" pitchFamily="34" charset="0"/>
              </a:rPr>
              <a:t> om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mens</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soms</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te</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wil</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onderkry</a:t>
            </a:r>
            <a:r>
              <a:rPr lang="en-GB" sz="2000" dirty="0">
                <a:solidFill>
                  <a:schemeClr val="bg2">
                    <a:lumMod val="40000"/>
                    <a:lumOff val="60000"/>
                  </a:schemeClr>
                </a:solidFill>
                <a:latin typeface="Trebuchet MS" panose="020B0603020202020204" pitchFamily="34" charset="0"/>
                <a:ea typeface="Calibri" panose="020F0502020204030204" pitchFamily="34" charset="0"/>
              </a:rPr>
              <a:t>, maar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byt</a:t>
            </a:r>
            <a:r>
              <a:rPr lang="en-GB" sz="2000" dirty="0">
                <a:solidFill>
                  <a:schemeClr val="bg2">
                    <a:lumMod val="40000"/>
                    <a:lumOff val="60000"/>
                  </a:schemeClr>
                </a:solidFill>
                <a:latin typeface="Trebuchet MS" panose="020B0603020202020204" pitchFamily="34" charset="0"/>
                <a:ea typeface="Calibri" panose="020F0502020204030204" pitchFamily="34" charset="0"/>
              </a:rPr>
              <a:t> net vas! As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gekwalifiseerde</a:t>
            </a:r>
            <a:r>
              <a:rPr lang="en-GB" sz="2000" dirty="0">
                <a:solidFill>
                  <a:schemeClr val="bg2">
                    <a:lumMod val="40000"/>
                    <a:lumOff val="60000"/>
                  </a:schemeClr>
                </a:solidFill>
                <a:latin typeface="Trebuchet MS" panose="020B0603020202020204" pitchFamily="34" charset="0"/>
                <a:ea typeface="Calibri" panose="020F0502020204030204" pitchFamily="34" charset="0"/>
              </a:rPr>
              <a:t> GR(SA)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gaan</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jy</a:t>
            </a:r>
            <a:r>
              <a:rPr lang="en-GB" sz="2000" dirty="0">
                <a:solidFill>
                  <a:schemeClr val="bg2">
                    <a:lumMod val="40000"/>
                    <a:lumOff val="60000"/>
                  </a:schemeClr>
                </a:solidFill>
                <a:latin typeface="Trebuchet MS" panose="020B0603020202020204" pitchFamily="34" charset="0"/>
                <a:ea typeface="Calibri" panose="020F0502020204030204" pitchFamily="34" charset="0"/>
              </a:rPr>
              <a:t> ŉ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positiewe</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impak</a:t>
            </a:r>
            <a:r>
              <a:rPr lang="en-GB" sz="2000" dirty="0">
                <a:solidFill>
                  <a:schemeClr val="bg2">
                    <a:lumMod val="40000"/>
                    <a:lumOff val="60000"/>
                  </a:schemeClr>
                </a:solidFill>
                <a:latin typeface="Trebuchet MS" panose="020B0603020202020204" pitchFamily="34" charset="0"/>
                <a:ea typeface="Calibri" panose="020F0502020204030204" pitchFamily="34" charset="0"/>
              </a:rPr>
              <a:t> op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ons</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samelewing</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kan</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maak</a:t>
            </a:r>
            <a:r>
              <a:rPr lang="en-GB" sz="2000" dirty="0">
                <a:solidFill>
                  <a:schemeClr val="bg2">
                    <a:lumMod val="40000"/>
                    <a:lumOff val="60000"/>
                  </a:schemeClr>
                </a:solidFill>
                <a:latin typeface="Trebuchet MS" panose="020B0603020202020204" pitchFamily="34" charset="0"/>
                <a:ea typeface="Calibri" panose="020F0502020204030204" pitchFamily="34" charset="0"/>
              </a:rPr>
              <a:t>, en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ons</a:t>
            </a:r>
            <a:r>
              <a:rPr lang="en-GB" sz="2000" dirty="0">
                <a:solidFill>
                  <a:schemeClr val="bg2">
                    <a:lumMod val="40000"/>
                    <a:lumOff val="60000"/>
                  </a:schemeClr>
                </a:solidFill>
                <a:latin typeface="Trebuchet MS" panose="020B0603020202020204" pitchFamily="34" charset="0"/>
                <a:ea typeface="Calibri" panose="020F0502020204030204" pitchFamily="34" charset="0"/>
              </a:rPr>
              <a:t> het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goeie</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leiers</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soos</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jy</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nodig</a:t>
            </a:r>
            <a:r>
              <a:rPr lang="en-GB" sz="2000" dirty="0">
                <a:solidFill>
                  <a:schemeClr val="bg2">
                    <a:lumMod val="40000"/>
                    <a:lumOff val="60000"/>
                  </a:schemeClr>
                </a:solidFill>
                <a:latin typeface="Trebuchet MS" panose="020B0603020202020204" pitchFamily="34" charset="0"/>
                <a:ea typeface="Calibri" panose="020F0502020204030204" pitchFamily="34" charset="0"/>
              </a:rPr>
              <a:t>.</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1BB8218E-C417-4378-95A5-F4608683B51F}"/>
              </a:ext>
            </a:extLst>
          </p:cNvPr>
          <p:cNvSpPr/>
          <p:nvPr/>
        </p:nvSpPr>
        <p:spPr>
          <a:xfrm>
            <a:off x="1972370" y="1107682"/>
            <a:ext cx="7900417" cy="1478546"/>
          </a:xfrm>
          <a:prstGeom prst="rect">
            <a:avLst/>
          </a:prstGeom>
        </p:spPr>
        <p:txBody>
          <a:bodyPr wrap="square">
            <a:spAutoFit/>
          </a:bodyPr>
          <a:lstStyle/>
          <a:p>
            <a:pPr algn="just">
              <a:lnSpc>
                <a:spcPct val="115000"/>
              </a:lnSpc>
              <a:spcAft>
                <a:spcPts val="1000"/>
              </a:spcAft>
            </a:pP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Ek</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herroep</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hoe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elke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vorderingsvraag</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“’n lekker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vraag</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was.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Soms</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is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passie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al wat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nodig</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is om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studente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te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oortuig</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dat</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hul</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óók</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‘n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liefde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vir ‘n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vak</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kan</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ontwikkel</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Dit</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gee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hul</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‘n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hupstoot</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om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struikelblokke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met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meer</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selfvertroue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aan</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te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pak</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en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gedetermineerd</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te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oorkom</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1940548"/>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Bianca van Zyl (Engineering)</a:t>
            </a:r>
          </a:p>
        </p:txBody>
      </p:sp>
      <p:sp>
        <p:nvSpPr>
          <p:cNvPr id="3" name="Rectangle 2"/>
          <p:cNvSpPr/>
          <p:nvPr/>
        </p:nvSpPr>
        <p:spPr>
          <a:xfrm>
            <a:off x="157655" y="3662853"/>
            <a:ext cx="11529848" cy="1200329"/>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M Wild </a:t>
            </a: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0298" y="0"/>
            <a:ext cx="1821702" cy="24289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3836"/>
            <a:ext cx="2149434" cy="2625263"/>
          </a:xfrm>
          <a:prstGeom prst="rect">
            <a:avLst/>
          </a:prstGeom>
        </p:spPr>
      </p:pic>
      <p:sp>
        <p:nvSpPr>
          <p:cNvPr id="7" name="Rectangle 6">
            <a:extLst>
              <a:ext uri="{FF2B5EF4-FFF2-40B4-BE49-F238E27FC236}">
                <a16:creationId xmlns:a16="http://schemas.microsoft.com/office/drawing/2014/main" id="{D3EC99E0-F28F-44B0-8A71-39C049898FC5}"/>
              </a:ext>
            </a:extLst>
          </p:cNvPr>
          <p:cNvSpPr/>
          <p:nvPr/>
        </p:nvSpPr>
        <p:spPr>
          <a:xfrm>
            <a:off x="2633472" y="4773660"/>
            <a:ext cx="7736826" cy="1323439"/>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Thank you for that honour!  I assume, but am not sure, it is because I often point out that math can be fun. At an advanced age I still listen to Deep Purple, Moody Blues, Michael (and Millie) Jackson.</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593D8452-1C1A-40F2-A917-8847B18F09E6}"/>
              </a:ext>
            </a:extLst>
          </p:cNvPr>
          <p:cNvSpPr/>
          <p:nvPr/>
        </p:nvSpPr>
        <p:spPr>
          <a:xfrm>
            <a:off x="2149434" y="1214468"/>
            <a:ext cx="7884582" cy="1323439"/>
          </a:xfrm>
          <a:prstGeom prst="rect">
            <a:avLst/>
          </a:prstGeom>
        </p:spPr>
        <p:txBody>
          <a:bodyPr wrap="square">
            <a:spAutoFit/>
          </a:bodyPr>
          <a:lstStyle/>
          <a:p>
            <a:pPr algn="just"/>
            <a:r>
              <a:rPr lang="en-US" sz="2000" dirty="0">
                <a:solidFill>
                  <a:schemeClr val="bg2">
                    <a:lumMod val="40000"/>
                    <a:lumOff val="60000"/>
                  </a:schemeClr>
                </a:solidFill>
                <a:latin typeface="Trebuchet MS" panose="020B0603020202020204" pitchFamily="34" charset="0"/>
                <a:ea typeface="Cambria" panose="02040503050406030204" pitchFamily="18" charset="0"/>
                <a:cs typeface="Cambria" panose="02040503050406030204" pitchFamily="18" charset="0"/>
              </a:rPr>
              <a:t>The increase in the pace at which content is covered at university was particularly noticeable to me in the Engineering </a:t>
            </a:r>
            <a:r>
              <a:rPr lang="en-US" sz="2000" dirty="0" err="1">
                <a:solidFill>
                  <a:schemeClr val="bg2">
                    <a:lumMod val="40000"/>
                    <a:lumOff val="60000"/>
                  </a:schemeClr>
                </a:solidFill>
                <a:latin typeface="Trebuchet MS" panose="020B0603020202020204" pitchFamily="34" charset="0"/>
                <a:ea typeface="Cambria" panose="02040503050406030204" pitchFamily="18" charset="0"/>
                <a:cs typeface="Cambria" panose="02040503050406030204" pitchFamily="18" charset="0"/>
              </a:rPr>
              <a:t>Maths</a:t>
            </a:r>
            <a:r>
              <a:rPr lang="en-US" sz="2000" dirty="0">
                <a:solidFill>
                  <a:schemeClr val="bg2">
                    <a:lumMod val="40000"/>
                    <a:lumOff val="60000"/>
                  </a:schemeClr>
                </a:solidFill>
                <a:latin typeface="Trebuchet MS" panose="020B0603020202020204" pitchFamily="34" charset="0"/>
                <a:ea typeface="Cambria" panose="02040503050406030204" pitchFamily="18" charset="0"/>
                <a:cs typeface="Cambria" panose="02040503050406030204" pitchFamily="18" charset="0"/>
              </a:rPr>
              <a:t> modules; however, I found your teaching style to be very effective despite this. </a:t>
            </a:r>
            <a:r>
              <a:rPr lang="en-US" sz="2000" dirty="0">
                <a:solidFill>
                  <a:schemeClr val="bg2">
                    <a:lumMod val="40000"/>
                    <a:lumOff val="60000"/>
                  </a:schemeClr>
                </a:solidFill>
                <a:latin typeface="Trebuchet MS" panose="020B0603020202020204" pitchFamily="34" charset="0"/>
              </a:rPr>
              <a:t>Thank you for all the effort you put into lecturing.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109813106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Matthew Brandon (Engineering)</a:t>
            </a:r>
          </a:p>
        </p:txBody>
      </p:sp>
      <p:sp>
        <p:nvSpPr>
          <p:cNvPr id="3" name="Rectangle 2"/>
          <p:cNvSpPr/>
          <p:nvPr/>
        </p:nvSpPr>
        <p:spPr>
          <a:xfrm>
            <a:off x="157655" y="3698479"/>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Dr D </a:t>
            </a:r>
            <a:r>
              <a:rPr lang="en-ZA" sz="2200" dirty="0" err="1">
                <a:solidFill>
                  <a:schemeClr val="bg2">
                    <a:lumMod val="40000"/>
                    <a:lumOff val="60000"/>
                  </a:schemeClr>
                </a:solidFill>
                <a:latin typeface="Trebuchet MS" panose="020B0603020202020204" pitchFamily="34" charset="0"/>
              </a:rPr>
              <a:t>Ralaivaosaona</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134" y="0"/>
            <a:ext cx="1760865" cy="23478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9510"/>
            <a:ext cx="1900052" cy="2690339"/>
          </a:xfrm>
          <a:prstGeom prst="rect">
            <a:avLst/>
          </a:prstGeom>
        </p:spPr>
      </p:pic>
      <p:sp>
        <p:nvSpPr>
          <p:cNvPr id="4" name="Rectangle 3">
            <a:extLst>
              <a:ext uri="{FF2B5EF4-FFF2-40B4-BE49-F238E27FC236}">
                <a16:creationId xmlns:a16="http://schemas.microsoft.com/office/drawing/2014/main" id="{467F57CC-EBD0-490D-8E3B-7D3E3636F31C}"/>
              </a:ext>
            </a:extLst>
          </p:cNvPr>
          <p:cNvSpPr/>
          <p:nvPr/>
        </p:nvSpPr>
        <p:spPr>
          <a:xfrm>
            <a:off x="2633472" y="4684934"/>
            <a:ext cx="7095744" cy="1015663"/>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Since the day you showed us a solution to that little mathematical problem posed by one of your friends, I knew that I have someone special in my class. </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8B4D2DAB-F3CA-4E06-8056-8EFF5D7ED3BA}"/>
              </a:ext>
            </a:extLst>
          </p:cNvPr>
          <p:cNvSpPr/>
          <p:nvPr/>
        </p:nvSpPr>
        <p:spPr>
          <a:xfrm>
            <a:off x="2804160" y="1157403"/>
            <a:ext cx="7010400" cy="1015663"/>
          </a:xfrm>
          <a:prstGeom prst="rect">
            <a:avLst/>
          </a:prstGeom>
        </p:spPr>
        <p:txBody>
          <a:bodyPr wrap="square">
            <a:spAutoFit/>
          </a:bodyPr>
          <a:lstStyle/>
          <a:p>
            <a:r>
              <a:rPr lang="en-GB" sz="2000" dirty="0">
                <a:solidFill>
                  <a:schemeClr val="bg2">
                    <a:lumMod val="40000"/>
                    <a:lumOff val="60000"/>
                  </a:schemeClr>
                </a:solidFill>
                <a:latin typeface="Trebuchet MS" panose="020B0603020202020204" pitchFamily="34" charset="0"/>
                <a:ea typeface="Times New Roman" panose="02020603050405020304" pitchFamily="18" charset="0"/>
              </a:rPr>
              <a:t>Even with the packed and stuffy classes during the first semester you always managed to spur some life into us with your lively presentations and humorous remarks…</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83559869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Christine </a:t>
            </a:r>
            <a:r>
              <a:rPr lang="en-ZA" sz="2200" dirty="0" err="1">
                <a:solidFill>
                  <a:schemeClr val="bg2">
                    <a:lumMod val="40000"/>
                    <a:lumOff val="60000"/>
                  </a:schemeClr>
                </a:solidFill>
                <a:latin typeface="Trebuchet MS" panose="020B0603020202020204" pitchFamily="34" charset="0"/>
              </a:rPr>
              <a:t>Vivier</a:t>
            </a:r>
            <a:r>
              <a:rPr lang="en-ZA" sz="2200" dirty="0">
                <a:solidFill>
                  <a:schemeClr val="bg2">
                    <a:lumMod val="40000"/>
                    <a:lumOff val="60000"/>
                  </a:schemeClr>
                </a:solidFill>
                <a:latin typeface="Trebuchet MS" panose="020B0603020202020204" pitchFamily="34" charset="0"/>
              </a:rPr>
              <a:t> (Health Sciences)</a:t>
            </a:r>
          </a:p>
        </p:txBody>
      </p:sp>
      <p:sp>
        <p:nvSpPr>
          <p:cNvPr id="3" name="Rectangle 2"/>
          <p:cNvSpPr/>
          <p:nvPr/>
        </p:nvSpPr>
        <p:spPr>
          <a:xfrm>
            <a:off x="157655" y="3662853"/>
            <a:ext cx="11529848" cy="1200329"/>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Me S Dames </a:t>
            </a: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672" y="1"/>
            <a:ext cx="1683327" cy="22444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90771"/>
            <a:ext cx="1874152" cy="2498869"/>
          </a:xfrm>
          <a:prstGeom prst="rect">
            <a:avLst/>
          </a:prstGeom>
        </p:spPr>
      </p:pic>
      <p:sp>
        <p:nvSpPr>
          <p:cNvPr id="7" name="Rectangle 6">
            <a:extLst>
              <a:ext uri="{FF2B5EF4-FFF2-40B4-BE49-F238E27FC236}">
                <a16:creationId xmlns:a16="http://schemas.microsoft.com/office/drawing/2014/main" id="{D80BB8AB-3162-449E-8726-3982C1443A4D}"/>
              </a:ext>
            </a:extLst>
          </p:cNvPr>
          <p:cNvSpPr/>
          <p:nvPr/>
        </p:nvSpPr>
        <p:spPr>
          <a:xfrm>
            <a:off x="2267712" y="4863182"/>
            <a:ext cx="8240960" cy="1056892"/>
          </a:xfrm>
          <a:prstGeom prst="rect">
            <a:avLst/>
          </a:prstGeom>
        </p:spPr>
        <p:txBody>
          <a:bodyPr wrap="square">
            <a:spAutoFit/>
          </a:bodyPr>
          <a:lstStyle/>
          <a:p>
            <a:pPr algn="just">
              <a:lnSpc>
                <a:spcPct val="107000"/>
              </a:lnSpc>
              <a:spcAft>
                <a:spcPts val="800"/>
              </a:spcAft>
            </a:pPr>
            <a:r>
              <a:rPr lang="af-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Mag dieselfde passie en doelgerigtheid jou voete lig laat voel soos jy die pad aanpak wat lei na insig, geleenthede en ŉ blink toekoms! Ek sien daarna uit om jou van tyd tot tyd op hierdie pad raak te loop.</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AC8E9F9-762B-4383-BAF3-CC0BD8FA5072}"/>
              </a:ext>
            </a:extLst>
          </p:cNvPr>
          <p:cNvSpPr/>
          <p:nvPr/>
        </p:nvSpPr>
        <p:spPr>
          <a:xfrm>
            <a:off x="1874152" y="1228774"/>
            <a:ext cx="7952600" cy="1015663"/>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Working through a stack of lectures and happening upon one of your classes was always accompanied by a sense of “Oh, good, it is Dr Shani’s notes. There is hope for this section yet!”</a:t>
            </a:r>
            <a:r>
              <a:rPr lang="en-ZA" dirty="0">
                <a:solidFill>
                  <a:schemeClr val="bg2">
                    <a:lumMod val="40000"/>
                    <a:lumOff val="60000"/>
                  </a:schemeClr>
                </a:solidFill>
              </a:rPr>
              <a:t>.</a:t>
            </a:r>
            <a:endParaRPr lang="en-GB" dirty="0">
              <a:solidFill>
                <a:schemeClr val="bg2">
                  <a:lumMod val="40000"/>
                  <a:lumOff val="60000"/>
                </a:schemeClr>
              </a:solidFill>
            </a:endParaRPr>
          </a:p>
        </p:txBody>
      </p:sp>
    </p:spTree>
    <p:extLst>
      <p:ext uri="{BB962C8B-B14F-4D97-AF65-F5344CB8AC3E}">
        <p14:creationId xmlns:p14="http://schemas.microsoft.com/office/powerpoint/2010/main" val="191496745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000049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Cecile Bester (</a:t>
            </a:r>
            <a:r>
              <a:rPr lang="en-ZA" sz="2200" dirty="0" err="1">
                <a:solidFill>
                  <a:schemeClr val="bg2">
                    <a:lumMod val="40000"/>
                    <a:lumOff val="60000"/>
                  </a:schemeClr>
                </a:solidFill>
                <a:latin typeface="Trebuchet MS" panose="020B0603020202020204" pitchFamily="34" charset="0"/>
              </a:rPr>
              <a:t>AgriSciences</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A Valentine</a:t>
            </a:r>
          </a:p>
        </p:txBody>
      </p:sp>
      <p:sp>
        <p:nvSpPr>
          <p:cNvPr id="7" name="Rectangle 6"/>
          <p:cNvSpPr/>
          <p:nvPr/>
        </p:nvSpPr>
        <p:spPr>
          <a:xfrm>
            <a:off x="2219503" y="4490833"/>
            <a:ext cx="9468000" cy="2268000"/>
          </a:xfrm>
          <a:prstGeom prst="rect">
            <a:avLst/>
          </a:prstGeom>
        </p:spPr>
        <p:txBody>
          <a:bodyPr wrap="square">
            <a:noAutofit/>
          </a:bodyPr>
          <a:lstStyle/>
          <a:p>
            <a:pPr algn="just">
              <a:lnSpc>
                <a:spcPct val="150000"/>
              </a:lnSpc>
            </a:pPr>
            <a:endParaRPr lang="en-ZA" sz="2000" dirty="0">
              <a:solidFill>
                <a:schemeClr val="bg2">
                  <a:lumMod val="40000"/>
                  <a:lumOff val="6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600" y="1"/>
            <a:ext cx="1902400" cy="25365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196139"/>
            <a:ext cx="1698171" cy="2562694"/>
          </a:xfrm>
          <a:prstGeom prst="rect">
            <a:avLst/>
          </a:prstGeom>
        </p:spPr>
      </p:pic>
      <p:sp>
        <p:nvSpPr>
          <p:cNvPr id="9" name="Rectangle 8">
            <a:extLst>
              <a:ext uri="{FF2B5EF4-FFF2-40B4-BE49-F238E27FC236}">
                <a16:creationId xmlns:a16="http://schemas.microsoft.com/office/drawing/2014/main" id="{C51CA3D4-5E33-475D-8EBC-03E24FD99084}"/>
              </a:ext>
            </a:extLst>
          </p:cNvPr>
          <p:cNvSpPr/>
          <p:nvPr/>
        </p:nvSpPr>
        <p:spPr>
          <a:xfrm>
            <a:off x="2462784" y="4558338"/>
            <a:ext cx="6784294" cy="1323439"/>
          </a:xfrm>
          <a:prstGeom prst="rect">
            <a:avLst/>
          </a:prstGeom>
        </p:spPr>
        <p:txBody>
          <a:bodyPr wrap="square">
            <a:spAutoFit/>
          </a:bodyPr>
          <a:lstStyle/>
          <a:p>
            <a:pPr algn="just">
              <a:spcAft>
                <a:spcPts val="0"/>
              </a:spcAft>
            </a:pP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May you use your knowledge and skills, not only to contribute to the advancement of science, but also to improve the lives of those in society, who do not have access to education</a:t>
            </a:r>
            <a:r>
              <a:rPr lang="en-GB" dirty="0">
                <a:solidFill>
                  <a:schemeClr val="bg2">
                    <a:lumMod val="40000"/>
                    <a:lumOff val="60000"/>
                  </a:schemeClr>
                </a:solidFill>
                <a:latin typeface="Century Gothic" panose="020B0502020202020204" pitchFamily="34" charset="0"/>
                <a:ea typeface="Times New Roman" panose="02020603050405020304" pitchFamily="18" charset="0"/>
                <a:cs typeface="Calibri" panose="020F0502020204030204" pitchFamily="34" charset="0"/>
              </a:rPr>
              <a:t>.</a:t>
            </a:r>
            <a:endParaRPr lang="en-GB" sz="2800" dirty="0">
              <a:solidFill>
                <a:schemeClr val="bg2">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8385F61E-882B-40A4-8325-04BFFDAC9C70}"/>
              </a:ext>
            </a:extLst>
          </p:cNvPr>
          <p:cNvSpPr/>
          <p:nvPr/>
        </p:nvSpPr>
        <p:spPr>
          <a:xfrm>
            <a:off x="2462784" y="1044369"/>
            <a:ext cx="7205472" cy="1386213"/>
          </a:xfrm>
          <a:prstGeom prst="rect">
            <a:avLst/>
          </a:prstGeom>
        </p:spPr>
        <p:txBody>
          <a:bodyPr wrap="square">
            <a:spAutoFit/>
          </a:bodyPr>
          <a:lstStyle/>
          <a:p>
            <a:pPr>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 have been learning about photosynthesis for my entire life, but never has anyone explained it to me with so much energy as you did. I get chills every time I think about this complex and amazing process. </a:t>
            </a:r>
          </a:p>
        </p:txBody>
      </p:sp>
    </p:spTree>
    <p:extLst>
      <p:ext uri="{BB962C8B-B14F-4D97-AF65-F5344CB8AC3E}">
        <p14:creationId xmlns:p14="http://schemas.microsoft.com/office/powerpoint/2010/main" val="1216465145"/>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Tyron Cameron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SJ Steel</a:t>
            </a:r>
          </a:p>
          <a:p>
            <a:endParaRPr lang="en-ZA" sz="24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6530" y="0"/>
            <a:ext cx="1955470" cy="26072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5471"/>
            <a:ext cx="2011680" cy="2760453"/>
          </a:xfrm>
          <a:prstGeom prst="rect">
            <a:avLst/>
          </a:prstGeom>
        </p:spPr>
      </p:pic>
      <p:sp>
        <p:nvSpPr>
          <p:cNvPr id="7" name="Rectangle 6">
            <a:extLst>
              <a:ext uri="{FF2B5EF4-FFF2-40B4-BE49-F238E27FC236}">
                <a16:creationId xmlns:a16="http://schemas.microsoft.com/office/drawing/2014/main" id="{4CDC6078-1510-4843-838F-DB06429F28DB}"/>
              </a:ext>
            </a:extLst>
          </p:cNvPr>
          <p:cNvSpPr/>
          <p:nvPr/>
        </p:nvSpPr>
        <p:spPr>
          <a:xfrm>
            <a:off x="2353056" y="4661849"/>
            <a:ext cx="6693408" cy="1023037"/>
          </a:xfrm>
          <a:prstGeom prst="rect">
            <a:avLst/>
          </a:prstGeom>
        </p:spPr>
        <p:txBody>
          <a:bodyPr wrap="square">
            <a:spAutoFit/>
          </a:bodyPr>
          <a:lstStyle/>
          <a:p>
            <a:pPr marL="83820" marR="99695" indent="5715" algn="just" eaLnBrk="0" hangingPunct="0">
              <a:lnSpc>
                <a:spcPct val="103000"/>
              </a:lnSpc>
              <a:spcAft>
                <a:spcPts val="0"/>
              </a:spcAft>
            </a:pP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Tyron, it was a privilege for me to have you in class during 2017.  Interacting  with a student  like you is </a:t>
            </a:r>
            <a:r>
              <a:rPr lang="en-ZA" sz="2000" spc="15" dirty="0">
                <a:solidFill>
                  <a:schemeClr val="bg2">
                    <a:lumMod val="40000"/>
                    <a:lumOff val="60000"/>
                  </a:schemeClr>
                </a:solidFill>
                <a:latin typeface="Trebuchet MS" panose="020B0603020202020204" pitchFamily="34" charset="0"/>
                <a:ea typeface="Times New Roman" panose="02020603050405020304" pitchFamily="18" charset="0"/>
              </a:rPr>
              <a:t>truly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a very rewarding experience for any lecturer.</a:t>
            </a:r>
            <a:endParaRPr lang="en-GB" sz="2000" dirty="0">
              <a:solidFill>
                <a:schemeClr val="bg2">
                  <a:lumMod val="40000"/>
                  <a:lumOff val="60000"/>
                </a:schemeClr>
              </a:solidFill>
              <a:effectLst/>
              <a:latin typeface="Trebuchet MS" panose="020B0603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5ABD7503-6D1D-4CC0-A0B8-E5E09EE3F5AE}"/>
              </a:ext>
            </a:extLst>
          </p:cNvPr>
          <p:cNvSpPr/>
          <p:nvPr/>
        </p:nvSpPr>
        <p:spPr>
          <a:xfrm>
            <a:off x="2024206" y="1153547"/>
            <a:ext cx="7546180"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You inspired within me a sense of wonder. Therefore, I have decided to stop calling probability and statistics by its name. These are now quite simply my “magic” classes, (and mathematics is my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mathemagic</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class).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61403020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5423" y="1243898"/>
            <a:ext cx="10336193" cy="3508653"/>
          </a:xfrm>
          <a:prstGeom prst="rect">
            <a:avLst/>
          </a:prstGeom>
        </p:spPr>
        <p:txBody>
          <a:bodyPr wrap="square">
            <a:spAutoFit/>
          </a:bodyPr>
          <a:lstStyle/>
          <a:p>
            <a:pPr algn="just">
              <a:lnSpc>
                <a:spcPct val="150000"/>
              </a:lnSpc>
            </a:pPr>
            <a:endParaRPr lang="af-ZA" sz="2800" dirty="0">
              <a:solidFill>
                <a:schemeClr val="bg2">
                  <a:lumMod val="40000"/>
                  <a:lumOff val="60000"/>
                </a:schemeClr>
              </a:solidFill>
            </a:endParaRPr>
          </a:p>
          <a:p>
            <a:pPr algn="just">
              <a:lnSpc>
                <a:spcPct val="150000"/>
              </a:lnSpc>
            </a:pPr>
            <a:r>
              <a:rPr lang="af-ZA" sz="4000" dirty="0">
                <a:solidFill>
                  <a:schemeClr val="bg2">
                    <a:lumMod val="40000"/>
                    <a:lumOff val="60000"/>
                  </a:schemeClr>
                </a:solidFill>
                <a:latin typeface="Trebuchet MS" panose="020B0603020202020204" pitchFamily="34" charset="0"/>
              </a:rPr>
              <a:t>Behold I do not give lectures or a little charity. When I give I give myself. </a:t>
            </a:r>
          </a:p>
          <a:p>
            <a:pPr algn="just">
              <a:lnSpc>
                <a:spcPct val="150000"/>
              </a:lnSpc>
            </a:pPr>
            <a:r>
              <a:rPr lang="af-ZA" sz="4000" dirty="0">
                <a:solidFill>
                  <a:schemeClr val="bg2">
                    <a:lumMod val="40000"/>
                    <a:lumOff val="60000"/>
                  </a:schemeClr>
                </a:solidFill>
                <a:latin typeface="Trebuchet MS" panose="020B0603020202020204" pitchFamily="34" charset="0"/>
              </a:rPr>
              <a:t>								</a:t>
            </a:r>
            <a:r>
              <a:rPr lang="af-ZA" sz="2800" dirty="0">
                <a:solidFill>
                  <a:schemeClr val="bg2">
                    <a:lumMod val="40000"/>
                    <a:lumOff val="60000"/>
                  </a:schemeClr>
                </a:solidFill>
                <a:latin typeface="Trebuchet MS" panose="020B0603020202020204" pitchFamily="34" charset="0"/>
              </a:rPr>
              <a:t>Walt Whiteman</a:t>
            </a:r>
            <a:endParaRPr lang="en-ZA" sz="28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622499541"/>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Nicholas Carroll (Law</a:t>
            </a:r>
            <a:r>
              <a:rPr lang="en-ZA" sz="24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E Johnson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162" y="-10338"/>
            <a:ext cx="1808838" cy="24117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03865"/>
            <a:ext cx="1769423" cy="2654135"/>
          </a:xfrm>
          <a:prstGeom prst="rect">
            <a:avLst/>
          </a:prstGeom>
        </p:spPr>
      </p:pic>
      <p:sp>
        <p:nvSpPr>
          <p:cNvPr id="8" name="Rectangle 7">
            <a:extLst>
              <a:ext uri="{FF2B5EF4-FFF2-40B4-BE49-F238E27FC236}">
                <a16:creationId xmlns:a16="http://schemas.microsoft.com/office/drawing/2014/main" id="{3334805D-8FA0-491F-A18D-6D6B4D61D810}"/>
              </a:ext>
            </a:extLst>
          </p:cNvPr>
          <p:cNvSpPr/>
          <p:nvPr/>
        </p:nvSpPr>
        <p:spPr>
          <a:xfrm>
            <a:off x="2243328" y="4526941"/>
            <a:ext cx="7705344" cy="1323439"/>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rPr>
              <a:t>[When] students such as yourself ask interesting and relevant questions, and there’s engagement and participation in class, we realise how fulfilling being a lecturer can be… you would pose very relevant questions. </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4D88F816-E242-4AB4-9EF3-A24FA3F86F6C}"/>
              </a:ext>
            </a:extLst>
          </p:cNvPr>
          <p:cNvSpPr/>
          <p:nvPr/>
        </p:nvSpPr>
        <p:spPr>
          <a:xfrm>
            <a:off x="2036064" y="1195554"/>
            <a:ext cx="7739187" cy="1323439"/>
          </a:xfrm>
          <a:prstGeom prst="rect">
            <a:avLst/>
          </a:prstGeom>
        </p:spPr>
        <p:txBody>
          <a:bodyPr wrap="square">
            <a:spAutoFit/>
          </a:bodyPr>
          <a:lstStyle/>
          <a:p>
            <a:pPr marL="63500" marR="73025" algn="just" eaLnBrk="0" hangingPunct="0">
              <a:spcBef>
                <a:spcPts val="395"/>
              </a:spcBef>
              <a:spcAft>
                <a:spcPts val="0"/>
              </a:spcAft>
            </a:pPr>
            <a:r>
              <a:rPr lang="en-GB" sz="2000" dirty="0">
                <a:solidFill>
                  <a:schemeClr val="bg2">
                    <a:lumMod val="40000"/>
                    <a:lumOff val="60000"/>
                  </a:schemeClr>
                </a:solidFill>
                <a:latin typeface="Trebuchet MS" panose="020B0603020202020204" pitchFamily="34" charset="0"/>
                <a:ea typeface="Times New Roman" panose="02020603050405020304" pitchFamily="18" charset="0"/>
              </a:rPr>
              <a:t>Ms Johnson, your exceptional willingness to share your legal experience beyond the lecture subject shows your true passion for the law and legal education. I feel privileged to have benefitted from your instruction and guidance.</a:t>
            </a:r>
          </a:p>
        </p:txBody>
      </p:sp>
    </p:spTree>
    <p:extLst>
      <p:ext uri="{BB962C8B-B14F-4D97-AF65-F5344CB8AC3E}">
        <p14:creationId xmlns:p14="http://schemas.microsoft.com/office/powerpoint/2010/main" val="155566828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Daniel Claassen (</a:t>
            </a:r>
            <a:r>
              <a:rPr lang="en-ZA" sz="2200" dirty="0" err="1">
                <a:solidFill>
                  <a:schemeClr val="bg2">
                    <a:lumMod val="40000"/>
                    <a:lumOff val="60000"/>
                  </a:schemeClr>
                </a:solidFill>
                <a:latin typeface="Trebuchet MS" panose="020B0603020202020204" pitchFamily="34" charset="0"/>
              </a:rPr>
              <a:t>Ekonomiese</a:t>
            </a:r>
            <a:r>
              <a:rPr lang="en-ZA" sz="2200" dirty="0">
                <a:solidFill>
                  <a:schemeClr val="bg2">
                    <a:lumMod val="40000"/>
                    <a:lumOff val="60000"/>
                  </a:schemeClr>
                </a:solidFill>
                <a:latin typeface="Trebuchet MS" panose="020B0603020202020204" pitchFamily="34" charset="0"/>
              </a:rPr>
              <a:t> en </a:t>
            </a:r>
            <a:r>
              <a:rPr lang="en-ZA" sz="2200" dirty="0" err="1">
                <a:solidFill>
                  <a:schemeClr val="bg2">
                    <a:lumMod val="40000"/>
                    <a:lumOff val="60000"/>
                  </a:schemeClr>
                </a:solidFill>
                <a:latin typeface="Trebuchet MS" panose="020B0603020202020204" pitchFamily="34" charset="0"/>
              </a:rPr>
              <a:t>Bestuurswetenskappe</a:t>
            </a:r>
            <a:r>
              <a:rPr lang="en-ZA" sz="2200" dirty="0">
                <a:solidFill>
                  <a:schemeClr val="bg2">
                    <a:lumMod val="40000"/>
                    <a:lumOff val="60000"/>
                  </a:schemeClr>
                </a:solidFill>
                <a:latin typeface="Trebuchet MS" panose="020B0603020202020204" pitchFamily="34" charset="0"/>
              </a:rPr>
              <a:t> )</a:t>
            </a:r>
          </a:p>
        </p:txBody>
      </p:sp>
      <p:sp>
        <p:nvSpPr>
          <p:cNvPr id="3" name="Rectangle 2"/>
          <p:cNvSpPr/>
          <p:nvPr/>
        </p:nvSpPr>
        <p:spPr>
          <a:xfrm>
            <a:off x="157655" y="3618907"/>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Dr KT Howell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856" y="0"/>
            <a:ext cx="1639144" cy="21855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22618"/>
            <a:ext cx="2036757" cy="2535382"/>
          </a:xfrm>
          <a:prstGeom prst="rect">
            <a:avLst/>
          </a:prstGeom>
        </p:spPr>
      </p:pic>
      <p:sp>
        <p:nvSpPr>
          <p:cNvPr id="4" name="Rectangle 3">
            <a:extLst>
              <a:ext uri="{FF2B5EF4-FFF2-40B4-BE49-F238E27FC236}">
                <a16:creationId xmlns:a16="http://schemas.microsoft.com/office/drawing/2014/main" id="{CC4FFADC-F9B9-4D79-8F1E-C0517FD8FC98}"/>
              </a:ext>
            </a:extLst>
          </p:cNvPr>
          <p:cNvSpPr/>
          <p:nvPr/>
        </p:nvSpPr>
        <p:spPr>
          <a:xfrm>
            <a:off x="2420112" y="4857095"/>
            <a:ext cx="7351776" cy="1015663"/>
          </a:xfrm>
          <a:prstGeom prst="rect">
            <a:avLst/>
          </a:prstGeom>
        </p:spPr>
        <p:txBody>
          <a:bodyPr wrap="square">
            <a:spAutoFit/>
          </a:bodyPr>
          <a:lstStyle/>
          <a:p>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Geluk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met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jou</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prestasie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is so trots op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jou</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weet</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dit</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het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baie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harde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werk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en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toewyding</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geverg</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Jy</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was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altyd</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in die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klas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het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saam</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gestrek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saam</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gelag</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en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saam</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gewerk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CE1E1704-A9F2-4227-B200-DB3A64DC2F26}"/>
              </a:ext>
            </a:extLst>
          </p:cNvPr>
          <p:cNvSpPr/>
          <p:nvPr/>
        </p:nvSpPr>
        <p:spPr>
          <a:xfrm>
            <a:off x="2036757" y="1244589"/>
            <a:ext cx="7693152" cy="1386213"/>
          </a:xfrm>
          <a:prstGeom prst="rect">
            <a:avLst/>
          </a:prstGeom>
        </p:spPr>
        <p:txBody>
          <a:bodyPr wrap="square">
            <a:spAutoFit/>
          </a:bodyPr>
          <a:lstStyle/>
          <a:p>
            <a:pPr algn="just">
              <a:lnSpc>
                <a:spcPct val="107000"/>
              </a:lnSpc>
              <a:spcAft>
                <a:spcPts val="800"/>
              </a:spcAft>
            </a:pP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Dit</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was vir my ‘n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groot</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voorreg</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om u as my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Wiskunde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114-dosent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hê</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en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ek</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is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baie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dankbaar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vir u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bydrae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tot my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akademiese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sukses</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Mag u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aanhou</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om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studente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in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hierdie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vakgebied</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so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inspireer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803001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93be8feba6641fd7256579746474aeb58739"/>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E7EDFDC05BF64FAF974BE066CB3750" ma:contentTypeVersion="2" ma:contentTypeDescription="Create a new document." ma:contentTypeScope="" ma:versionID="289faf66db5ff6c2a5b14854d1be6bd1">
  <xsd:schema xmlns:xsd="http://www.w3.org/2001/XMLSchema" xmlns:xs="http://www.w3.org/2001/XMLSchema" xmlns:p="http://schemas.microsoft.com/office/2006/metadata/properties" xmlns:ns1="http://schemas.microsoft.com/sharepoint/v3" xmlns:ns2="3d0ffbf4-0ab1-4e4b-bd8c-865f61d41201" targetNamespace="http://schemas.microsoft.com/office/2006/metadata/properties" ma:root="true" ma:fieldsID="0358fc54e04717fd1f8ea0dccb55e9fc" ns1:_="" ns2:_="">
    <xsd:import namespace="http://schemas.microsoft.com/sharepoint/v3"/>
    <xsd:import namespace="3d0ffbf4-0ab1-4e4b-bd8c-865f61d4120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0ffbf4-0ab1-4e4b-bd8c-865f61d4120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F77934C-BF99-4DE5-A021-75C5164D48EC}"/>
</file>

<file path=customXml/itemProps2.xml><?xml version="1.0" encoding="utf-8"?>
<ds:datastoreItem xmlns:ds="http://schemas.openxmlformats.org/officeDocument/2006/customXml" ds:itemID="{22DA85DF-7F0D-4B7A-9E98-46AD8BA43326}"/>
</file>

<file path=customXml/itemProps3.xml><?xml version="1.0" encoding="utf-8"?>
<ds:datastoreItem xmlns:ds="http://schemas.openxmlformats.org/officeDocument/2006/customXml" ds:itemID="{8D7AC724-0260-4957-9507-BD132990C5AB}"/>
</file>

<file path=docProps/app.xml><?xml version="1.0" encoding="utf-8"?>
<Properties xmlns="http://schemas.openxmlformats.org/officeDocument/2006/extended-properties" xmlns:vt="http://schemas.openxmlformats.org/officeDocument/2006/docPropsVTypes">
  <Template/>
  <TotalTime>2503</TotalTime>
  <Words>3352</Words>
  <Application>Microsoft Office PowerPoint</Application>
  <PresentationFormat>Widescreen</PresentationFormat>
  <Paragraphs>166</Paragraphs>
  <Slides>40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Cambria</vt:lpstr>
      <vt:lpstr>Century Gothic</vt:lpstr>
      <vt:lpstr>CMR12</vt:lpstr>
      <vt:lpstr>PalatinoLinotype-Italic</vt:lpstr>
      <vt:lpstr>PalatinoLinotype-Roman</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“Always pass on what you have learned.”                     - Master Yoda to Luke Skywalker in                       Return of the Jedi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looks back with appreciation to the brilliant teachers, but with gratitude to those who touched our human feelings.”          Carl Jung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Stellenbosch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Swart, C, Mej &lt;claudias2@sun.ac.za&gt;</dc:creator>
  <cp:lastModifiedBy>Farmer, JL [jeanlee@sun.ac.za]</cp:lastModifiedBy>
  <cp:revision>510</cp:revision>
  <cp:lastPrinted>2016-03-18T10:30:40Z</cp:lastPrinted>
  <dcterms:created xsi:type="dcterms:W3CDTF">2016-02-11T07:33:15Z</dcterms:created>
  <dcterms:modified xsi:type="dcterms:W3CDTF">2018-04-17T10:26:11Z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0x010100DBE7EDFDC05BF64FAF974BE066CB3750</vt:lpwstr>
  </property>
</Properties>
</file>