
<file path=[Content_Types].xml><?xml version="1.0" encoding="utf-8"?>
<Types xmlns="http://schemas.openxmlformats.org/package/2006/content-types">
  <Default Extension="png" ContentType="image/png"/>
  <Default Extension="rels" ContentType="application/vnd.openxmlformats-package.relationships+xml"/>
  <Default Extension="svg" ContentType="image/svg+xml"/>
  <Default Extension="wdp" ContentType="image/vnd.ms-photo"/>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83" r:id="rId4"/>
  </p:sldMasterIdLst>
  <p:notesMasterIdLst>
    <p:notesMasterId r:id="rId15"/>
  </p:notesMasterIdLst>
  <p:sldIdLst>
    <p:sldId id="269" r:id="rId5"/>
    <p:sldId id="275" r:id="rId6"/>
    <p:sldId id="273" r:id="rId7"/>
    <p:sldId id="278" r:id="rId8"/>
    <p:sldId id="279" r:id="rId9"/>
    <p:sldId id="277" r:id="rId10"/>
    <p:sldId id="276" r:id="rId11"/>
    <p:sldId id="281" r:id="rId12"/>
    <p:sldId id="280" r:id="rId13"/>
    <p:sldId id="283" r:id="rId14"/>
  </p:sldIdLst>
  <p:sldSz cx="12192000" cy="6858000"/>
  <p:notesSz cx="6858000" cy="9144000"/>
  <p:defaultTextStyle>
    <a:defPPr>
      <a:defRPr lang="en-US"/>
    </a:defPPr>
    <a:lvl1pPr marL="0" algn="l" defTabSz="4507640" rtl="0" eaLnBrk="1" latinLnBrk="0" hangingPunct="1">
      <a:defRPr sz="8900" kern="1200">
        <a:solidFill>
          <a:schemeClr val="tx1"/>
        </a:solidFill>
        <a:latin typeface="+mn-lt"/>
        <a:ea typeface="+mn-ea"/>
        <a:cs typeface="+mn-cs"/>
      </a:defRPr>
    </a:lvl1pPr>
    <a:lvl2pPr marL="2253821" algn="l" defTabSz="4507640" rtl="0" eaLnBrk="1" latinLnBrk="0" hangingPunct="1">
      <a:defRPr sz="8900" kern="1200">
        <a:solidFill>
          <a:schemeClr val="tx1"/>
        </a:solidFill>
        <a:latin typeface="+mn-lt"/>
        <a:ea typeface="+mn-ea"/>
        <a:cs typeface="+mn-cs"/>
      </a:defRPr>
    </a:lvl2pPr>
    <a:lvl3pPr marL="4507640" algn="l" defTabSz="4507640" rtl="0" eaLnBrk="1" latinLnBrk="0" hangingPunct="1">
      <a:defRPr sz="8900" kern="1200">
        <a:solidFill>
          <a:schemeClr val="tx1"/>
        </a:solidFill>
        <a:latin typeface="+mn-lt"/>
        <a:ea typeface="+mn-ea"/>
        <a:cs typeface="+mn-cs"/>
      </a:defRPr>
    </a:lvl3pPr>
    <a:lvl4pPr marL="6761459" algn="l" defTabSz="4507640" rtl="0" eaLnBrk="1" latinLnBrk="0" hangingPunct="1">
      <a:defRPr sz="8900" kern="1200">
        <a:solidFill>
          <a:schemeClr val="tx1"/>
        </a:solidFill>
        <a:latin typeface="+mn-lt"/>
        <a:ea typeface="+mn-ea"/>
        <a:cs typeface="+mn-cs"/>
      </a:defRPr>
    </a:lvl4pPr>
    <a:lvl5pPr marL="9015279" algn="l" defTabSz="4507640" rtl="0" eaLnBrk="1" latinLnBrk="0" hangingPunct="1">
      <a:defRPr sz="8900" kern="1200">
        <a:solidFill>
          <a:schemeClr val="tx1"/>
        </a:solidFill>
        <a:latin typeface="+mn-lt"/>
        <a:ea typeface="+mn-ea"/>
        <a:cs typeface="+mn-cs"/>
      </a:defRPr>
    </a:lvl5pPr>
    <a:lvl6pPr marL="11269100" algn="l" defTabSz="4507640" rtl="0" eaLnBrk="1" latinLnBrk="0" hangingPunct="1">
      <a:defRPr sz="8900" kern="1200">
        <a:solidFill>
          <a:schemeClr val="tx1"/>
        </a:solidFill>
        <a:latin typeface="+mn-lt"/>
        <a:ea typeface="+mn-ea"/>
        <a:cs typeface="+mn-cs"/>
      </a:defRPr>
    </a:lvl6pPr>
    <a:lvl7pPr marL="13522921" algn="l" defTabSz="4507640" rtl="0" eaLnBrk="1" latinLnBrk="0" hangingPunct="1">
      <a:defRPr sz="8900" kern="1200">
        <a:solidFill>
          <a:schemeClr val="tx1"/>
        </a:solidFill>
        <a:latin typeface="+mn-lt"/>
        <a:ea typeface="+mn-ea"/>
        <a:cs typeface="+mn-cs"/>
      </a:defRPr>
    </a:lvl7pPr>
    <a:lvl8pPr marL="15776740" algn="l" defTabSz="4507640" rtl="0" eaLnBrk="1" latinLnBrk="0" hangingPunct="1">
      <a:defRPr sz="8900" kern="1200">
        <a:solidFill>
          <a:schemeClr val="tx1"/>
        </a:solidFill>
        <a:latin typeface="+mn-lt"/>
        <a:ea typeface="+mn-ea"/>
        <a:cs typeface="+mn-cs"/>
      </a:defRPr>
    </a:lvl8pPr>
    <a:lvl9pPr marL="18030561" algn="l" defTabSz="4507640" rtl="0" eaLnBrk="1" latinLnBrk="0" hangingPunct="1">
      <a:defRPr sz="89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F3792001-7001-36D2-0308-6A489671CD75}" name="Adendorff, Hanelie, Dr [hja@sun.ac.za]" initials="" userId="S::HJA@sun.ac.za::f4ab0a80-b93c-4da0-b8c9-ebb782de73f5" providerId="AD"/>
  <p188:author id="{90E42D28-406D-BFEA-8C95-9306FE06854F}" name="Muller, L, Mev [lm2@sun.ac.za]" initials="M[" userId="S::lm2@sun.ac.za::f7dd64d6-e1b7-4859-924a-22fea0e3f3b7" providerId="AD"/>
  <p188:author id="{43703643-B279-956F-A58C-A046118AD140}" name="Adendorff, Hanelie, Dr [hja@sun.ac.za]" initials="A[" userId="S::hja@sun.ac.za::f4ab0a80-b93c-4da0-b8c9-ebb782de73f5"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C979A"/>
    <a:srgbClr val="DA4726"/>
    <a:srgbClr val="FFFAED"/>
    <a:srgbClr val="F1EBDF"/>
    <a:srgbClr val="82CCAE"/>
    <a:srgbClr val="EDEDED"/>
    <a:srgbClr val="94A8C1"/>
    <a:srgbClr val="CCD4E9"/>
    <a:srgbClr val="818AC3"/>
    <a:srgbClr val="32C4E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 uri="{1BD7E111-0CB8-44D6-8891-C1BB2F81B7CC}">
      <p1710:readonlyRecommended xmlns:p1710="http://schemas.microsoft.com/office/powerpoint/2017/10/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6D9F66E-5EB9-4882-86FB-DCBF35E3C3E4}" styleName="Medium Style 4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373"/>
    <p:restoredTop sz="94626"/>
  </p:normalViewPr>
  <p:slideViewPr>
    <p:cSldViewPr>
      <p:cViewPr varScale="1">
        <p:scale>
          <a:sx n="104" d="100"/>
          <a:sy n="104" d="100"/>
        </p:scale>
        <p:origin x="480" y="108"/>
      </p:cViewPr>
      <p:guideLst/>
    </p:cSldViewPr>
  </p:slideViewPr>
  <p:notesTextViewPr>
    <p:cViewPr>
      <p:scale>
        <a:sx n="1" d="1"/>
        <a:sy n="1" d="1"/>
      </p:scale>
      <p:origin x="0" y="0"/>
    </p:cViewPr>
  </p:notesTextViewPr>
  <p:sorterViewPr>
    <p:cViewPr>
      <p:scale>
        <a:sx n="80" d="100"/>
        <a:sy n="8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heme" Target="theme/theme1.xml"/><Relationship Id="rId3" Type="http://schemas.openxmlformats.org/officeDocument/2006/relationships/customXml" Target="../customXml/item3.xml"/><Relationship Id="rId21" Type="http://schemas.microsoft.com/office/2018/10/relationships/authors" Target="author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ubert, Dalene [dvermeulen@sun.ac.za]" userId="b14b34c9-b25a-46f4-98cd-4f316811167f" providerId="ADAL" clId="{6FD00F7A-6536-4AF3-82A9-95C1659CAD07}"/>
    <pc:docChg chg="mod">
      <pc:chgData name="Joubert, Dalene [dvermeulen@sun.ac.za]" userId="b14b34c9-b25a-46f4-98cd-4f316811167f" providerId="ADAL" clId="{6FD00F7A-6536-4AF3-82A9-95C1659CAD07}" dt="2024-03-26T11:49:49.071" v="0"/>
      <pc:docMkLst>
        <pc:docMk/>
      </pc:docMkLst>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A115477-50DF-1A43-B257-62A699B97006}" type="datetimeFigureOut">
              <a:rPr lang="en-GB" smtClean="0"/>
              <a:t>26/03/2024</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DC3A13F-E152-1542-8560-03388F0D3313}" type="slidenum">
              <a:rPr lang="en-GB" smtClean="0"/>
              <a:t>‹#›</a:t>
            </a:fld>
            <a:endParaRPr lang="en-GB"/>
          </a:p>
        </p:txBody>
      </p:sp>
    </p:spTree>
    <p:extLst>
      <p:ext uri="{BB962C8B-B14F-4D97-AF65-F5344CB8AC3E}">
        <p14:creationId xmlns:p14="http://schemas.microsoft.com/office/powerpoint/2010/main" val="30584992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568FCC8-12D0-5463-244B-53ECFBFC30D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D4D07D41-2757-A383-9546-A6326FDE815D}"/>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B85763CF-BC14-1651-23CB-5B343A6E519B}"/>
              </a:ext>
            </a:extLst>
          </p:cNvPr>
          <p:cNvSpPr>
            <a:spLocks noGrp="1"/>
          </p:cNvSpPr>
          <p:nvPr>
            <p:ph type="body" idx="1"/>
          </p:nvPr>
        </p:nvSpPr>
        <p:spPr/>
        <p:txBody>
          <a:bodyPr/>
          <a:lstStyle/>
          <a:p>
            <a:endParaRPr lang="en-GB" dirty="0"/>
          </a:p>
        </p:txBody>
      </p:sp>
      <p:sp>
        <p:nvSpPr>
          <p:cNvPr id="4" name="Slide Number Placeholder 3">
            <a:extLst>
              <a:ext uri="{FF2B5EF4-FFF2-40B4-BE49-F238E27FC236}">
                <a16:creationId xmlns:a16="http://schemas.microsoft.com/office/drawing/2014/main" id="{10133262-5B20-5982-7930-77C51D0762D2}"/>
              </a:ext>
            </a:extLst>
          </p:cNvPr>
          <p:cNvSpPr>
            <a:spLocks noGrp="1"/>
          </p:cNvSpPr>
          <p:nvPr>
            <p:ph type="sldNum" sz="quarter" idx="5"/>
          </p:nvPr>
        </p:nvSpPr>
        <p:spPr/>
        <p:txBody>
          <a:bodyPr/>
          <a:lstStyle/>
          <a:p>
            <a:fld id="{BDC3A13F-E152-1542-8560-03388F0D3313}" type="slidenum">
              <a:rPr lang="en-GB" smtClean="0"/>
              <a:t>2</a:t>
            </a:fld>
            <a:endParaRPr lang="en-GB"/>
          </a:p>
        </p:txBody>
      </p:sp>
    </p:spTree>
    <p:extLst>
      <p:ext uri="{BB962C8B-B14F-4D97-AF65-F5344CB8AC3E}">
        <p14:creationId xmlns:p14="http://schemas.microsoft.com/office/powerpoint/2010/main" val="20533417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microsoft.com/office/2007/relationships/hdphoto" Target="../media/hdphoto1.wdp"/><Relationship Id="rId7" Type="http://schemas.openxmlformats.org/officeDocument/2006/relationships/image" Target="../media/image5.svg"/><Relationship Id="rId2" Type="http://schemas.openxmlformats.org/officeDocument/2006/relationships/image" Target="../media/image1.png"/><Relationship Id="rId1" Type="http://schemas.openxmlformats.org/officeDocument/2006/relationships/slideMaster" Target="../slideMasters/slideMaster1.xml"/><Relationship Id="rId6" Type="http://schemas.openxmlformats.org/officeDocument/2006/relationships/image" Target="../media/image4.png"/><Relationship Id="rId5" Type="http://schemas.openxmlformats.org/officeDocument/2006/relationships/image" Target="../media/image3.svg"/><Relationship Id="rId4" Type="http://schemas.openxmlformats.org/officeDocument/2006/relationships/image" Target="../media/image2.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D2D332-8473-6485-0703-4F4B4FB81252}"/>
              </a:ext>
            </a:extLst>
          </p:cNvPr>
          <p:cNvSpPr>
            <a:spLocks noGrp="1"/>
          </p:cNvSpPr>
          <p:nvPr>
            <p:ph type="title"/>
          </p:nvPr>
        </p:nvSpPr>
        <p:spPr/>
        <p:txBody>
          <a:bodyPr/>
          <a:lstStyle/>
          <a:p>
            <a:r>
              <a:rPr lang="en-GB"/>
              <a:t>Click to edit Master title style</a:t>
            </a:r>
            <a:endParaRPr lang="en-US" dirty="0"/>
          </a:p>
        </p:txBody>
      </p:sp>
      <p:sp>
        <p:nvSpPr>
          <p:cNvPr id="3" name="Content Placeholder 2">
            <a:extLst>
              <a:ext uri="{FF2B5EF4-FFF2-40B4-BE49-F238E27FC236}">
                <a16:creationId xmlns:a16="http://schemas.microsoft.com/office/drawing/2014/main" id="{31566EE2-347C-B1A4-92F6-9D5E4DABC604}"/>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hidden="1">
            <a:extLst>
              <a:ext uri="{FF2B5EF4-FFF2-40B4-BE49-F238E27FC236}">
                <a16:creationId xmlns:a16="http://schemas.microsoft.com/office/drawing/2014/main" id="{9F412A70-FA20-77AB-E693-55A2AE77436E}"/>
              </a:ext>
            </a:extLst>
          </p:cNvPr>
          <p:cNvSpPr>
            <a:spLocks noGrp="1"/>
          </p:cNvSpPr>
          <p:nvPr>
            <p:ph type="dt" sz="half" idx="10"/>
          </p:nvPr>
        </p:nvSpPr>
        <p:spPr/>
        <p:txBody>
          <a:bodyPr/>
          <a:lstStyle/>
          <a:p>
            <a:fld id="{2C5A30C9-6E8B-5047-8FDA-7412C0C17093}" type="datetimeFigureOut">
              <a:rPr lang="en-US" smtClean="0"/>
              <a:t>3/26/2024</a:t>
            </a:fld>
            <a:endParaRPr lang="en-US"/>
          </a:p>
        </p:txBody>
      </p:sp>
      <p:sp>
        <p:nvSpPr>
          <p:cNvPr id="5" name="Footer Placeholder 4" hidden="1">
            <a:extLst>
              <a:ext uri="{FF2B5EF4-FFF2-40B4-BE49-F238E27FC236}">
                <a16:creationId xmlns:a16="http://schemas.microsoft.com/office/drawing/2014/main" id="{27F0F094-5151-1E41-12C8-29CE3DAFF837}"/>
              </a:ext>
            </a:extLst>
          </p:cNvPr>
          <p:cNvSpPr>
            <a:spLocks noGrp="1"/>
          </p:cNvSpPr>
          <p:nvPr>
            <p:ph type="ftr" sz="quarter" idx="11"/>
          </p:nvPr>
        </p:nvSpPr>
        <p:spPr/>
        <p:txBody>
          <a:bodyPr/>
          <a:lstStyle/>
          <a:p>
            <a:endParaRPr lang="en-US"/>
          </a:p>
        </p:txBody>
      </p:sp>
      <p:sp>
        <p:nvSpPr>
          <p:cNvPr id="6" name="Slide Number Placeholder 5" hidden="1">
            <a:extLst>
              <a:ext uri="{FF2B5EF4-FFF2-40B4-BE49-F238E27FC236}">
                <a16:creationId xmlns:a16="http://schemas.microsoft.com/office/drawing/2014/main" id="{BE6AD831-2A69-BBD2-7EF1-B0F45249E457}"/>
              </a:ext>
            </a:extLst>
          </p:cNvPr>
          <p:cNvSpPr>
            <a:spLocks noGrp="1"/>
          </p:cNvSpPr>
          <p:nvPr>
            <p:ph type="sldNum" sz="quarter" idx="12"/>
          </p:nvPr>
        </p:nvSpPr>
        <p:spPr/>
        <p:txBody>
          <a:bodyPr/>
          <a:lstStyle/>
          <a:p>
            <a:fld id="{93F7D35A-E6F4-6247-9061-01EA4ED33F92}" type="slidenum">
              <a:rPr lang="en-US" smtClean="0"/>
              <a:t>‹#›</a:t>
            </a:fld>
            <a:endParaRPr lang="en-US"/>
          </a:p>
        </p:txBody>
      </p:sp>
    </p:spTree>
    <p:extLst>
      <p:ext uri="{BB962C8B-B14F-4D97-AF65-F5344CB8AC3E}">
        <p14:creationId xmlns:p14="http://schemas.microsoft.com/office/powerpoint/2010/main" val="23583919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Sub-heading + Content on Pattern Panel White Bg">
    <p:spTree>
      <p:nvGrpSpPr>
        <p:cNvPr id="1" name=""/>
        <p:cNvGrpSpPr/>
        <p:nvPr/>
      </p:nvGrpSpPr>
      <p:grpSpPr>
        <a:xfrm>
          <a:off x="0" y="0"/>
          <a:ext cx="0" cy="0"/>
          <a:chOff x="0" y="0"/>
          <a:chExt cx="0" cy="0"/>
        </a:xfrm>
      </p:grpSpPr>
      <p:pic>
        <p:nvPicPr>
          <p:cNvPr id="11" name="Pattern">
            <a:extLst>
              <a:ext uri="{FF2B5EF4-FFF2-40B4-BE49-F238E27FC236}">
                <a16:creationId xmlns:a16="http://schemas.microsoft.com/office/drawing/2014/main" id="{4232ACA5-F913-4C40-9156-9574AC847B0D}"/>
              </a:ext>
            </a:extLst>
          </p:cNvPr>
          <p:cNvPicPr>
            <a:picLocks noChangeAspect="1"/>
          </p:cNvPicPr>
          <p:nvPr/>
        </p:nvPicPr>
        <p:blipFill rotWithShape="1">
          <a:blip r:embed="rId2" cstate="screen">
            <a:duotone>
              <a:schemeClr val="accent2">
                <a:shade val="45000"/>
                <a:satMod val="135000"/>
              </a:schemeClr>
              <a:prstClr val="white"/>
            </a:duotone>
            <a:alphaModFix amt="40000"/>
            <a:extLst>
              <a:ext uri="{BEBA8EAE-BF5A-486C-A8C5-ECC9F3942E4B}">
                <a14:imgProps xmlns:a14="http://schemas.microsoft.com/office/drawing/2010/main">
                  <a14:imgLayer r:embed="rId3">
                    <a14:imgEffect>
                      <a14:sharpenSoften amount="50000"/>
                    </a14:imgEffect>
                    <a14:imgEffect>
                      <a14:colorTemperature colorTemp="11500"/>
                    </a14:imgEffect>
                    <a14:imgEffect>
                      <a14:saturation sat="400000"/>
                    </a14:imgEffect>
                    <a14:imgEffect>
                      <a14:brightnessContrast bright="40000" contrast="40000"/>
                    </a14:imgEffect>
                  </a14:imgLayer>
                </a14:imgProps>
              </a:ext>
              <a:ext uri="{28A0092B-C50C-407E-A947-70E740481C1C}">
                <a14:useLocalDpi xmlns:a14="http://schemas.microsoft.com/office/drawing/2010/main"/>
              </a:ext>
            </a:extLst>
          </a:blip>
          <a:srcRect r="67065"/>
          <a:stretch/>
        </p:blipFill>
        <p:spPr>
          <a:xfrm>
            <a:off x="1379" y="1342422"/>
            <a:ext cx="4041984" cy="5256000"/>
          </a:xfrm>
          <a:prstGeom prst="rect">
            <a:avLst/>
          </a:prstGeom>
        </p:spPr>
      </p:pic>
      <p:grpSp>
        <p:nvGrpSpPr>
          <p:cNvPr id="15" name="Bottom Corner Cover Ups">
            <a:extLst>
              <a:ext uri="{FF2B5EF4-FFF2-40B4-BE49-F238E27FC236}">
                <a16:creationId xmlns:a16="http://schemas.microsoft.com/office/drawing/2014/main" id="{F2814333-1BF5-E849-A0FE-9AA7C7404101}"/>
              </a:ext>
            </a:extLst>
          </p:cNvPr>
          <p:cNvGrpSpPr/>
          <p:nvPr/>
        </p:nvGrpSpPr>
        <p:grpSpPr>
          <a:xfrm>
            <a:off x="0" y="5911729"/>
            <a:ext cx="12192027" cy="949000"/>
            <a:chOff x="0" y="5911729"/>
            <a:chExt cx="12192027" cy="949000"/>
          </a:xfrm>
        </p:grpSpPr>
        <p:pic>
          <p:nvPicPr>
            <p:cNvPr id="16" name="SU.Footer.Shape.White.Cover.R">
              <a:extLst>
                <a:ext uri="{FF2B5EF4-FFF2-40B4-BE49-F238E27FC236}">
                  <a16:creationId xmlns:a16="http://schemas.microsoft.com/office/drawing/2014/main" id="{03FDF139-728B-024E-9703-C432EBC41B11}"/>
                </a:ext>
              </a:extLst>
            </p:cNvPr>
            <p:cNvPicPr>
              <a:picLocks noChangeAspect="1"/>
            </p:cNvPicPr>
            <p:nvPr/>
          </p:nvPicPr>
          <p:blipFill rotWithShape="1">
            <a:blip r:embed="rId4" cstate="screen">
              <a:extLst>
                <a:ext uri="{28A0092B-C50C-407E-A947-70E740481C1C}">
                  <a14:useLocalDpi xmlns:a14="http://schemas.microsoft.com/office/drawing/2010/main"/>
                </a:ext>
                <a:ext uri="{96DAC541-7B7A-43D3-8B79-37D633B846F1}">
                  <asvg:svgBlip xmlns:asvg="http://schemas.microsoft.com/office/drawing/2016/SVG/main" r:embed="rId5"/>
                </a:ext>
              </a:extLst>
            </a:blip>
            <a:srcRect l="95482" b="18185"/>
            <a:stretch/>
          </p:blipFill>
          <p:spPr>
            <a:xfrm>
              <a:off x="11641165" y="5911729"/>
              <a:ext cx="550862" cy="949000"/>
            </a:xfrm>
            <a:prstGeom prst="rect">
              <a:avLst/>
            </a:prstGeom>
          </p:spPr>
        </p:pic>
        <p:pic>
          <p:nvPicPr>
            <p:cNvPr id="17" name="SU.Footer.Shape.White.Cover.L">
              <a:extLst>
                <a:ext uri="{FF2B5EF4-FFF2-40B4-BE49-F238E27FC236}">
                  <a16:creationId xmlns:a16="http://schemas.microsoft.com/office/drawing/2014/main" id="{29002AAF-104D-E541-A418-B45D06E37CA1}"/>
                </a:ext>
              </a:extLst>
            </p:cNvPr>
            <p:cNvPicPr>
              <a:picLocks noChangeAspect="1"/>
            </p:cNvPicPr>
            <p:nvPr/>
          </p:nvPicPr>
          <p:blipFill rotWithShape="1">
            <a:blip r:embed="rId6" cstate="screen">
              <a:extLst>
                <a:ext uri="{28A0092B-C50C-407E-A947-70E740481C1C}">
                  <a14:useLocalDpi xmlns:a14="http://schemas.microsoft.com/office/drawing/2010/main"/>
                </a:ext>
                <a:ext uri="{96DAC541-7B7A-43D3-8B79-37D633B846F1}">
                  <asvg:svgBlip xmlns:asvg="http://schemas.microsoft.com/office/drawing/2016/SVG/main" r:embed="rId7"/>
                </a:ext>
              </a:extLst>
            </a:blip>
            <a:srcRect r="95768" b="18185"/>
            <a:stretch/>
          </p:blipFill>
          <p:spPr>
            <a:xfrm>
              <a:off x="0" y="5911729"/>
              <a:ext cx="515938" cy="949000"/>
            </a:xfrm>
            <a:prstGeom prst="rect">
              <a:avLst/>
            </a:prstGeom>
          </p:spPr>
        </p:pic>
      </p:grpSp>
      <p:sp>
        <p:nvSpPr>
          <p:cNvPr id="13" name="Content Placeholder ">
            <a:extLst>
              <a:ext uri="{FF2B5EF4-FFF2-40B4-BE49-F238E27FC236}">
                <a16:creationId xmlns:a16="http://schemas.microsoft.com/office/drawing/2014/main" id="{297102B3-ABBC-8342-9686-98DDA2B5DFAF}"/>
              </a:ext>
            </a:extLst>
          </p:cNvPr>
          <p:cNvSpPr>
            <a:spLocks noGrp="1"/>
          </p:cNvSpPr>
          <p:nvPr>
            <p:ph idx="1" hasCustomPrompt="1"/>
          </p:nvPr>
        </p:nvSpPr>
        <p:spPr>
          <a:xfrm>
            <a:off x="4298506" y="2060848"/>
            <a:ext cx="7342632" cy="4437388"/>
          </a:xfrm>
        </p:spPr>
        <p:txBody>
          <a:bodyPr>
            <a:normAutofit lnSpcReduction="10000"/>
          </a:bodyPr>
          <a:lstStyle/>
          <a:p>
            <a:r>
              <a:rPr lang="en-GB" dirty="0"/>
              <a:t>Content placeholder</a:t>
            </a:r>
          </a:p>
        </p:txBody>
      </p:sp>
      <p:sp>
        <p:nvSpPr>
          <p:cNvPr id="14" name="Sub-heading">
            <a:extLst>
              <a:ext uri="{FF2B5EF4-FFF2-40B4-BE49-F238E27FC236}">
                <a16:creationId xmlns:a16="http://schemas.microsoft.com/office/drawing/2014/main" id="{F0A305C8-DF3E-DB45-9F64-CF839254AACB}"/>
              </a:ext>
            </a:extLst>
          </p:cNvPr>
          <p:cNvSpPr>
            <a:spLocks noGrp="1"/>
          </p:cNvSpPr>
          <p:nvPr>
            <p:ph type="body" sz="quarter" idx="10" hasCustomPrompt="1"/>
          </p:nvPr>
        </p:nvSpPr>
        <p:spPr>
          <a:xfrm>
            <a:off x="518668" y="1439055"/>
            <a:ext cx="3524695" cy="5059179"/>
          </a:xfrm>
        </p:spPr>
        <p:txBody>
          <a:bodyPr anchor="t">
            <a:normAutofit/>
          </a:bodyPr>
          <a:lstStyle>
            <a:lvl1pPr marL="0" marR="0" indent="0" algn="l" defTabSz="914400" rtl="0" eaLnBrk="1" fontAlgn="auto" latinLnBrk="0" hangingPunct="1">
              <a:lnSpc>
                <a:spcPct val="100000"/>
              </a:lnSpc>
              <a:spcBef>
                <a:spcPts val="1000"/>
              </a:spcBef>
              <a:spcAft>
                <a:spcPts val="0"/>
              </a:spcAft>
              <a:buClr>
                <a:schemeClr val="accent2"/>
              </a:buClr>
              <a:buSzTx/>
              <a:buFontTx/>
              <a:buNone/>
              <a:tabLst/>
              <a:defRPr lang="en-GB" sz="2800" b="0" i="0" kern="1200" dirty="0">
                <a:solidFill>
                  <a:schemeClr val="accent2"/>
                </a:solidFill>
                <a:latin typeface="Raleway Medium" panose="020B0503030101060003" pitchFamily="34" charset="77"/>
                <a:ea typeface="+mn-ea"/>
                <a:cs typeface="+mn-cs"/>
              </a:defRPr>
            </a:lvl1pPr>
          </a:lstStyle>
          <a:p>
            <a:pPr marL="0" marR="0" lvl="0" indent="0" algn="l" defTabSz="914400" rtl="0" eaLnBrk="1" fontAlgn="auto" latinLnBrk="0" hangingPunct="1">
              <a:lnSpc>
                <a:spcPct val="100000"/>
              </a:lnSpc>
              <a:spcBef>
                <a:spcPts val="1000"/>
              </a:spcBef>
              <a:spcAft>
                <a:spcPts val="0"/>
              </a:spcAft>
              <a:buClr>
                <a:schemeClr val="accent2"/>
              </a:buClr>
              <a:buSzTx/>
              <a:buFont typeface="Arial" panose="020B0604020202020204" pitchFamily="34" charset="0"/>
              <a:buNone/>
              <a:tabLst/>
              <a:defRPr/>
            </a:pPr>
            <a:r>
              <a:rPr lang="en-GB" dirty="0">
                <a:cs typeface="+mn-cs"/>
              </a:rPr>
              <a:t>Sub-heading</a:t>
            </a:r>
          </a:p>
        </p:txBody>
      </p:sp>
      <p:sp>
        <p:nvSpPr>
          <p:cNvPr id="2" name="Title">
            <a:extLst>
              <a:ext uri="{FF2B5EF4-FFF2-40B4-BE49-F238E27FC236}">
                <a16:creationId xmlns:a16="http://schemas.microsoft.com/office/drawing/2014/main" id="{4F38FE0C-DEEE-374F-87A7-4115B8F04250}"/>
              </a:ext>
            </a:extLst>
          </p:cNvPr>
          <p:cNvSpPr>
            <a:spLocks noGrp="1"/>
          </p:cNvSpPr>
          <p:nvPr>
            <p:ph type="title" hasCustomPrompt="1"/>
          </p:nvPr>
        </p:nvSpPr>
        <p:spPr>
          <a:xfrm>
            <a:off x="518669" y="286559"/>
            <a:ext cx="7449540" cy="1019176"/>
          </a:xfrm>
          <a:prstGeom prst="rect">
            <a:avLst/>
          </a:prstGeom>
        </p:spPr>
        <p:txBody>
          <a:bodyPr/>
          <a:lstStyle>
            <a:lvl1pPr>
              <a:defRPr>
                <a:solidFill>
                  <a:schemeClr val="accent1"/>
                </a:solidFill>
              </a:defRPr>
            </a:lvl1pPr>
          </a:lstStyle>
          <a:p>
            <a:r>
              <a:rPr lang="en-GB" dirty="0"/>
              <a:t>CLICK TO EDIT TITLE</a:t>
            </a:r>
            <a:endParaRPr lang="en-US" dirty="0"/>
          </a:p>
        </p:txBody>
      </p:sp>
    </p:spTree>
    <p:extLst>
      <p:ext uri="{BB962C8B-B14F-4D97-AF65-F5344CB8AC3E}">
        <p14:creationId xmlns:p14="http://schemas.microsoft.com/office/powerpoint/2010/main" val="37664267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Blank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14811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8B4D76-FEFC-DA28-5A55-ACA0622EA68A}"/>
              </a:ext>
            </a:extLst>
          </p:cNvPr>
          <p:cNvSpPr>
            <a:spLocks noGrp="1"/>
          </p:cNvSpPr>
          <p:nvPr>
            <p:ph type="title"/>
          </p:nvPr>
        </p:nvSpPr>
        <p:spPr/>
        <p:txBody>
          <a:bodyPr/>
          <a:lstStyle/>
          <a:p>
            <a:r>
              <a:rPr lang="en-GB"/>
              <a:t>Click to edit Master title style</a:t>
            </a:r>
            <a:endParaRPr lang="en-US"/>
          </a:p>
        </p:txBody>
      </p:sp>
    </p:spTree>
    <p:extLst>
      <p:ext uri="{BB962C8B-B14F-4D97-AF65-F5344CB8AC3E}">
        <p14:creationId xmlns:p14="http://schemas.microsoft.com/office/powerpoint/2010/main" val="17647131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E0AA84-7273-74A9-17D3-691E3C4DFDE0}"/>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EB1A78EE-8C00-8E0D-AE9D-3D59E5864C72}"/>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a:extLst>
              <a:ext uri="{FF2B5EF4-FFF2-40B4-BE49-F238E27FC236}">
                <a16:creationId xmlns:a16="http://schemas.microsoft.com/office/drawing/2014/main" id="{F69092BC-185B-09A5-74F2-1A534B04E182}"/>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4">
            <a:extLst>
              <a:ext uri="{FF2B5EF4-FFF2-40B4-BE49-F238E27FC236}">
                <a16:creationId xmlns:a16="http://schemas.microsoft.com/office/drawing/2014/main" id="{C897391D-D885-43C3-CBAD-4E796661B933}"/>
              </a:ext>
            </a:extLst>
          </p:cNvPr>
          <p:cNvSpPr>
            <a:spLocks noGrp="1"/>
          </p:cNvSpPr>
          <p:nvPr>
            <p:ph type="dt" sz="half" idx="10"/>
          </p:nvPr>
        </p:nvSpPr>
        <p:spPr/>
        <p:txBody>
          <a:bodyPr/>
          <a:lstStyle/>
          <a:p>
            <a:fld id="{F83874C1-FFEF-2F47-810A-558D62EA5145}" type="datetimeFigureOut">
              <a:rPr lang="en-US" smtClean="0"/>
              <a:t>3/26/2024</a:t>
            </a:fld>
            <a:endParaRPr lang="en-US"/>
          </a:p>
        </p:txBody>
      </p:sp>
      <p:sp>
        <p:nvSpPr>
          <p:cNvPr id="6" name="Footer Placeholder 5">
            <a:extLst>
              <a:ext uri="{FF2B5EF4-FFF2-40B4-BE49-F238E27FC236}">
                <a16:creationId xmlns:a16="http://schemas.microsoft.com/office/drawing/2014/main" id="{E7458672-3BB4-133F-DDEC-4990F6E9DCC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C45316F-81F2-20C3-C2E2-8F5C835F2E84}"/>
              </a:ext>
            </a:extLst>
          </p:cNvPr>
          <p:cNvSpPr>
            <a:spLocks noGrp="1"/>
          </p:cNvSpPr>
          <p:nvPr>
            <p:ph type="sldNum" sz="quarter" idx="12"/>
          </p:nvPr>
        </p:nvSpPr>
        <p:spPr/>
        <p:txBody>
          <a:bodyPr/>
          <a:lstStyle/>
          <a:p>
            <a:fld id="{14AFF8FF-F399-1F42-AF2D-5095C641E5A8}" type="slidenum">
              <a:rPr lang="en-US" smtClean="0"/>
              <a:t>‹#›</a:t>
            </a:fld>
            <a:endParaRPr lang="en-US"/>
          </a:p>
        </p:txBody>
      </p:sp>
    </p:spTree>
    <p:extLst>
      <p:ext uri="{BB962C8B-B14F-4D97-AF65-F5344CB8AC3E}">
        <p14:creationId xmlns:p14="http://schemas.microsoft.com/office/powerpoint/2010/main" val="42882698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 name="SU.Shape" hidden="1">
            <a:extLst>
              <a:ext uri="{FF2B5EF4-FFF2-40B4-BE49-F238E27FC236}">
                <a16:creationId xmlns:a16="http://schemas.microsoft.com/office/drawing/2014/main" id="{050DDAF9-8F3A-0B48-82E1-6040CBB5F5D1}"/>
              </a:ext>
            </a:extLst>
          </p:cNvPr>
          <p:cNvSpPr/>
          <p:nvPr/>
        </p:nvSpPr>
        <p:spPr>
          <a:xfrm>
            <a:off x="0" y="1339540"/>
            <a:ext cx="12192000" cy="5259988"/>
          </a:xfrm>
          <a:custGeom>
            <a:avLst/>
            <a:gdLst>
              <a:gd name="connsiteX0" fmla="*/ 76801 w 3455263"/>
              <a:gd name="connsiteY0" fmla="*/ 1812227 h 1812226"/>
              <a:gd name="connsiteX1" fmla="*/ 0 w 3455263"/>
              <a:gd name="connsiteY1" fmla="*/ 1735169 h 1812226"/>
              <a:gd name="connsiteX2" fmla="*/ 0 w 3455263"/>
              <a:gd name="connsiteY2" fmla="*/ 0 h 1812226"/>
              <a:gd name="connsiteX3" fmla="*/ 3455263 w 3455263"/>
              <a:gd name="connsiteY3" fmla="*/ 0 h 1812226"/>
              <a:gd name="connsiteX4" fmla="*/ 3455263 w 3455263"/>
              <a:gd name="connsiteY4" fmla="*/ 1581150 h 1812226"/>
              <a:gd name="connsiteX5" fmla="*/ 3224766 w 3455263"/>
              <a:gd name="connsiteY5" fmla="*/ 1811750 h 18122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455263" h="1812226">
                <a:moveTo>
                  <a:pt x="76801" y="1812227"/>
                </a:moveTo>
                <a:cubicBezTo>
                  <a:pt x="76801" y="1812227"/>
                  <a:pt x="0" y="1812227"/>
                  <a:pt x="0" y="1735169"/>
                </a:cubicBezTo>
                <a:lnTo>
                  <a:pt x="0" y="0"/>
                </a:lnTo>
                <a:lnTo>
                  <a:pt x="3455263" y="0"/>
                </a:lnTo>
                <a:lnTo>
                  <a:pt x="3455263" y="1581150"/>
                </a:lnTo>
                <a:cubicBezTo>
                  <a:pt x="3455263" y="1581150"/>
                  <a:pt x="3455263" y="1811750"/>
                  <a:pt x="3224766" y="1811750"/>
                </a:cubicBezTo>
                <a:close/>
              </a:path>
            </a:pathLst>
          </a:custGeom>
          <a:noFill/>
          <a:ln w="12700" cap="flat">
            <a:noFill/>
            <a:prstDash val="solid"/>
            <a:miter/>
          </a:ln>
        </p:spPr>
        <p:txBody>
          <a:bodyPr rtlCol="0" anchor="ctr"/>
          <a:lstStyle/>
          <a:p>
            <a:endParaRPr lang="en-GB"/>
          </a:p>
        </p:txBody>
      </p:sp>
      <p:sp>
        <p:nvSpPr>
          <p:cNvPr id="3" name="Content placeholder">
            <a:extLst>
              <a:ext uri="{FF2B5EF4-FFF2-40B4-BE49-F238E27FC236}">
                <a16:creationId xmlns:a16="http://schemas.microsoft.com/office/drawing/2014/main" id="{301AC438-5C4B-A74B-973C-02E8105BD4BD}"/>
              </a:ext>
            </a:extLst>
          </p:cNvPr>
          <p:cNvSpPr>
            <a:spLocks noGrp="1"/>
          </p:cNvSpPr>
          <p:nvPr>
            <p:ph type="body" idx="1"/>
          </p:nvPr>
        </p:nvSpPr>
        <p:spPr>
          <a:xfrm>
            <a:off x="515938" y="1916831"/>
            <a:ext cx="11125197" cy="4665215"/>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2" name="Title">
            <a:extLst>
              <a:ext uri="{FF2B5EF4-FFF2-40B4-BE49-F238E27FC236}">
                <a16:creationId xmlns:a16="http://schemas.microsoft.com/office/drawing/2014/main" id="{EC044E2A-3062-F245-818F-F465A0481FCB}"/>
              </a:ext>
            </a:extLst>
          </p:cNvPr>
          <p:cNvSpPr>
            <a:spLocks noGrp="1"/>
          </p:cNvSpPr>
          <p:nvPr>
            <p:ph type="title"/>
          </p:nvPr>
        </p:nvSpPr>
        <p:spPr>
          <a:xfrm>
            <a:off x="515938" y="285324"/>
            <a:ext cx="7740302" cy="1052900"/>
          </a:xfrm>
          <a:prstGeom prst="rect">
            <a:avLst/>
          </a:prstGeom>
        </p:spPr>
        <p:txBody>
          <a:bodyPr vert="horz" lIns="91440" tIns="45720" rIns="91440" bIns="45720" rtlCol="0" anchor="ctr">
            <a:normAutofit/>
          </a:bodyPr>
          <a:lstStyle/>
          <a:p>
            <a:r>
              <a:rPr lang="en-GB"/>
              <a:t>Click to edit Master title style</a:t>
            </a:r>
            <a:endParaRPr lang="en-US" dirty="0"/>
          </a:p>
        </p:txBody>
      </p:sp>
    </p:spTree>
    <p:extLst>
      <p:ext uri="{BB962C8B-B14F-4D97-AF65-F5344CB8AC3E}">
        <p14:creationId xmlns:p14="http://schemas.microsoft.com/office/powerpoint/2010/main" val="4017064481"/>
      </p:ext>
    </p:extLst>
  </p:cSld>
  <p:clrMap bg1="lt1" tx1="dk1" bg2="lt2" tx2="dk2" accent1="accent1" accent2="accent2" accent3="accent3" accent4="accent4" accent5="accent5" accent6="accent6" hlink="hlink" folHlink="folHlink"/>
  <p:sldLayoutIdLst>
    <p:sldLayoutId id="2147483684" r:id="rId1"/>
    <p:sldLayoutId id="2147483685" r:id="rId2"/>
    <p:sldLayoutId id="2147483686" r:id="rId3"/>
    <p:sldLayoutId id="2147483687" r:id="rId4"/>
    <p:sldLayoutId id="2147483688" r:id="rId5"/>
  </p:sldLayoutIdLst>
  <p:txStyles>
    <p:titleStyle>
      <a:lvl1pPr algn="l" defTabSz="914400" rtl="0" eaLnBrk="1" latinLnBrk="0" hangingPunct="1">
        <a:lnSpc>
          <a:spcPct val="90000"/>
        </a:lnSpc>
        <a:spcBef>
          <a:spcPct val="0"/>
        </a:spcBef>
        <a:buNone/>
        <a:defRPr sz="3200" b="1" i="0" kern="1200">
          <a:solidFill>
            <a:schemeClr val="accent1"/>
          </a:solidFill>
          <a:latin typeface="Raleway" panose="020B0503030101060003" pitchFamily="34" charset="77"/>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2400" b="0" i="0" kern="1200">
          <a:solidFill>
            <a:schemeClr val="tx1"/>
          </a:solidFill>
          <a:latin typeface="Raleway Light" panose="020B0403030101060003" pitchFamily="34" charset="77"/>
          <a:ea typeface="+mn-ea"/>
          <a:cs typeface="Calibri Light" panose="020F0302020204030204" pitchFamily="34" charset="0"/>
        </a:defRPr>
      </a:lvl1pPr>
      <a:lvl2pPr marL="685800" indent="-228600" algn="l" defTabSz="914400" rtl="0" eaLnBrk="1" latinLnBrk="0" hangingPunct="1">
        <a:lnSpc>
          <a:spcPct val="100000"/>
        </a:lnSpc>
        <a:spcBef>
          <a:spcPts val="500"/>
        </a:spcBef>
        <a:buClr>
          <a:schemeClr val="accent2"/>
        </a:buClr>
        <a:buFont typeface="Arial" panose="020B0604020202020204" pitchFamily="34" charset="0"/>
        <a:buChar char="•"/>
        <a:defRPr sz="2200" b="0" i="0" kern="1200">
          <a:solidFill>
            <a:schemeClr val="tx1"/>
          </a:solidFill>
          <a:latin typeface="Raleway Light" panose="020B0403030101060003" pitchFamily="34" charset="77"/>
          <a:ea typeface="+mn-ea"/>
          <a:cs typeface="Calibri Light" panose="020F0302020204030204" pitchFamily="34" charset="0"/>
        </a:defRPr>
      </a:lvl2pPr>
      <a:lvl3pPr marL="1143000" indent="-228600" algn="l" defTabSz="914400" rtl="0" eaLnBrk="1" latinLnBrk="0" hangingPunct="1">
        <a:lnSpc>
          <a:spcPct val="100000"/>
        </a:lnSpc>
        <a:spcBef>
          <a:spcPts val="500"/>
        </a:spcBef>
        <a:buClr>
          <a:schemeClr val="accent2"/>
        </a:buClr>
        <a:buFont typeface="Arial" panose="020B0604020202020204" pitchFamily="34" charset="0"/>
        <a:buChar char="•"/>
        <a:defRPr sz="2000" b="0" i="0" kern="1200">
          <a:solidFill>
            <a:schemeClr val="tx1"/>
          </a:solidFill>
          <a:latin typeface="Raleway Light" panose="020B0403030101060003" pitchFamily="34" charset="77"/>
          <a:ea typeface="+mn-ea"/>
          <a:cs typeface="Calibri Light" panose="020F0302020204030204" pitchFamily="34" charset="0"/>
        </a:defRPr>
      </a:lvl3pPr>
      <a:lvl4pPr marL="1600200" indent="-228600" algn="l" defTabSz="914400" rtl="0" eaLnBrk="1" latinLnBrk="0" hangingPunct="1">
        <a:lnSpc>
          <a:spcPct val="100000"/>
        </a:lnSpc>
        <a:spcBef>
          <a:spcPts val="500"/>
        </a:spcBef>
        <a:buClr>
          <a:schemeClr val="accent2"/>
        </a:buClr>
        <a:buFont typeface="Arial" panose="020B0604020202020204" pitchFamily="34" charset="0"/>
        <a:buChar char="•"/>
        <a:defRPr sz="1800" b="0" i="0" kern="1200">
          <a:solidFill>
            <a:schemeClr val="tx1"/>
          </a:solidFill>
          <a:latin typeface="Raleway Light" panose="020B0403030101060003" pitchFamily="34" charset="77"/>
          <a:ea typeface="+mn-ea"/>
          <a:cs typeface="Calibri Light" panose="020F0302020204030204" pitchFamily="34" charset="0"/>
        </a:defRPr>
      </a:lvl4pPr>
      <a:lvl5pPr marL="2057400" indent="-228600" algn="l" defTabSz="914400" rtl="0" eaLnBrk="1" latinLnBrk="0" hangingPunct="1">
        <a:lnSpc>
          <a:spcPct val="100000"/>
        </a:lnSpc>
        <a:spcBef>
          <a:spcPts val="500"/>
        </a:spcBef>
        <a:buClr>
          <a:schemeClr val="accent2"/>
        </a:buClr>
        <a:buFont typeface="Arial" panose="020B0604020202020204" pitchFamily="34" charset="0"/>
        <a:buChar char="•"/>
        <a:defRPr sz="1800" b="0" i="0" kern="1200">
          <a:solidFill>
            <a:schemeClr val="tx1"/>
          </a:solidFill>
          <a:latin typeface="Raleway Light" panose="020B0403030101060003" pitchFamily="34" charset="77"/>
          <a:ea typeface="+mn-ea"/>
          <a:cs typeface="Calibri Light" panose="020F030202020403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595">
          <p15:clr>
            <a:srgbClr val="F26B43"/>
          </p15:clr>
        </p15:guide>
        <p15:guide id="2" pos="325">
          <p15:clr>
            <a:srgbClr val="F26B43"/>
          </p15:clr>
        </p15:guide>
        <p15:guide id="3" pos="166">
          <p15:clr>
            <a:srgbClr val="F26B43"/>
          </p15:clr>
        </p15:guide>
        <p15:guide id="4" pos="7514">
          <p15:clr>
            <a:srgbClr val="F26B43"/>
          </p15:clr>
        </p15:guide>
        <p15:guide id="5" pos="7333">
          <p15:clr>
            <a:srgbClr val="F26B43"/>
          </p15:clr>
        </p15:guide>
        <p15:guide id="6" orient="horz" pos="4156">
          <p15:clr>
            <a:srgbClr val="F26B43"/>
          </p15:clr>
        </p15:guide>
        <p15:guide id="7" orient="horz" pos="232">
          <p15:clr>
            <a:srgbClr val="F26B43"/>
          </p15:clr>
        </p15:guide>
        <p15:guide id="8" pos="3840">
          <p15:clr>
            <a:srgbClr val="F26B43"/>
          </p15:clr>
        </p15:guide>
        <p15:guide id="9" orient="horz" pos="867">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7.svg"/><Relationship Id="rId2" Type="http://schemas.openxmlformats.org/officeDocument/2006/relationships/image" Target="../media/image6.png"/><Relationship Id="rId1" Type="http://schemas.openxmlformats.org/officeDocument/2006/relationships/slideLayout" Target="../slideLayouts/slideLayout4.xml"/><Relationship Id="rId5" Type="http://schemas.openxmlformats.org/officeDocument/2006/relationships/image" Target="../media/image9.svg"/><Relationship Id="rId4" Type="http://schemas.openxmlformats.org/officeDocument/2006/relationships/image" Target="../media/image8.png"/></Relationships>
</file>

<file path=ppt/slides/_rels/slide10.xml.rels><?xml version="1.0" encoding="UTF-8" standalone="yes"?>
<Relationships xmlns="http://schemas.openxmlformats.org/package/2006/relationships"><Relationship Id="rId3" Type="http://schemas.openxmlformats.org/officeDocument/2006/relationships/image" Target="../media/image7.svg"/><Relationship Id="rId2" Type="http://schemas.openxmlformats.org/officeDocument/2006/relationships/image" Target="../media/image6.png"/><Relationship Id="rId1" Type="http://schemas.openxmlformats.org/officeDocument/2006/relationships/slideLayout" Target="../slideLayouts/slideLayout5.xml"/><Relationship Id="rId6" Type="http://schemas.openxmlformats.org/officeDocument/2006/relationships/slide" Target="slide2.xml"/><Relationship Id="rId5" Type="http://schemas.openxmlformats.org/officeDocument/2006/relationships/image" Target="../media/image9.svg"/><Relationship Id="rId4" Type="http://schemas.openxmlformats.org/officeDocument/2006/relationships/image" Target="../media/image8.png"/></Relationships>
</file>

<file path=ppt/slides/_rels/slide2.xml.rels><?xml version="1.0" encoding="UTF-8" standalone="yes"?>
<Relationships xmlns="http://schemas.openxmlformats.org/package/2006/relationships"><Relationship Id="rId8" Type="http://schemas.openxmlformats.org/officeDocument/2006/relationships/slide" Target="slide4.xml"/><Relationship Id="rId13" Type="http://schemas.openxmlformats.org/officeDocument/2006/relationships/slide" Target="slide8.xml"/><Relationship Id="rId3" Type="http://schemas.openxmlformats.org/officeDocument/2006/relationships/image" Target="../media/image6.png"/><Relationship Id="rId7" Type="http://schemas.openxmlformats.org/officeDocument/2006/relationships/slide" Target="slide3.xml"/><Relationship Id="rId12" Type="http://schemas.openxmlformats.org/officeDocument/2006/relationships/slide" Target="slide9.xml"/><Relationship Id="rId2" Type="http://schemas.openxmlformats.org/officeDocument/2006/relationships/notesSlide" Target="../notesSlides/notesSlide1.xml"/><Relationship Id="rId1" Type="http://schemas.openxmlformats.org/officeDocument/2006/relationships/slideLayout" Target="../slideLayouts/slideLayout3.xml"/><Relationship Id="rId6" Type="http://schemas.openxmlformats.org/officeDocument/2006/relationships/image" Target="../media/image9.svg"/><Relationship Id="rId11" Type="http://schemas.openxmlformats.org/officeDocument/2006/relationships/slide" Target="slide7.xml"/><Relationship Id="rId5" Type="http://schemas.openxmlformats.org/officeDocument/2006/relationships/image" Target="../media/image8.png"/><Relationship Id="rId10" Type="http://schemas.openxmlformats.org/officeDocument/2006/relationships/slide" Target="slide6.xml"/><Relationship Id="rId4" Type="http://schemas.openxmlformats.org/officeDocument/2006/relationships/image" Target="../media/image7.svg"/><Relationship Id="rId9" Type="http://schemas.openxmlformats.org/officeDocument/2006/relationships/slide" Target="slide5.xml"/><Relationship Id="rId14" Type="http://schemas.openxmlformats.org/officeDocument/2006/relationships/slide" Target="slide10.xml"/></Relationships>
</file>

<file path=ppt/slides/_rels/slide3.xml.rels><?xml version="1.0" encoding="UTF-8" standalone="yes"?>
<Relationships xmlns="http://schemas.openxmlformats.org/package/2006/relationships"><Relationship Id="rId3" Type="http://schemas.openxmlformats.org/officeDocument/2006/relationships/image" Target="../media/image7.svg"/><Relationship Id="rId2" Type="http://schemas.openxmlformats.org/officeDocument/2006/relationships/image" Target="../media/image6.png"/><Relationship Id="rId1" Type="http://schemas.openxmlformats.org/officeDocument/2006/relationships/slideLayout" Target="../slideLayouts/slideLayout5.xml"/><Relationship Id="rId6" Type="http://schemas.openxmlformats.org/officeDocument/2006/relationships/slide" Target="slide2.xml"/><Relationship Id="rId5" Type="http://schemas.openxmlformats.org/officeDocument/2006/relationships/image" Target="../media/image9.svg"/><Relationship Id="rId4" Type="http://schemas.openxmlformats.org/officeDocument/2006/relationships/image" Target="../media/image8.png"/></Relationships>
</file>

<file path=ppt/slides/_rels/slide4.xml.rels><?xml version="1.0" encoding="UTF-8" standalone="yes"?>
<Relationships xmlns="http://schemas.openxmlformats.org/package/2006/relationships"><Relationship Id="rId3" Type="http://schemas.openxmlformats.org/officeDocument/2006/relationships/image" Target="../media/image7.svg"/><Relationship Id="rId2" Type="http://schemas.openxmlformats.org/officeDocument/2006/relationships/image" Target="../media/image6.png"/><Relationship Id="rId1" Type="http://schemas.openxmlformats.org/officeDocument/2006/relationships/slideLayout" Target="../slideLayouts/slideLayout5.xml"/><Relationship Id="rId6" Type="http://schemas.openxmlformats.org/officeDocument/2006/relationships/slide" Target="slide2.xml"/><Relationship Id="rId5" Type="http://schemas.openxmlformats.org/officeDocument/2006/relationships/image" Target="../media/image9.svg"/><Relationship Id="rId4" Type="http://schemas.openxmlformats.org/officeDocument/2006/relationships/image" Target="../media/image8.png"/></Relationships>
</file>

<file path=ppt/slides/_rels/slide5.xml.rels><?xml version="1.0" encoding="UTF-8" standalone="yes"?>
<Relationships xmlns="http://schemas.openxmlformats.org/package/2006/relationships"><Relationship Id="rId3" Type="http://schemas.openxmlformats.org/officeDocument/2006/relationships/image" Target="../media/image7.svg"/><Relationship Id="rId2" Type="http://schemas.openxmlformats.org/officeDocument/2006/relationships/image" Target="../media/image6.png"/><Relationship Id="rId1" Type="http://schemas.openxmlformats.org/officeDocument/2006/relationships/slideLayout" Target="../slideLayouts/slideLayout5.xml"/><Relationship Id="rId6" Type="http://schemas.openxmlformats.org/officeDocument/2006/relationships/slide" Target="slide2.xml"/><Relationship Id="rId5" Type="http://schemas.openxmlformats.org/officeDocument/2006/relationships/image" Target="../media/image9.svg"/><Relationship Id="rId4" Type="http://schemas.openxmlformats.org/officeDocument/2006/relationships/image" Target="../media/image8.png"/></Relationships>
</file>

<file path=ppt/slides/_rels/slide6.xml.rels><?xml version="1.0" encoding="UTF-8" standalone="yes"?>
<Relationships xmlns="http://schemas.openxmlformats.org/package/2006/relationships"><Relationship Id="rId3" Type="http://schemas.openxmlformats.org/officeDocument/2006/relationships/image" Target="../media/image7.svg"/><Relationship Id="rId2" Type="http://schemas.openxmlformats.org/officeDocument/2006/relationships/image" Target="../media/image6.png"/><Relationship Id="rId1" Type="http://schemas.openxmlformats.org/officeDocument/2006/relationships/slideLayout" Target="../slideLayouts/slideLayout5.xml"/><Relationship Id="rId6" Type="http://schemas.openxmlformats.org/officeDocument/2006/relationships/slide" Target="slide2.xml"/><Relationship Id="rId5" Type="http://schemas.openxmlformats.org/officeDocument/2006/relationships/image" Target="../media/image9.svg"/><Relationship Id="rId4" Type="http://schemas.openxmlformats.org/officeDocument/2006/relationships/image" Target="../media/image8.png"/></Relationships>
</file>

<file path=ppt/slides/_rels/slide7.xml.rels><?xml version="1.0" encoding="UTF-8" standalone="yes"?>
<Relationships xmlns="http://schemas.openxmlformats.org/package/2006/relationships"><Relationship Id="rId3" Type="http://schemas.openxmlformats.org/officeDocument/2006/relationships/image" Target="../media/image7.svg"/><Relationship Id="rId2" Type="http://schemas.openxmlformats.org/officeDocument/2006/relationships/image" Target="../media/image6.png"/><Relationship Id="rId1" Type="http://schemas.openxmlformats.org/officeDocument/2006/relationships/slideLayout" Target="../slideLayouts/slideLayout5.xml"/><Relationship Id="rId6" Type="http://schemas.openxmlformats.org/officeDocument/2006/relationships/slide" Target="slide2.xml"/><Relationship Id="rId5" Type="http://schemas.openxmlformats.org/officeDocument/2006/relationships/image" Target="../media/image9.svg"/><Relationship Id="rId4" Type="http://schemas.openxmlformats.org/officeDocument/2006/relationships/image" Target="../media/image8.png"/></Relationships>
</file>

<file path=ppt/slides/_rels/slide8.xml.rels><?xml version="1.0" encoding="UTF-8" standalone="yes"?>
<Relationships xmlns="http://schemas.openxmlformats.org/package/2006/relationships"><Relationship Id="rId3" Type="http://schemas.openxmlformats.org/officeDocument/2006/relationships/image" Target="../media/image7.svg"/><Relationship Id="rId2" Type="http://schemas.openxmlformats.org/officeDocument/2006/relationships/image" Target="../media/image6.png"/><Relationship Id="rId1" Type="http://schemas.openxmlformats.org/officeDocument/2006/relationships/slideLayout" Target="../slideLayouts/slideLayout5.xml"/><Relationship Id="rId6" Type="http://schemas.openxmlformats.org/officeDocument/2006/relationships/slide" Target="slide2.xml"/><Relationship Id="rId5" Type="http://schemas.openxmlformats.org/officeDocument/2006/relationships/image" Target="../media/image9.svg"/><Relationship Id="rId4" Type="http://schemas.openxmlformats.org/officeDocument/2006/relationships/image" Target="../media/image8.png"/></Relationships>
</file>

<file path=ppt/slides/_rels/slide9.xml.rels><?xml version="1.0" encoding="UTF-8" standalone="yes"?>
<Relationships xmlns="http://schemas.openxmlformats.org/package/2006/relationships"><Relationship Id="rId3" Type="http://schemas.openxmlformats.org/officeDocument/2006/relationships/image" Target="../media/image7.svg"/><Relationship Id="rId2" Type="http://schemas.openxmlformats.org/officeDocument/2006/relationships/image" Target="../media/image6.png"/><Relationship Id="rId1" Type="http://schemas.openxmlformats.org/officeDocument/2006/relationships/slideLayout" Target="../slideLayouts/slideLayout5.xml"/><Relationship Id="rId6" Type="http://schemas.openxmlformats.org/officeDocument/2006/relationships/slide" Target="slide2.xml"/><Relationship Id="rId5" Type="http://schemas.openxmlformats.org/officeDocument/2006/relationships/image" Target="../media/image9.svg"/><Relationship Id="rId4"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SU S-Curve">
            <a:extLst>
              <a:ext uri="{FF2B5EF4-FFF2-40B4-BE49-F238E27FC236}">
                <a16:creationId xmlns:a16="http://schemas.microsoft.com/office/drawing/2014/main" id="{E61C1BB3-DA81-C381-A30F-47F59FE0D3C5}"/>
              </a:ext>
            </a:extLst>
          </p:cNvPr>
          <p:cNvPicPr>
            <a:picLocks noGrp="1" noRot="1" noChangeAspect="1" noMove="1" noResize="1" noEditPoints="1" noAdjustHandles="1" noChangeArrowheads="1" noChangeShapeType="1" noCrop="1"/>
          </p:cNvPicPr>
          <p:nvPr/>
        </p:nvPicPr>
        <p:blipFill>
          <a:blip r:embed="rId2">
            <a:extLst>
              <a:ext uri="{96DAC541-7B7A-43D3-8B79-37D633B846F1}">
                <asvg:svgBlip xmlns:asvg="http://schemas.microsoft.com/office/drawing/2016/SVG/main" r:embed="rId3"/>
              </a:ext>
            </a:extLst>
          </a:blip>
          <a:stretch>
            <a:fillRect/>
          </a:stretch>
        </p:blipFill>
        <p:spPr>
          <a:xfrm>
            <a:off x="0" y="1"/>
            <a:ext cx="12192000" cy="6858000"/>
          </a:xfrm>
          <a:prstGeom prst="rect">
            <a:avLst/>
          </a:prstGeom>
        </p:spPr>
      </p:pic>
      <p:pic>
        <p:nvPicPr>
          <p:cNvPr id="7" name="SU Logo">
            <a:extLst>
              <a:ext uri="{FF2B5EF4-FFF2-40B4-BE49-F238E27FC236}">
                <a16:creationId xmlns:a16="http://schemas.microsoft.com/office/drawing/2014/main" id="{6597C43F-57BD-438F-307B-EA254C8386C5}"/>
              </a:ext>
            </a:extLst>
          </p:cNvPr>
          <p:cNvPicPr>
            <a:picLocks noGrp="1" noRot="1" noChangeAspect="1" noMove="1" noResize="1" noEditPoints="1" noAdjustHandles="1" noChangeArrowheads="1" noChangeShapeType="1" noCrop="1"/>
          </p:cNvPicPr>
          <p:nvPr/>
        </p:nvPicPr>
        <p:blipFill>
          <a:blip r:embed="rId4">
            <a:extLst>
              <a:ext uri="{96DAC541-7B7A-43D3-8B79-37D633B846F1}">
                <asvg:svgBlip xmlns:asvg="http://schemas.microsoft.com/office/drawing/2016/SVG/main" r:embed="rId5"/>
              </a:ext>
            </a:extLst>
          </a:blip>
          <a:stretch>
            <a:fillRect/>
          </a:stretch>
        </p:blipFill>
        <p:spPr>
          <a:xfrm>
            <a:off x="325034" y="5759672"/>
            <a:ext cx="1970457" cy="1065235"/>
          </a:xfrm>
          <a:prstGeom prst="rect">
            <a:avLst/>
          </a:prstGeom>
        </p:spPr>
      </p:pic>
      <p:sp>
        <p:nvSpPr>
          <p:cNvPr id="9" name="Round Single Corner of Rectangle 8">
            <a:extLst>
              <a:ext uri="{FF2B5EF4-FFF2-40B4-BE49-F238E27FC236}">
                <a16:creationId xmlns:a16="http://schemas.microsoft.com/office/drawing/2014/main" id="{367F787E-F85A-3CAB-63B3-EFE2D715351F}"/>
              </a:ext>
            </a:extLst>
          </p:cNvPr>
          <p:cNvSpPr/>
          <p:nvPr/>
        </p:nvSpPr>
        <p:spPr>
          <a:xfrm flipV="1">
            <a:off x="1133421" y="2142065"/>
            <a:ext cx="2679810" cy="1456267"/>
          </a:xfrm>
          <a:prstGeom prst="round1Rect">
            <a:avLst>
              <a:gd name="adj" fmla="val 36878"/>
            </a:avLst>
          </a:prstGeom>
          <a:solidFill>
            <a:schemeClr val="bg1"/>
          </a:solidFill>
          <a:ln w="19050">
            <a:solidFill>
              <a:schemeClr val="accent2"/>
            </a:solidFill>
          </a:ln>
          <a:effectLst>
            <a:outerShdw blurRad="50800" dist="38100" dir="2700000" algn="tl" rotWithShape="0">
              <a:prstClr val="black">
                <a:alpha val="2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Round Single Corner of Rectangle 9">
            <a:extLst>
              <a:ext uri="{FF2B5EF4-FFF2-40B4-BE49-F238E27FC236}">
                <a16:creationId xmlns:a16="http://schemas.microsoft.com/office/drawing/2014/main" id="{7D6D5340-65FC-AF83-072D-2DB1BA78E355}"/>
              </a:ext>
            </a:extLst>
          </p:cNvPr>
          <p:cNvSpPr/>
          <p:nvPr/>
        </p:nvSpPr>
        <p:spPr>
          <a:xfrm flipV="1">
            <a:off x="7391400" y="2142065"/>
            <a:ext cx="2679810" cy="1456267"/>
          </a:xfrm>
          <a:prstGeom prst="round1Rect">
            <a:avLst>
              <a:gd name="adj" fmla="val 36878"/>
            </a:avLst>
          </a:prstGeom>
          <a:solidFill>
            <a:schemeClr val="bg1"/>
          </a:solidFill>
          <a:ln w="19050">
            <a:solidFill>
              <a:schemeClr val="accent2"/>
            </a:solidFill>
          </a:ln>
          <a:effectLst>
            <a:outerShdw blurRad="50800" dist="38100" dir="2700000" algn="tl" rotWithShape="0">
              <a:prstClr val="black">
                <a:alpha val="2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Round Single Corner of Rectangle 7">
            <a:extLst>
              <a:ext uri="{FF2B5EF4-FFF2-40B4-BE49-F238E27FC236}">
                <a16:creationId xmlns:a16="http://schemas.microsoft.com/office/drawing/2014/main" id="{2C97087D-58FF-AB65-05A9-7CCB65BB0637}"/>
              </a:ext>
            </a:extLst>
          </p:cNvPr>
          <p:cNvSpPr/>
          <p:nvPr/>
        </p:nvSpPr>
        <p:spPr>
          <a:xfrm flipV="1">
            <a:off x="4254390" y="2142065"/>
            <a:ext cx="2679810" cy="1456267"/>
          </a:xfrm>
          <a:prstGeom prst="round1Rect">
            <a:avLst>
              <a:gd name="adj" fmla="val 36878"/>
            </a:avLst>
          </a:prstGeom>
          <a:solidFill>
            <a:schemeClr val="bg1"/>
          </a:solidFill>
          <a:ln w="19050">
            <a:solidFill>
              <a:schemeClr val="accent2"/>
            </a:solidFill>
          </a:ln>
          <a:effectLst>
            <a:outerShdw blurRad="50800" dist="38100" dir="2700000" algn="tl" rotWithShape="0">
              <a:prstClr val="black">
                <a:alpha val="2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 name="Rectangle: Rounded Corners 3">
            <a:extLst>
              <a:ext uri="{FF2B5EF4-FFF2-40B4-BE49-F238E27FC236}">
                <a16:creationId xmlns:a16="http://schemas.microsoft.com/office/drawing/2014/main" id="{3A3A2A2F-970F-D0AB-DC9E-90456FF3B1AF}"/>
              </a:ext>
            </a:extLst>
          </p:cNvPr>
          <p:cNvSpPr/>
          <p:nvPr/>
        </p:nvSpPr>
        <p:spPr>
          <a:xfrm>
            <a:off x="1072444" y="2396066"/>
            <a:ext cx="2664177" cy="948266"/>
          </a:xfrm>
          <a:prstGeom prst="round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2800" dirty="0">
                <a:solidFill>
                  <a:schemeClr val="accent1"/>
                </a:solidFill>
                <a:ea typeface="+mn-lt"/>
                <a:cs typeface="+mn-lt"/>
              </a:rPr>
              <a:t>Ban AI use</a:t>
            </a:r>
            <a:endParaRPr lang="en-US" dirty="0">
              <a:solidFill>
                <a:schemeClr val="accent1"/>
              </a:solidFill>
            </a:endParaRPr>
          </a:p>
        </p:txBody>
      </p:sp>
      <p:sp>
        <p:nvSpPr>
          <p:cNvPr id="5" name="Rectangle: Rounded Corners 4">
            <a:extLst>
              <a:ext uri="{FF2B5EF4-FFF2-40B4-BE49-F238E27FC236}">
                <a16:creationId xmlns:a16="http://schemas.microsoft.com/office/drawing/2014/main" id="{FAD042E4-05FB-5A7E-3DD5-233F6999539F}"/>
              </a:ext>
            </a:extLst>
          </p:cNvPr>
          <p:cNvSpPr/>
          <p:nvPr/>
        </p:nvSpPr>
        <p:spPr>
          <a:xfrm>
            <a:off x="4231922" y="2396066"/>
            <a:ext cx="2664177" cy="948266"/>
          </a:xfrm>
          <a:prstGeom prst="round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en-GB" sz="2800" dirty="0">
                <a:solidFill>
                  <a:schemeClr val="accent1"/>
                </a:solidFill>
                <a:ea typeface="+mn-lt"/>
                <a:cs typeface="+mn-lt"/>
              </a:rPr>
              <a:t>Require AI use</a:t>
            </a:r>
            <a:endParaRPr lang="en-US" dirty="0">
              <a:solidFill>
                <a:schemeClr val="accent1"/>
              </a:solidFill>
            </a:endParaRPr>
          </a:p>
        </p:txBody>
      </p:sp>
      <p:sp>
        <p:nvSpPr>
          <p:cNvPr id="6" name="Rectangle: Rounded Corners 5">
            <a:extLst>
              <a:ext uri="{FF2B5EF4-FFF2-40B4-BE49-F238E27FC236}">
                <a16:creationId xmlns:a16="http://schemas.microsoft.com/office/drawing/2014/main" id="{206B5ADB-CDC9-E95B-AAD1-4B0675284FC2}"/>
              </a:ext>
            </a:extLst>
          </p:cNvPr>
          <p:cNvSpPr/>
          <p:nvPr/>
        </p:nvSpPr>
        <p:spPr>
          <a:xfrm>
            <a:off x="7391400" y="2396066"/>
            <a:ext cx="2664177" cy="948266"/>
          </a:xfrm>
          <a:prstGeom prst="round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en-GB" sz="2800" dirty="0">
                <a:solidFill>
                  <a:schemeClr val="accent1"/>
                </a:solidFill>
                <a:ea typeface="+mn-lt"/>
                <a:cs typeface="+mn-lt"/>
              </a:rPr>
              <a:t>Allow AI use</a:t>
            </a:r>
            <a:endParaRPr lang="en-US" dirty="0">
              <a:solidFill>
                <a:schemeClr val="accent1"/>
              </a:solidFill>
            </a:endParaRPr>
          </a:p>
        </p:txBody>
      </p:sp>
      <p:sp>
        <p:nvSpPr>
          <p:cNvPr id="13" name="Title 12">
            <a:extLst>
              <a:ext uri="{FF2B5EF4-FFF2-40B4-BE49-F238E27FC236}">
                <a16:creationId xmlns:a16="http://schemas.microsoft.com/office/drawing/2014/main" id="{D3627B7D-E6AE-8996-79A2-9F6EF65AAE36}"/>
              </a:ext>
            </a:extLst>
          </p:cNvPr>
          <p:cNvSpPr>
            <a:spLocks noGrp="1"/>
          </p:cNvSpPr>
          <p:nvPr>
            <p:ph type="title"/>
          </p:nvPr>
        </p:nvSpPr>
        <p:spPr>
          <a:xfrm>
            <a:off x="515938" y="285324"/>
            <a:ext cx="7740302" cy="1052900"/>
          </a:xfrm>
        </p:spPr>
        <p:txBody>
          <a:bodyPr/>
          <a:lstStyle/>
          <a:p>
            <a:r>
              <a:rPr lang="en-US" dirty="0"/>
              <a:t>AI GUIDELINES | Options</a:t>
            </a:r>
            <a:endParaRPr lang="en-GB" dirty="0"/>
          </a:p>
        </p:txBody>
      </p:sp>
    </p:spTree>
    <p:extLst>
      <p:ext uri="{BB962C8B-B14F-4D97-AF65-F5344CB8AC3E}">
        <p14:creationId xmlns:p14="http://schemas.microsoft.com/office/powerpoint/2010/main" val="342116660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a:extLst>
            <a:ext uri="{FF2B5EF4-FFF2-40B4-BE49-F238E27FC236}">
              <a16:creationId xmlns:a16="http://schemas.microsoft.com/office/drawing/2014/main" id="{30E643B2-1998-2DE5-2FE6-93E7F6B61F5E}"/>
            </a:ext>
          </a:extLst>
        </p:cNvPr>
        <p:cNvGrpSpPr/>
        <p:nvPr/>
      </p:nvGrpSpPr>
      <p:grpSpPr>
        <a:xfrm>
          <a:off x="0" y="0"/>
          <a:ext cx="0" cy="0"/>
          <a:chOff x="0" y="0"/>
          <a:chExt cx="0" cy="0"/>
        </a:xfrm>
      </p:grpSpPr>
      <p:sp>
        <p:nvSpPr>
          <p:cNvPr id="30" name="TextBox 29">
            <a:extLst>
              <a:ext uri="{FF2B5EF4-FFF2-40B4-BE49-F238E27FC236}">
                <a16:creationId xmlns:a16="http://schemas.microsoft.com/office/drawing/2014/main" id="{5B89FECF-50E8-F21A-DCCF-755463A08033}"/>
              </a:ext>
            </a:extLst>
          </p:cNvPr>
          <p:cNvSpPr txBox="1"/>
          <p:nvPr/>
        </p:nvSpPr>
        <p:spPr>
          <a:xfrm>
            <a:off x="3511704" y="120661"/>
            <a:ext cx="4266168" cy="523220"/>
          </a:xfrm>
          <a:prstGeom prst="rect">
            <a:avLst/>
          </a:prstGeom>
          <a:noFill/>
        </p:spPr>
        <p:txBody>
          <a:bodyPr wrap="none" rtlCol="0">
            <a:spAutoFit/>
          </a:bodyPr>
          <a:lstStyle/>
          <a:p>
            <a:r>
              <a:rPr lang="en-US" sz="2800" b="1" dirty="0">
                <a:solidFill>
                  <a:schemeClr val="bg1"/>
                </a:solidFill>
              </a:rPr>
              <a:t>Allowable AI use guidelines</a:t>
            </a:r>
          </a:p>
        </p:txBody>
      </p:sp>
      <p:sp>
        <p:nvSpPr>
          <p:cNvPr id="3" name="Title 4">
            <a:extLst>
              <a:ext uri="{FF2B5EF4-FFF2-40B4-BE49-F238E27FC236}">
                <a16:creationId xmlns:a16="http://schemas.microsoft.com/office/drawing/2014/main" id="{28042397-D1F1-C7CB-6953-DDFDAD9DD735}"/>
              </a:ext>
            </a:extLst>
          </p:cNvPr>
          <p:cNvSpPr>
            <a:spLocks noGrp="1"/>
          </p:cNvSpPr>
          <p:nvPr>
            <p:ph type="title"/>
          </p:nvPr>
        </p:nvSpPr>
        <p:spPr>
          <a:xfrm>
            <a:off x="211138" y="13900"/>
            <a:ext cx="9009062" cy="1052900"/>
          </a:xfrm>
        </p:spPr>
        <p:txBody>
          <a:bodyPr>
            <a:normAutofit/>
          </a:bodyPr>
          <a:lstStyle/>
          <a:p>
            <a:r>
              <a:rPr lang="en-US" sz="4000" b="1" dirty="0">
                <a:solidFill>
                  <a:schemeClr val="accent1"/>
                </a:solidFill>
              </a:rPr>
              <a:t>Acknowledging AI use</a:t>
            </a:r>
          </a:p>
        </p:txBody>
      </p:sp>
      <p:pic>
        <p:nvPicPr>
          <p:cNvPr id="12" name="SU S-Curve">
            <a:extLst>
              <a:ext uri="{FF2B5EF4-FFF2-40B4-BE49-F238E27FC236}">
                <a16:creationId xmlns:a16="http://schemas.microsoft.com/office/drawing/2014/main" id="{2D0440A1-91CC-6DCF-1482-58D35B760A09}"/>
              </a:ext>
            </a:extLst>
          </p:cNvPr>
          <p:cNvPicPr>
            <a:picLocks noGrp="1" noRot="1" noMove="1" noResize="1" noEditPoints="1" noAdjustHandles="1" noChangeArrowheads="1" noChangeShapeType="1" noCrop="1"/>
          </p:cNvPicPr>
          <p:nvPr/>
        </p:nvPicPr>
        <p:blipFill>
          <a:blip r:embed="rId2">
            <a:extLst>
              <a:ext uri="{96DAC541-7B7A-43D3-8B79-37D633B846F1}">
                <asvg:svgBlip xmlns:asvg="http://schemas.microsoft.com/office/drawing/2016/SVG/main" r:embed="rId3"/>
              </a:ext>
            </a:extLst>
          </a:blip>
          <a:stretch>
            <a:fillRect/>
          </a:stretch>
        </p:blipFill>
        <p:spPr>
          <a:xfrm>
            <a:off x="0" y="1"/>
            <a:ext cx="12192000" cy="6858000"/>
          </a:xfrm>
          <a:prstGeom prst="rect">
            <a:avLst/>
          </a:prstGeom>
        </p:spPr>
      </p:pic>
      <p:pic>
        <p:nvPicPr>
          <p:cNvPr id="13" name="SU Logo">
            <a:extLst>
              <a:ext uri="{FF2B5EF4-FFF2-40B4-BE49-F238E27FC236}">
                <a16:creationId xmlns:a16="http://schemas.microsoft.com/office/drawing/2014/main" id="{75880A8E-89FC-0AF6-6753-9D4D8CD14BFC}"/>
              </a:ext>
            </a:extLst>
          </p:cNvPr>
          <p:cNvPicPr>
            <a:picLocks noGrp="1" noRot="1" noMove="1" noResize="1" noEditPoints="1" noAdjustHandles="1" noChangeArrowheads="1" noChangeShapeType="1" noCrop="1"/>
          </p:cNvPicPr>
          <p:nvPr/>
        </p:nvPicPr>
        <p:blipFill>
          <a:blip r:embed="rId4">
            <a:extLst>
              <a:ext uri="{96DAC541-7B7A-43D3-8B79-37D633B846F1}">
                <asvg:svgBlip xmlns:asvg="http://schemas.microsoft.com/office/drawing/2016/SVG/main" r:embed="rId5"/>
              </a:ext>
            </a:extLst>
          </a:blip>
          <a:stretch>
            <a:fillRect/>
          </a:stretch>
        </p:blipFill>
        <p:spPr>
          <a:xfrm>
            <a:off x="325034" y="5759672"/>
            <a:ext cx="1970457" cy="1065235"/>
          </a:xfrm>
          <a:prstGeom prst="rect">
            <a:avLst/>
          </a:prstGeom>
        </p:spPr>
      </p:pic>
      <p:graphicFrame>
        <p:nvGraphicFramePr>
          <p:cNvPr id="2" name="Table 1">
            <a:extLst>
              <a:ext uri="{FF2B5EF4-FFF2-40B4-BE49-F238E27FC236}">
                <a16:creationId xmlns:a16="http://schemas.microsoft.com/office/drawing/2014/main" id="{8144180A-0873-A402-530C-84E65BF83EE4}"/>
              </a:ext>
            </a:extLst>
          </p:cNvPr>
          <p:cNvGraphicFramePr>
            <a:graphicFrameLocks noGrp="1"/>
          </p:cNvGraphicFramePr>
          <p:nvPr>
            <p:extLst>
              <p:ext uri="{D42A27DB-BD31-4B8C-83A1-F6EECF244321}">
                <p14:modId xmlns:p14="http://schemas.microsoft.com/office/powerpoint/2010/main" val="2735549900"/>
              </p:ext>
            </p:extLst>
          </p:nvPr>
        </p:nvGraphicFramePr>
        <p:xfrm>
          <a:off x="340274" y="1066800"/>
          <a:ext cx="10725291" cy="4358640"/>
        </p:xfrm>
        <a:graphic>
          <a:graphicData uri="http://schemas.openxmlformats.org/drawingml/2006/table">
            <a:tbl>
              <a:tblPr firstRow="1" bandRow="1">
                <a:tableStyleId>{5C22544A-7EE6-4342-B048-85BDC9FD1C3A}</a:tableStyleId>
              </a:tblPr>
              <a:tblGrid>
                <a:gridCol w="3230938">
                  <a:extLst>
                    <a:ext uri="{9D8B030D-6E8A-4147-A177-3AD203B41FA5}">
                      <a16:colId xmlns:a16="http://schemas.microsoft.com/office/drawing/2014/main" val="2930126140"/>
                    </a:ext>
                  </a:extLst>
                </a:gridCol>
                <a:gridCol w="4277388">
                  <a:extLst>
                    <a:ext uri="{9D8B030D-6E8A-4147-A177-3AD203B41FA5}">
                      <a16:colId xmlns:a16="http://schemas.microsoft.com/office/drawing/2014/main" val="3418244231"/>
                    </a:ext>
                  </a:extLst>
                </a:gridCol>
                <a:gridCol w="3216965">
                  <a:extLst>
                    <a:ext uri="{9D8B030D-6E8A-4147-A177-3AD203B41FA5}">
                      <a16:colId xmlns:a16="http://schemas.microsoft.com/office/drawing/2014/main" val="2804552539"/>
                    </a:ext>
                  </a:extLst>
                </a:gridCol>
              </a:tblGrid>
              <a:tr h="3352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b="1" i="0" dirty="0">
                          <a:solidFill>
                            <a:schemeClr val="accent5"/>
                          </a:solidFill>
                          <a:latin typeface="Raleway" panose="020B0003030101060003" pitchFamily="34" charset="0"/>
                        </a:rPr>
                        <a:t>Co-authoring with AI</a:t>
                      </a:r>
                    </a:p>
                  </a:txBody>
                  <a:tcPr>
                    <a:lnL w="3175" cap="flat" cmpd="sng" algn="ctr">
                      <a:solidFill>
                        <a:schemeClr val="accent2"/>
                      </a:solidFill>
                      <a:prstDash val="solid"/>
                      <a:round/>
                      <a:headEnd type="none" w="med" len="med"/>
                      <a:tailEnd type="none" w="med" len="med"/>
                    </a:lnL>
                    <a:lnR w="3175" cap="flat" cmpd="sng" algn="ctr">
                      <a:solidFill>
                        <a:schemeClr val="accent2"/>
                      </a:solid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2000" b="1" i="0" kern="1200" dirty="0">
                          <a:solidFill>
                            <a:schemeClr val="accent4"/>
                          </a:solidFill>
                          <a:latin typeface="Raleway" panose="020B0003030101060003" pitchFamily="34" charset="0"/>
                          <a:ea typeface="+mn-ea"/>
                          <a:cs typeface="+mn-cs"/>
                        </a:rPr>
                        <a:t>Referencing</a:t>
                      </a:r>
                      <a:r>
                        <a:rPr lang="en-US" sz="2000" b="1" i="0" dirty="0">
                          <a:solidFill>
                            <a:schemeClr val="accent4"/>
                          </a:solidFill>
                          <a:latin typeface="Raleway" panose="020B0003030101060003" pitchFamily="34" charset="0"/>
                        </a:rPr>
                        <a:t> </a:t>
                      </a:r>
                      <a:r>
                        <a:rPr lang="en-US" sz="2000" b="1" i="0" kern="1200" dirty="0">
                          <a:solidFill>
                            <a:schemeClr val="accent4"/>
                          </a:solidFill>
                          <a:latin typeface="Raleway" panose="020B0003030101060003" pitchFamily="34" charset="0"/>
                          <a:ea typeface="+mn-ea"/>
                          <a:cs typeface="+mn-cs"/>
                        </a:rPr>
                        <a:t>AI</a:t>
                      </a:r>
                      <a:r>
                        <a:rPr lang="en-US" sz="2000" b="1" i="0" dirty="0">
                          <a:solidFill>
                            <a:schemeClr val="accent4"/>
                          </a:solidFill>
                          <a:latin typeface="Raleway" panose="020B0003030101060003" pitchFamily="34" charset="0"/>
                        </a:rPr>
                        <a:t> </a:t>
                      </a:r>
                      <a:r>
                        <a:rPr lang="en-US" sz="2000" b="1" i="0" kern="1200" dirty="0">
                          <a:solidFill>
                            <a:schemeClr val="accent4"/>
                          </a:solidFill>
                          <a:latin typeface="Raleway" panose="020B0003030101060003" pitchFamily="34" charset="0"/>
                          <a:ea typeface="+mn-ea"/>
                          <a:cs typeface="+mn-cs"/>
                        </a:rPr>
                        <a:t>tools</a:t>
                      </a:r>
                    </a:p>
                  </a:txBody>
                  <a:tcPr>
                    <a:lnL w="3175" cap="flat" cmpd="sng" algn="ctr">
                      <a:solidFill>
                        <a:schemeClr val="accent2"/>
                      </a:solidFill>
                      <a:prstDash val="solid"/>
                      <a:round/>
                      <a:headEnd type="none" w="med" len="med"/>
                      <a:tailEnd type="none" w="med" len="med"/>
                    </a:lnL>
                    <a:lnR w="3175" cap="flat" cmpd="sng" algn="ctr">
                      <a:solidFill>
                        <a:schemeClr val="accent2"/>
                      </a:solid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b="1" i="0" kern="1200" dirty="0">
                          <a:solidFill>
                            <a:schemeClr val="accent3">
                              <a:lumMod val="75000"/>
                            </a:schemeClr>
                          </a:solidFill>
                          <a:latin typeface="Raleway" panose="020B0003030101060003" pitchFamily="34" charset="0"/>
                          <a:ea typeface="+mn-ea"/>
                          <a:cs typeface="+mn-cs"/>
                        </a:rPr>
                        <a:t>Declaring</a:t>
                      </a:r>
                      <a:r>
                        <a:rPr lang="en-US" sz="2000" b="1" i="0" dirty="0">
                          <a:solidFill>
                            <a:schemeClr val="accent3">
                              <a:lumMod val="75000"/>
                            </a:schemeClr>
                          </a:solidFill>
                          <a:latin typeface="Raleway" panose="020B0003030101060003" pitchFamily="34" charset="0"/>
                        </a:rPr>
                        <a:t> </a:t>
                      </a:r>
                      <a:r>
                        <a:rPr lang="en-US" sz="2000" b="1" i="0" kern="1200" dirty="0">
                          <a:solidFill>
                            <a:schemeClr val="accent3">
                              <a:lumMod val="75000"/>
                            </a:schemeClr>
                          </a:solidFill>
                          <a:latin typeface="Raleway" panose="020B0003030101060003" pitchFamily="34" charset="0"/>
                          <a:ea typeface="+mn-ea"/>
                          <a:cs typeface="+mn-cs"/>
                        </a:rPr>
                        <a:t>AI</a:t>
                      </a:r>
                      <a:r>
                        <a:rPr lang="en-US" sz="2000" b="1" i="0" dirty="0">
                          <a:solidFill>
                            <a:schemeClr val="accent3">
                              <a:lumMod val="75000"/>
                            </a:schemeClr>
                          </a:solidFill>
                          <a:latin typeface="Raleway" panose="020B0003030101060003" pitchFamily="34" charset="0"/>
                        </a:rPr>
                        <a:t> </a:t>
                      </a:r>
                      <a:r>
                        <a:rPr lang="en-US" sz="2000" b="1" i="0" kern="1200" dirty="0">
                          <a:solidFill>
                            <a:schemeClr val="accent3">
                              <a:lumMod val="75000"/>
                            </a:schemeClr>
                          </a:solidFill>
                          <a:latin typeface="Raleway" panose="020B0003030101060003" pitchFamily="34" charset="0"/>
                          <a:ea typeface="+mn-ea"/>
                          <a:cs typeface="+mn-cs"/>
                        </a:rPr>
                        <a:t>use</a:t>
                      </a:r>
                    </a:p>
                  </a:txBody>
                  <a:tcPr>
                    <a:lnL w="3175" cap="flat" cmpd="sng" algn="ctr">
                      <a:solidFill>
                        <a:schemeClr val="accent2"/>
                      </a:solidFill>
                      <a:prstDash val="solid"/>
                      <a:round/>
                      <a:headEnd type="none" w="med" len="med"/>
                      <a:tailEnd type="none" w="med" len="med"/>
                    </a:lnL>
                    <a:lnR w="12700"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560037509"/>
                  </a:ext>
                </a:extLst>
              </a:tr>
              <a:tr h="190134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1" i="0" dirty="0">
                          <a:solidFill>
                            <a:schemeClr val="accent2"/>
                          </a:solidFill>
                          <a:latin typeface="Raleway Medium" panose="020B0003030101060003" pitchFamily="34" charset="0"/>
                        </a:rPr>
                        <a:t>Accountability issues</a:t>
                      </a:r>
                    </a:p>
                    <a:p>
                      <a:r>
                        <a:rPr lang="en-ZA" sz="1400" b="0" i="0" kern="1200" dirty="0">
                          <a:solidFill>
                            <a:schemeClr val="dk1"/>
                          </a:solidFill>
                          <a:effectLst/>
                          <a:latin typeface="Raleway Medium" panose="020B0003030101060003" pitchFamily="34" charset="0"/>
                          <a:ea typeface="+mn-ea"/>
                          <a:cs typeface="+mn-cs"/>
                        </a:rPr>
                        <a:t>Any attribution of authorship carries with it accountability for the work, and AI tools cannot take such responsibility. In the context of these guidelines, the recommendation is that all AI-generated outputs be checked for  accuracy, bias, etc., since you, as an individual content creator, are accountable for the product you created.</a:t>
                      </a:r>
                    </a:p>
                  </a:txBody>
                  <a:tcPr>
                    <a:lnL w="3175" cap="flat" cmpd="sng" algn="ctr">
                      <a:solidFill>
                        <a:schemeClr val="accent2"/>
                      </a:solidFill>
                      <a:prstDash val="solid"/>
                      <a:round/>
                      <a:headEnd type="none" w="med" len="med"/>
                      <a:tailEnd type="none" w="med" len="med"/>
                    </a:lnL>
                    <a:lnR w="3175" cap="flat" cmpd="sng" algn="ctr">
                      <a:solidFill>
                        <a:schemeClr val="accent2"/>
                      </a:solid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1" i="0" kern="1200" dirty="0">
                          <a:solidFill>
                            <a:schemeClr val="accent2"/>
                          </a:solidFill>
                          <a:latin typeface="Raleway Medium" panose="020B0003030101060003" pitchFamily="34" charset="0"/>
                          <a:ea typeface="+mn-ea"/>
                          <a:cs typeface="+mn-cs"/>
                        </a:rPr>
                        <a:t>Traceability issues</a:t>
                      </a:r>
                    </a:p>
                    <a:p>
                      <a:r>
                        <a:rPr lang="en-ZA" sz="1400" b="0" i="0" kern="1200" dirty="0">
                          <a:solidFill>
                            <a:schemeClr val="dk1"/>
                          </a:solidFill>
                          <a:effectLst/>
                          <a:latin typeface="Raleway Medium" panose="020B0003030101060003" pitchFamily="34" charset="0"/>
                          <a:ea typeface="+mn-ea"/>
                          <a:cs typeface="+mn-cs"/>
                        </a:rPr>
                        <a:t>The purpose of the reference list is to allow your sources to be found by your reader. It also gives credit to authors you have consulted for their ideas. All references cited in the text must appear in the reference list, except for personal communications (such as conversations or emails) which cannot be retrieved.</a:t>
                      </a:r>
                    </a:p>
                    <a:p>
                      <a:endParaRPr lang="en-ZA" sz="1400" b="0" i="0" kern="1200" dirty="0">
                        <a:solidFill>
                          <a:schemeClr val="dk1"/>
                        </a:solidFill>
                        <a:effectLst/>
                        <a:latin typeface="Raleway Medium" panose="020B0003030101060003" pitchFamily="34" charset="0"/>
                        <a:ea typeface="+mn-ea"/>
                        <a:cs typeface="+mn-cs"/>
                      </a:endParaRPr>
                    </a:p>
                    <a:p>
                      <a:pPr lvl="0">
                        <a:buNone/>
                      </a:pPr>
                      <a:r>
                        <a:rPr lang="en-ZA" sz="1400" b="0" i="0" kern="1200" dirty="0">
                          <a:solidFill>
                            <a:schemeClr val="dk1"/>
                          </a:solidFill>
                          <a:effectLst/>
                          <a:latin typeface="Raleway Medium" panose="020B0003030101060003" pitchFamily="34" charset="0"/>
                          <a:ea typeface="+mn-ea"/>
                          <a:cs typeface="+mn-cs"/>
                        </a:rPr>
                        <a:t>Since the ideas of generative AI tools originally belong to other authors, and often cannot be retrieved (similar to personal communications). We do not suggest citing these tools in in-text references or the reference list. As far as possible, the work of the original authors should be sought out and fact-checking should be carried out. These original authors and sources of facts should be referenced.</a:t>
                      </a:r>
                    </a:p>
                  </a:txBody>
                  <a:tcPr>
                    <a:lnL w="3175" cap="flat" cmpd="sng" algn="ctr">
                      <a:solidFill>
                        <a:schemeClr val="accent2"/>
                      </a:solidFill>
                      <a:prstDash val="solid"/>
                      <a:round/>
                      <a:headEnd type="none" w="med" len="med"/>
                      <a:tailEnd type="none" w="med" len="med"/>
                    </a:lnL>
                    <a:lnR w="3175" cap="flat" cmpd="sng" algn="ctr">
                      <a:solidFill>
                        <a:schemeClr val="accent2"/>
                      </a:solid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1" i="0" kern="1200" dirty="0">
                          <a:solidFill>
                            <a:schemeClr val="accent2"/>
                          </a:solidFill>
                          <a:latin typeface="Raleway Medium" panose="020B0003030101060003" pitchFamily="34" charset="0"/>
                          <a:ea typeface="+mn-ea"/>
                          <a:cs typeface="+mn-cs"/>
                        </a:rPr>
                        <a:t>Responsible use</a:t>
                      </a:r>
                    </a:p>
                    <a:p>
                      <a:r>
                        <a:rPr lang="en-ZA" sz="1400" b="0" i="0" kern="1200" dirty="0">
                          <a:solidFill>
                            <a:schemeClr val="dk1"/>
                          </a:solidFill>
                          <a:effectLst/>
                          <a:latin typeface="Raleway Medium" panose="020B0003030101060003" pitchFamily="34" charset="0"/>
                          <a:ea typeface="+mn-ea"/>
                          <a:cs typeface="+mn-cs"/>
                        </a:rPr>
                        <a:t>Many journals ask that authors disclose or declare their use of AI and AI-assisted technologies, such as Large Language Models (not spelling or grammar checkers and reference managers) be acknowledged. It is advisable to also document the interaction with the AI through screenshots, etc. We recommend an AI Use Disclosure Statement.</a:t>
                      </a:r>
                      <a:endParaRPr lang="en-ZA" sz="1400" b="0" i="0" dirty="0">
                        <a:latin typeface="Raleway Medium" panose="020B0003030101060003" pitchFamily="34" charset="0"/>
                      </a:endParaRPr>
                    </a:p>
                  </a:txBody>
                  <a:tcPr>
                    <a:lnL w="3175" cap="flat" cmpd="sng" algn="ctr">
                      <a:solidFill>
                        <a:schemeClr val="accent2"/>
                      </a:solidFill>
                      <a:prstDash val="solid"/>
                      <a:round/>
                      <a:headEnd type="none" w="med" len="med"/>
                      <a:tailEnd type="none" w="med" len="med"/>
                    </a:lnL>
                    <a:lnR w="12700"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992228458"/>
                  </a:ext>
                </a:extLst>
              </a:tr>
            </a:tbl>
          </a:graphicData>
        </a:graphic>
      </p:graphicFrame>
      <p:sp>
        <p:nvSpPr>
          <p:cNvPr id="4" name="Rectangle 3">
            <a:hlinkClick r:id="rId6" action="ppaction://hlinksldjump"/>
            <a:extLst>
              <a:ext uri="{FF2B5EF4-FFF2-40B4-BE49-F238E27FC236}">
                <a16:creationId xmlns:a16="http://schemas.microsoft.com/office/drawing/2014/main" id="{37E223E4-D978-6F4B-4688-5EC084D46233}"/>
              </a:ext>
            </a:extLst>
          </p:cNvPr>
          <p:cNvSpPr/>
          <p:nvPr/>
        </p:nvSpPr>
        <p:spPr>
          <a:xfrm>
            <a:off x="0" y="0"/>
            <a:ext cx="12192000" cy="6824907"/>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ZA"/>
          </a:p>
        </p:txBody>
      </p:sp>
    </p:spTree>
    <p:extLst>
      <p:ext uri="{BB962C8B-B14F-4D97-AF65-F5344CB8AC3E}">
        <p14:creationId xmlns:p14="http://schemas.microsoft.com/office/powerpoint/2010/main" val="31854349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8BC5317-0AD3-B8E8-3D96-B2C8B2F8BB5D}"/>
            </a:ext>
          </a:extLst>
        </p:cNvPr>
        <p:cNvGrpSpPr/>
        <p:nvPr/>
      </p:nvGrpSpPr>
      <p:grpSpPr>
        <a:xfrm>
          <a:off x="0" y="0"/>
          <a:ext cx="0" cy="0"/>
          <a:chOff x="0" y="0"/>
          <a:chExt cx="0" cy="0"/>
        </a:xfrm>
      </p:grpSpPr>
      <p:sp>
        <p:nvSpPr>
          <p:cNvPr id="374" name="Round Single Corner of Rectangle 373">
            <a:extLst>
              <a:ext uri="{FF2B5EF4-FFF2-40B4-BE49-F238E27FC236}">
                <a16:creationId xmlns:a16="http://schemas.microsoft.com/office/drawing/2014/main" id="{FD83B8AB-90B7-D836-4F9C-08904D35BBE6}"/>
              </a:ext>
            </a:extLst>
          </p:cNvPr>
          <p:cNvSpPr/>
          <p:nvPr/>
        </p:nvSpPr>
        <p:spPr>
          <a:xfrm flipV="1">
            <a:off x="-13657" y="4470225"/>
            <a:ext cx="12192000" cy="1244772"/>
          </a:xfrm>
          <a:prstGeom prst="round1Rect">
            <a:avLst>
              <a:gd name="adj" fmla="val 0"/>
            </a:avLst>
          </a:prstGeom>
          <a:solidFill>
            <a:srgbClr val="F1EBDF">
              <a:alpha val="60000"/>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388" name="SU S-Curve">
            <a:extLst>
              <a:ext uri="{FF2B5EF4-FFF2-40B4-BE49-F238E27FC236}">
                <a16:creationId xmlns:a16="http://schemas.microsoft.com/office/drawing/2014/main" id="{2F6BF917-FCDD-C97E-C5F0-AD8D71647624}"/>
              </a:ext>
            </a:extLst>
          </p:cNvPr>
          <p:cNvPicPr>
            <a:picLocks noGrp="1" noRot="1" noMove="1" noResize="1" noEditPoints="1" noAdjustHandles="1" noChangeArrowheads="1" noChangeShapeType="1" noCrop="1"/>
          </p:cNvPicPr>
          <p:nvPr/>
        </p:nvPicPr>
        <p:blipFill>
          <a:blip r:embed="rId3">
            <a:extLst>
              <a:ext uri="{96DAC541-7B7A-43D3-8B79-37D633B846F1}">
                <asvg:svgBlip xmlns:asvg="http://schemas.microsoft.com/office/drawing/2016/SVG/main" r:embed="rId4"/>
              </a:ext>
            </a:extLst>
          </a:blip>
          <a:stretch>
            <a:fillRect/>
          </a:stretch>
        </p:blipFill>
        <p:spPr>
          <a:xfrm>
            <a:off x="0" y="1"/>
            <a:ext cx="12192000" cy="6858000"/>
          </a:xfrm>
          <a:prstGeom prst="rect">
            <a:avLst/>
          </a:prstGeom>
        </p:spPr>
      </p:pic>
      <p:pic>
        <p:nvPicPr>
          <p:cNvPr id="389" name="SU Logo">
            <a:extLst>
              <a:ext uri="{FF2B5EF4-FFF2-40B4-BE49-F238E27FC236}">
                <a16:creationId xmlns:a16="http://schemas.microsoft.com/office/drawing/2014/main" id="{EFAACAF0-DF97-2926-F72F-3BC8BE759B33}"/>
              </a:ext>
            </a:extLst>
          </p:cNvPr>
          <p:cNvPicPr>
            <a:picLocks noGrp="1" noRot="1" noMove="1" noResize="1" noEditPoints="1" noAdjustHandles="1" noChangeArrowheads="1" noChangeShapeType="1" noCrop="1"/>
          </p:cNvPicPr>
          <p:nvPr/>
        </p:nvPicPr>
        <p:blipFill>
          <a:blip r:embed="rId5">
            <a:extLst>
              <a:ext uri="{96DAC541-7B7A-43D3-8B79-37D633B846F1}">
                <asvg:svgBlip xmlns:asvg="http://schemas.microsoft.com/office/drawing/2016/SVG/main" r:embed="rId6"/>
              </a:ext>
            </a:extLst>
          </a:blip>
          <a:stretch>
            <a:fillRect/>
          </a:stretch>
        </p:blipFill>
        <p:spPr>
          <a:xfrm>
            <a:off x="325034" y="5759672"/>
            <a:ext cx="1970457" cy="1065235"/>
          </a:xfrm>
          <a:prstGeom prst="rect">
            <a:avLst/>
          </a:prstGeom>
        </p:spPr>
      </p:pic>
      <p:grpSp>
        <p:nvGrpSpPr>
          <p:cNvPr id="384" name="Group 383">
            <a:extLst>
              <a:ext uri="{FF2B5EF4-FFF2-40B4-BE49-F238E27FC236}">
                <a16:creationId xmlns:a16="http://schemas.microsoft.com/office/drawing/2014/main" id="{FD76F80F-40F2-F4E7-77B5-F356A9C3BC5E}"/>
              </a:ext>
            </a:extLst>
          </p:cNvPr>
          <p:cNvGrpSpPr/>
          <p:nvPr/>
        </p:nvGrpSpPr>
        <p:grpSpPr>
          <a:xfrm>
            <a:off x="894575" y="389457"/>
            <a:ext cx="9980686" cy="3947078"/>
            <a:chOff x="894575" y="389457"/>
            <a:chExt cx="9980686" cy="3947078"/>
          </a:xfrm>
        </p:grpSpPr>
        <p:grpSp>
          <p:nvGrpSpPr>
            <p:cNvPr id="8" name="Graphic 2">
              <a:extLst>
                <a:ext uri="{FF2B5EF4-FFF2-40B4-BE49-F238E27FC236}">
                  <a16:creationId xmlns:a16="http://schemas.microsoft.com/office/drawing/2014/main" id="{CCE9108B-2009-FFDC-2BA1-1AC5F0E633DC}"/>
                </a:ext>
              </a:extLst>
            </p:cNvPr>
            <p:cNvGrpSpPr/>
            <p:nvPr/>
          </p:nvGrpSpPr>
          <p:grpSpPr>
            <a:xfrm>
              <a:off x="4022025" y="389457"/>
              <a:ext cx="3947078" cy="3947078"/>
              <a:chOff x="3197942" y="492842"/>
              <a:chExt cx="4014018" cy="4014018"/>
            </a:xfrm>
          </p:grpSpPr>
          <p:grpSp>
            <p:nvGrpSpPr>
              <p:cNvPr id="9" name="Graphic 2">
                <a:extLst>
                  <a:ext uri="{FF2B5EF4-FFF2-40B4-BE49-F238E27FC236}">
                    <a16:creationId xmlns:a16="http://schemas.microsoft.com/office/drawing/2014/main" id="{034400A1-7B5E-207D-C2A5-F00410D2E2E7}"/>
                  </a:ext>
                </a:extLst>
              </p:cNvPr>
              <p:cNvGrpSpPr/>
              <p:nvPr/>
            </p:nvGrpSpPr>
            <p:grpSpPr>
              <a:xfrm>
                <a:off x="5347384" y="2642284"/>
                <a:ext cx="1864576" cy="1864576"/>
                <a:chOff x="5347384" y="2642284"/>
                <a:chExt cx="1864576" cy="1864576"/>
              </a:xfrm>
            </p:grpSpPr>
            <p:sp>
              <p:nvSpPr>
                <p:cNvPr id="10" name="Freeform 9">
                  <a:extLst>
                    <a:ext uri="{FF2B5EF4-FFF2-40B4-BE49-F238E27FC236}">
                      <a16:creationId xmlns:a16="http://schemas.microsoft.com/office/drawing/2014/main" id="{42A1D4DF-EDC8-5731-3098-30D877617D36}"/>
                    </a:ext>
                  </a:extLst>
                </p:cNvPr>
                <p:cNvSpPr/>
                <p:nvPr/>
              </p:nvSpPr>
              <p:spPr>
                <a:xfrm>
                  <a:off x="5347384" y="2642284"/>
                  <a:ext cx="1864576" cy="1864576"/>
                </a:xfrm>
                <a:custGeom>
                  <a:avLst/>
                  <a:gdLst>
                    <a:gd name="connsiteX0" fmla="*/ 1735092 w 1864576"/>
                    <a:gd name="connsiteY0" fmla="*/ 0 h 1864576"/>
                    <a:gd name="connsiteX1" fmla="*/ 1864577 w 1864576"/>
                    <a:gd name="connsiteY1" fmla="*/ 129484 h 1864576"/>
                    <a:gd name="connsiteX2" fmla="*/ 1864577 w 1864576"/>
                    <a:gd name="connsiteY2" fmla="*/ 1735092 h 1864576"/>
                    <a:gd name="connsiteX3" fmla="*/ 1735092 w 1864576"/>
                    <a:gd name="connsiteY3" fmla="*/ 1864577 h 1864576"/>
                    <a:gd name="connsiteX4" fmla="*/ 129484 w 1864576"/>
                    <a:gd name="connsiteY4" fmla="*/ 1864577 h 1864576"/>
                    <a:gd name="connsiteX5" fmla="*/ 0 w 1864576"/>
                    <a:gd name="connsiteY5" fmla="*/ 1735092 h 1864576"/>
                    <a:gd name="connsiteX6" fmla="*/ 0 w 1864576"/>
                    <a:gd name="connsiteY6" fmla="*/ 129484 h 1864576"/>
                    <a:gd name="connsiteX7" fmla="*/ 129484 w 1864576"/>
                    <a:gd name="connsiteY7" fmla="*/ 0 h 18645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864576" h="1864576">
                      <a:moveTo>
                        <a:pt x="1735092" y="0"/>
                      </a:moveTo>
                      <a:cubicBezTo>
                        <a:pt x="1806605" y="0"/>
                        <a:pt x="1864577" y="57972"/>
                        <a:pt x="1864577" y="129484"/>
                      </a:cubicBezTo>
                      <a:lnTo>
                        <a:pt x="1864577" y="1735092"/>
                      </a:lnTo>
                      <a:cubicBezTo>
                        <a:pt x="1864577" y="1806605"/>
                        <a:pt x="1806605" y="1864577"/>
                        <a:pt x="1735092" y="1864577"/>
                      </a:cubicBezTo>
                      <a:lnTo>
                        <a:pt x="129484" y="1864577"/>
                      </a:lnTo>
                      <a:cubicBezTo>
                        <a:pt x="57972" y="1864577"/>
                        <a:pt x="0" y="1806605"/>
                        <a:pt x="0" y="1735092"/>
                      </a:cubicBezTo>
                      <a:lnTo>
                        <a:pt x="0" y="129484"/>
                      </a:lnTo>
                      <a:cubicBezTo>
                        <a:pt x="0" y="57972"/>
                        <a:pt x="57972" y="0"/>
                        <a:pt x="129484" y="0"/>
                      </a:cubicBezTo>
                      <a:close/>
                    </a:path>
                  </a:pathLst>
                </a:custGeom>
                <a:solidFill>
                  <a:srgbClr val="FFFFFF"/>
                </a:solidFill>
                <a:ln w="0" cap="flat">
                  <a:noFill/>
                  <a:prstDash val="solid"/>
                  <a:miter/>
                </a:ln>
              </p:spPr>
              <p:txBody>
                <a:bodyPr rtlCol="0" anchor="ctr"/>
                <a:lstStyle/>
                <a:p>
                  <a:endParaRPr lang="en-GB"/>
                </a:p>
              </p:txBody>
            </p:sp>
            <p:sp>
              <p:nvSpPr>
                <p:cNvPr id="11" name="Freeform 10">
                  <a:extLst>
                    <a:ext uri="{FF2B5EF4-FFF2-40B4-BE49-F238E27FC236}">
                      <a16:creationId xmlns:a16="http://schemas.microsoft.com/office/drawing/2014/main" id="{8B4151FF-6FE4-D588-B6E6-542D4FA7B607}"/>
                    </a:ext>
                  </a:extLst>
                </p:cNvPr>
                <p:cNvSpPr/>
                <p:nvPr/>
              </p:nvSpPr>
              <p:spPr>
                <a:xfrm>
                  <a:off x="5352408" y="2647308"/>
                  <a:ext cx="1854528" cy="1854528"/>
                </a:xfrm>
                <a:custGeom>
                  <a:avLst/>
                  <a:gdLst>
                    <a:gd name="connsiteX0" fmla="*/ 0 w 1854528"/>
                    <a:gd name="connsiteY0" fmla="*/ 125289 h 1854528"/>
                    <a:gd name="connsiteX1" fmla="*/ 130935 w 1854528"/>
                    <a:gd name="connsiteY1" fmla="*/ 0 h 1854528"/>
                    <a:gd name="connsiteX2" fmla="*/ 1729240 w 1854528"/>
                    <a:gd name="connsiteY2" fmla="*/ 0 h 1854528"/>
                    <a:gd name="connsiteX3" fmla="*/ 1854529 w 1854528"/>
                    <a:gd name="connsiteY3" fmla="*/ 130365 h 1854528"/>
                    <a:gd name="connsiteX4" fmla="*/ 1854529 w 1854528"/>
                    <a:gd name="connsiteY4" fmla="*/ 1724164 h 1854528"/>
                    <a:gd name="connsiteX5" fmla="*/ 1729240 w 1854528"/>
                    <a:gd name="connsiteY5" fmla="*/ 1854529 h 1854528"/>
                    <a:gd name="connsiteX6" fmla="*/ 125289 w 1854528"/>
                    <a:gd name="connsiteY6" fmla="*/ 1854529 h 1854528"/>
                    <a:gd name="connsiteX7" fmla="*/ 0 w 1854528"/>
                    <a:gd name="connsiteY7" fmla="*/ 1723594 h 1854528"/>
                    <a:gd name="connsiteX8" fmla="*/ 0 w 1854528"/>
                    <a:gd name="connsiteY8" fmla="*/ 125289 h 18545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854528" h="1854528">
                      <a:moveTo>
                        <a:pt x="0" y="125289"/>
                      </a:moveTo>
                      <a:cubicBezTo>
                        <a:pt x="0" y="56352"/>
                        <a:pt x="61997" y="0"/>
                        <a:pt x="130935" y="0"/>
                      </a:cubicBezTo>
                      <a:lnTo>
                        <a:pt x="1729240" y="0"/>
                      </a:lnTo>
                      <a:cubicBezTo>
                        <a:pt x="1798177" y="0"/>
                        <a:pt x="1854529" y="61427"/>
                        <a:pt x="1854529" y="130365"/>
                      </a:cubicBezTo>
                      <a:lnTo>
                        <a:pt x="1854529" y="1724164"/>
                      </a:lnTo>
                      <a:cubicBezTo>
                        <a:pt x="1854529" y="1793101"/>
                        <a:pt x="1798125" y="1854529"/>
                        <a:pt x="1729240" y="1854529"/>
                      </a:cubicBezTo>
                      <a:lnTo>
                        <a:pt x="125289" y="1854529"/>
                      </a:lnTo>
                      <a:cubicBezTo>
                        <a:pt x="56352" y="1854529"/>
                        <a:pt x="0" y="1792531"/>
                        <a:pt x="0" y="1723594"/>
                      </a:cubicBezTo>
                      <a:lnTo>
                        <a:pt x="0" y="125289"/>
                      </a:lnTo>
                      <a:close/>
                    </a:path>
                  </a:pathLst>
                </a:custGeom>
                <a:solidFill>
                  <a:srgbClr val="FBFBFB"/>
                </a:solidFill>
                <a:ln w="0" cap="flat">
                  <a:noFill/>
                  <a:prstDash val="solid"/>
                  <a:miter/>
                </a:ln>
              </p:spPr>
              <p:txBody>
                <a:bodyPr rtlCol="0" anchor="ctr"/>
                <a:lstStyle/>
                <a:p>
                  <a:endParaRPr lang="en-GB"/>
                </a:p>
              </p:txBody>
            </p:sp>
            <p:sp>
              <p:nvSpPr>
                <p:cNvPr id="12" name="Freeform 11">
                  <a:extLst>
                    <a:ext uri="{FF2B5EF4-FFF2-40B4-BE49-F238E27FC236}">
                      <a16:creationId xmlns:a16="http://schemas.microsoft.com/office/drawing/2014/main" id="{A179A8E6-E678-8F73-4304-85BA3BCA16D8}"/>
                    </a:ext>
                  </a:extLst>
                </p:cNvPr>
                <p:cNvSpPr/>
                <p:nvPr/>
              </p:nvSpPr>
              <p:spPr>
                <a:xfrm>
                  <a:off x="5357432" y="2652280"/>
                  <a:ext cx="1844532" cy="1844532"/>
                </a:xfrm>
                <a:custGeom>
                  <a:avLst/>
                  <a:gdLst>
                    <a:gd name="connsiteX0" fmla="*/ 0 w 1844532"/>
                    <a:gd name="connsiteY0" fmla="*/ 121146 h 1844532"/>
                    <a:gd name="connsiteX1" fmla="*/ 132385 w 1844532"/>
                    <a:gd name="connsiteY1" fmla="*/ 0 h 1844532"/>
                    <a:gd name="connsiteX2" fmla="*/ 1723387 w 1844532"/>
                    <a:gd name="connsiteY2" fmla="*/ 0 h 1844532"/>
                    <a:gd name="connsiteX3" fmla="*/ 1844532 w 1844532"/>
                    <a:gd name="connsiteY3" fmla="*/ 131245 h 1844532"/>
                    <a:gd name="connsiteX4" fmla="*/ 1844532 w 1844532"/>
                    <a:gd name="connsiteY4" fmla="*/ 1713287 h 1844532"/>
                    <a:gd name="connsiteX5" fmla="*/ 1723387 w 1844532"/>
                    <a:gd name="connsiteY5" fmla="*/ 1844532 h 1844532"/>
                    <a:gd name="connsiteX6" fmla="*/ 121146 w 1844532"/>
                    <a:gd name="connsiteY6" fmla="*/ 1844532 h 1844532"/>
                    <a:gd name="connsiteX7" fmla="*/ 0 w 1844532"/>
                    <a:gd name="connsiteY7" fmla="*/ 1712148 h 1844532"/>
                    <a:gd name="connsiteX8" fmla="*/ 0 w 1844532"/>
                    <a:gd name="connsiteY8" fmla="*/ 121146 h 18445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844532" h="1844532">
                      <a:moveTo>
                        <a:pt x="0" y="121146"/>
                      </a:moveTo>
                      <a:cubicBezTo>
                        <a:pt x="0" y="54539"/>
                        <a:pt x="65778" y="0"/>
                        <a:pt x="132385" y="0"/>
                      </a:cubicBezTo>
                      <a:lnTo>
                        <a:pt x="1723387" y="0"/>
                      </a:lnTo>
                      <a:cubicBezTo>
                        <a:pt x="1789993" y="0"/>
                        <a:pt x="1844532" y="64639"/>
                        <a:pt x="1844532" y="131245"/>
                      </a:cubicBezTo>
                      <a:lnTo>
                        <a:pt x="1844532" y="1713287"/>
                      </a:lnTo>
                      <a:cubicBezTo>
                        <a:pt x="1844532" y="1779894"/>
                        <a:pt x="1790045" y="1844532"/>
                        <a:pt x="1723387" y="1844532"/>
                      </a:cubicBezTo>
                      <a:lnTo>
                        <a:pt x="121146" y="1844532"/>
                      </a:lnTo>
                      <a:cubicBezTo>
                        <a:pt x="54539" y="1844532"/>
                        <a:pt x="0" y="1778754"/>
                        <a:pt x="0" y="1712148"/>
                      </a:cubicBezTo>
                      <a:lnTo>
                        <a:pt x="0" y="121146"/>
                      </a:lnTo>
                      <a:close/>
                    </a:path>
                  </a:pathLst>
                </a:custGeom>
                <a:solidFill>
                  <a:srgbClr val="F8F8F9"/>
                </a:solidFill>
                <a:ln w="0" cap="flat">
                  <a:noFill/>
                  <a:prstDash val="solid"/>
                  <a:miter/>
                </a:ln>
              </p:spPr>
              <p:txBody>
                <a:bodyPr rtlCol="0" anchor="ctr"/>
                <a:lstStyle/>
                <a:p>
                  <a:endParaRPr lang="en-GB"/>
                </a:p>
              </p:txBody>
            </p:sp>
            <p:sp>
              <p:nvSpPr>
                <p:cNvPr id="13" name="Freeform 12">
                  <a:extLst>
                    <a:ext uri="{FF2B5EF4-FFF2-40B4-BE49-F238E27FC236}">
                      <a16:creationId xmlns:a16="http://schemas.microsoft.com/office/drawing/2014/main" id="{70962E75-5D20-DFC8-E720-E9E3FB4F3D33}"/>
                    </a:ext>
                  </a:extLst>
                </p:cNvPr>
                <p:cNvSpPr/>
                <p:nvPr/>
              </p:nvSpPr>
              <p:spPr>
                <a:xfrm>
                  <a:off x="5362404" y="2657304"/>
                  <a:ext cx="1834484" cy="1834484"/>
                </a:xfrm>
                <a:custGeom>
                  <a:avLst/>
                  <a:gdLst>
                    <a:gd name="connsiteX0" fmla="*/ 0 w 1834484"/>
                    <a:gd name="connsiteY0" fmla="*/ 116950 h 1834484"/>
                    <a:gd name="connsiteX1" fmla="*/ 133835 w 1834484"/>
                    <a:gd name="connsiteY1" fmla="*/ 0 h 1834484"/>
                    <a:gd name="connsiteX2" fmla="*/ 1717534 w 1834484"/>
                    <a:gd name="connsiteY2" fmla="*/ 0 h 1834484"/>
                    <a:gd name="connsiteX3" fmla="*/ 1834485 w 1834484"/>
                    <a:gd name="connsiteY3" fmla="*/ 132126 h 1834484"/>
                    <a:gd name="connsiteX4" fmla="*/ 1834485 w 1834484"/>
                    <a:gd name="connsiteY4" fmla="*/ 1702359 h 1834484"/>
                    <a:gd name="connsiteX5" fmla="*/ 1717534 w 1834484"/>
                    <a:gd name="connsiteY5" fmla="*/ 1834485 h 1834484"/>
                    <a:gd name="connsiteX6" fmla="*/ 116950 w 1834484"/>
                    <a:gd name="connsiteY6" fmla="*/ 1834485 h 1834484"/>
                    <a:gd name="connsiteX7" fmla="*/ 0 w 1834484"/>
                    <a:gd name="connsiteY7" fmla="*/ 1700649 h 1834484"/>
                    <a:gd name="connsiteX8" fmla="*/ 0 w 1834484"/>
                    <a:gd name="connsiteY8" fmla="*/ 116950 h 18344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834484" h="1834484">
                      <a:moveTo>
                        <a:pt x="0" y="116950"/>
                      </a:moveTo>
                      <a:cubicBezTo>
                        <a:pt x="0" y="52623"/>
                        <a:pt x="69507" y="0"/>
                        <a:pt x="133835" y="0"/>
                      </a:cubicBezTo>
                      <a:lnTo>
                        <a:pt x="1717534" y="0"/>
                      </a:lnTo>
                      <a:cubicBezTo>
                        <a:pt x="1781862" y="0"/>
                        <a:pt x="1834485" y="67798"/>
                        <a:pt x="1834485" y="132126"/>
                      </a:cubicBezTo>
                      <a:lnTo>
                        <a:pt x="1834485" y="1702359"/>
                      </a:lnTo>
                      <a:cubicBezTo>
                        <a:pt x="1834485" y="1766686"/>
                        <a:pt x="1781862" y="1834485"/>
                        <a:pt x="1717534" y="1834485"/>
                      </a:cubicBezTo>
                      <a:lnTo>
                        <a:pt x="116950" y="1834485"/>
                      </a:lnTo>
                      <a:cubicBezTo>
                        <a:pt x="52623" y="1834485"/>
                        <a:pt x="0" y="1764977"/>
                        <a:pt x="0" y="1700649"/>
                      </a:cubicBezTo>
                      <a:lnTo>
                        <a:pt x="0" y="116950"/>
                      </a:lnTo>
                      <a:close/>
                    </a:path>
                  </a:pathLst>
                </a:custGeom>
                <a:solidFill>
                  <a:srgbClr val="F6F6F6"/>
                </a:solidFill>
                <a:ln w="0" cap="flat">
                  <a:noFill/>
                  <a:prstDash val="solid"/>
                  <a:miter/>
                </a:ln>
              </p:spPr>
              <p:txBody>
                <a:bodyPr rtlCol="0" anchor="ctr"/>
                <a:lstStyle/>
                <a:p>
                  <a:endParaRPr lang="en-GB"/>
                </a:p>
              </p:txBody>
            </p:sp>
            <p:sp>
              <p:nvSpPr>
                <p:cNvPr id="14" name="Freeform 13">
                  <a:extLst>
                    <a:ext uri="{FF2B5EF4-FFF2-40B4-BE49-F238E27FC236}">
                      <a16:creationId xmlns:a16="http://schemas.microsoft.com/office/drawing/2014/main" id="{A5353465-1CF3-370B-2F77-60257078846C}"/>
                    </a:ext>
                  </a:extLst>
                </p:cNvPr>
                <p:cNvSpPr/>
                <p:nvPr/>
              </p:nvSpPr>
              <p:spPr>
                <a:xfrm>
                  <a:off x="5367428" y="2662328"/>
                  <a:ext cx="1824488" cy="1824488"/>
                </a:xfrm>
                <a:custGeom>
                  <a:avLst/>
                  <a:gdLst>
                    <a:gd name="connsiteX0" fmla="*/ 1711733 w 1824488"/>
                    <a:gd name="connsiteY0" fmla="*/ 0 h 1824488"/>
                    <a:gd name="connsiteX1" fmla="*/ 1824488 w 1824488"/>
                    <a:gd name="connsiteY1" fmla="*/ 112755 h 1824488"/>
                    <a:gd name="connsiteX2" fmla="*/ 1824488 w 1824488"/>
                    <a:gd name="connsiteY2" fmla="*/ 1711733 h 1824488"/>
                    <a:gd name="connsiteX3" fmla="*/ 1711733 w 1824488"/>
                    <a:gd name="connsiteY3" fmla="*/ 1824488 h 1824488"/>
                    <a:gd name="connsiteX4" fmla="*/ 112755 w 1824488"/>
                    <a:gd name="connsiteY4" fmla="*/ 1824488 h 1824488"/>
                    <a:gd name="connsiteX5" fmla="*/ 0 w 1824488"/>
                    <a:gd name="connsiteY5" fmla="*/ 1711733 h 1824488"/>
                    <a:gd name="connsiteX6" fmla="*/ 0 w 1824488"/>
                    <a:gd name="connsiteY6" fmla="*/ 112755 h 1824488"/>
                    <a:gd name="connsiteX7" fmla="*/ 112755 w 1824488"/>
                    <a:gd name="connsiteY7" fmla="*/ 0 h 18244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824488" h="1824488">
                      <a:moveTo>
                        <a:pt x="1711733" y="0"/>
                      </a:moveTo>
                      <a:cubicBezTo>
                        <a:pt x="1774006" y="0"/>
                        <a:pt x="1824488" y="50482"/>
                        <a:pt x="1824488" y="112755"/>
                      </a:cubicBezTo>
                      <a:lnTo>
                        <a:pt x="1824488" y="1711733"/>
                      </a:lnTo>
                      <a:cubicBezTo>
                        <a:pt x="1824488" y="1774006"/>
                        <a:pt x="1774006" y="1824488"/>
                        <a:pt x="1711733" y="1824488"/>
                      </a:cubicBezTo>
                      <a:lnTo>
                        <a:pt x="112755" y="1824488"/>
                      </a:lnTo>
                      <a:cubicBezTo>
                        <a:pt x="50482" y="1824488"/>
                        <a:pt x="0" y="1774006"/>
                        <a:pt x="0" y="1711733"/>
                      </a:cubicBezTo>
                      <a:lnTo>
                        <a:pt x="0" y="112755"/>
                      </a:lnTo>
                      <a:cubicBezTo>
                        <a:pt x="0" y="50482"/>
                        <a:pt x="50482" y="0"/>
                        <a:pt x="112755" y="0"/>
                      </a:cubicBezTo>
                      <a:close/>
                    </a:path>
                  </a:pathLst>
                </a:custGeom>
                <a:solidFill>
                  <a:srgbClr val="F4F4F4"/>
                </a:solidFill>
                <a:ln w="0" cap="flat">
                  <a:noFill/>
                  <a:prstDash val="solid"/>
                  <a:miter/>
                </a:ln>
              </p:spPr>
              <p:txBody>
                <a:bodyPr rtlCol="0" anchor="ctr"/>
                <a:lstStyle/>
                <a:p>
                  <a:endParaRPr lang="en-GB"/>
                </a:p>
              </p:txBody>
            </p:sp>
            <p:sp>
              <p:nvSpPr>
                <p:cNvPr id="15" name="Freeform 14">
                  <a:extLst>
                    <a:ext uri="{FF2B5EF4-FFF2-40B4-BE49-F238E27FC236}">
                      <a16:creationId xmlns:a16="http://schemas.microsoft.com/office/drawing/2014/main" id="{117CA182-1F11-9FE8-9F44-801A077CB398}"/>
                    </a:ext>
                  </a:extLst>
                </p:cNvPr>
                <p:cNvSpPr/>
                <p:nvPr/>
              </p:nvSpPr>
              <p:spPr>
                <a:xfrm>
                  <a:off x="5372400" y="2667352"/>
                  <a:ext cx="1814491" cy="1814440"/>
                </a:xfrm>
                <a:custGeom>
                  <a:avLst/>
                  <a:gdLst>
                    <a:gd name="connsiteX0" fmla="*/ 52 w 1814491"/>
                    <a:gd name="connsiteY0" fmla="*/ 108612 h 1814440"/>
                    <a:gd name="connsiteX1" fmla="*/ 136787 w 1814491"/>
                    <a:gd name="connsiteY1" fmla="*/ 0 h 1814440"/>
                    <a:gd name="connsiteX2" fmla="*/ 1705881 w 1814491"/>
                    <a:gd name="connsiteY2" fmla="*/ 0 h 1814440"/>
                    <a:gd name="connsiteX3" fmla="*/ 1814492 w 1814491"/>
                    <a:gd name="connsiteY3" fmla="*/ 133887 h 1814440"/>
                    <a:gd name="connsiteX4" fmla="*/ 1814492 w 1814491"/>
                    <a:gd name="connsiteY4" fmla="*/ 1680553 h 1814440"/>
                    <a:gd name="connsiteX5" fmla="*/ 1705881 w 1814491"/>
                    <a:gd name="connsiteY5" fmla="*/ 1814440 h 1814440"/>
                    <a:gd name="connsiteX6" fmla="*/ 108612 w 1814491"/>
                    <a:gd name="connsiteY6" fmla="*/ 1814440 h 1814440"/>
                    <a:gd name="connsiteX7" fmla="*/ 0 w 1814491"/>
                    <a:gd name="connsiteY7" fmla="*/ 1677705 h 1814440"/>
                    <a:gd name="connsiteX8" fmla="*/ 0 w 1814491"/>
                    <a:gd name="connsiteY8" fmla="*/ 108612 h 18144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814491" h="1814440">
                      <a:moveTo>
                        <a:pt x="52" y="108612"/>
                      </a:moveTo>
                      <a:cubicBezTo>
                        <a:pt x="52" y="48893"/>
                        <a:pt x="77069" y="0"/>
                        <a:pt x="136787" y="0"/>
                      </a:cubicBezTo>
                      <a:lnTo>
                        <a:pt x="1705881" y="0"/>
                      </a:lnTo>
                      <a:cubicBezTo>
                        <a:pt x="1765599" y="0"/>
                        <a:pt x="1814492" y="74169"/>
                        <a:pt x="1814492" y="133887"/>
                      </a:cubicBezTo>
                      <a:lnTo>
                        <a:pt x="1814492" y="1680553"/>
                      </a:lnTo>
                      <a:cubicBezTo>
                        <a:pt x="1814492" y="1740272"/>
                        <a:pt x="1765599" y="1814440"/>
                        <a:pt x="1705881" y="1814440"/>
                      </a:cubicBezTo>
                      <a:lnTo>
                        <a:pt x="108612" y="1814440"/>
                      </a:lnTo>
                      <a:cubicBezTo>
                        <a:pt x="48893" y="1814440"/>
                        <a:pt x="0" y="1737423"/>
                        <a:pt x="0" y="1677705"/>
                      </a:cubicBezTo>
                      <a:lnTo>
                        <a:pt x="0" y="108612"/>
                      </a:lnTo>
                      <a:close/>
                    </a:path>
                  </a:pathLst>
                </a:custGeom>
                <a:solidFill>
                  <a:srgbClr val="F1F2F2"/>
                </a:solidFill>
                <a:ln w="0" cap="flat">
                  <a:noFill/>
                  <a:prstDash val="solid"/>
                  <a:miter/>
                </a:ln>
              </p:spPr>
              <p:txBody>
                <a:bodyPr rtlCol="0" anchor="ctr"/>
                <a:lstStyle/>
                <a:p>
                  <a:endParaRPr lang="en-GB"/>
                </a:p>
              </p:txBody>
            </p:sp>
            <p:sp>
              <p:nvSpPr>
                <p:cNvPr id="16" name="Freeform 15">
                  <a:extLst>
                    <a:ext uri="{FF2B5EF4-FFF2-40B4-BE49-F238E27FC236}">
                      <a16:creationId xmlns:a16="http://schemas.microsoft.com/office/drawing/2014/main" id="{AEB86492-A456-2A7B-576A-893D54B20381}"/>
                    </a:ext>
                  </a:extLst>
                </p:cNvPr>
                <p:cNvSpPr/>
                <p:nvPr/>
              </p:nvSpPr>
              <p:spPr>
                <a:xfrm>
                  <a:off x="5377476" y="2672376"/>
                  <a:ext cx="1804392" cy="1804444"/>
                </a:xfrm>
                <a:custGeom>
                  <a:avLst/>
                  <a:gdLst>
                    <a:gd name="connsiteX0" fmla="*/ 0 w 1804392"/>
                    <a:gd name="connsiteY0" fmla="*/ 104416 h 1804444"/>
                    <a:gd name="connsiteX1" fmla="*/ 138186 w 1804392"/>
                    <a:gd name="connsiteY1" fmla="*/ 0 h 1804444"/>
                    <a:gd name="connsiteX2" fmla="*/ 1699976 w 1804392"/>
                    <a:gd name="connsiteY2" fmla="*/ 0 h 1804444"/>
                    <a:gd name="connsiteX3" fmla="*/ 1804392 w 1804392"/>
                    <a:gd name="connsiteY3" fmla="*/ 134767 h 1804444"/>
                    <a:gd name="connsiteX4" fmla="*/ 1804392 w 1804392"/>
                    <a:gd name="connsiteY4" fmla="*/ 1669625 h 1804444"/>
                    <a:gd name="connsiteX5" fmla="*/ 1699976 w 1804392"/>
                    <a:gd name="connsiteY5" fmla="*/ 1804444 h 1804444"/>
                    <a:gd name="connsiteX6" fmla="*/ 104416 w 1804392"/>
                    <a:gd name="connsiteY6" fmla="*/ 1804444 h 1804444"/>
                    <a:gd name="connsiteX7" fmla="*/ 0 w 1804392"/>
                    <a:gd name="connsiteY7" fmla="*/ 1666258 h 1804444"/>
                    <a:gd name="connsiteX8" fmla="*/ 0 w 1804392"/>
                    <a:gd name="connsiteY8" fmla="*/ 104468 h 18044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804392" h="1804444">
                      <a:moveTo>
                        <a:pt x="0" y="104416"/>
                      </a:moveTo>
                      <a:cubicBezTo>
                        <a:pt x="0" y="46977"/>
                        <a:pt x="80747" y="0"/>
                        <a:pt x="138186" y="0"/>
                      </a:cubicBezTo>
                      <a:lnTo>
                        <a:pt x="1699976" y="0"/>
                      </a:lnTo>
                      <a:cubicBezTo>
                        <a:pt x="1757415" y="0"/>
                        <a:pt x="1804392" y="77328"/>
                        <a:pt x="1804392" y="134767"/>
                      </a:cubicBezTo>
                      <a:lnTo>
                        <a:pt x="1804392" y="1669625"/>
                      </a:lnTo>
                      <a:cubicBezTo>
                        <a:pt x="1804392" y="1727064"/>
                        <a:pt x="1757415" y="1804444"/>
                        <a:pt x="1699976" y="1804444"/>
                      </a:cubicBezTo>
                      <a:lnTo>
                        <a:pt x="104416" y="1804444"/>
                      </a:lnTo>
                      <a:cubicBezTo>
                        <a:pt x="46977" y="1804444"/>
                        <a:pt x="0" y="1723646"/>
                        <a:pt x="0" y="1666258"/>
                      </a:cubicBezTo>
                      <a:lnTo>
                        <a:pt x="0" y="104468"/>
                      </a:lnTo>
                      <a:close/>
                    </a:path>
                  </a:pathLst>
                </a:custGeom>
                <a:solidFill>
                  <a:srgbClr val="EFF0F0"/>
                </a:solidFill>
                <a:ln w="0" cap="flat">
                  <a:noFill/>
                  <a:prstDash val="solid"/>
                  <a:miter/>
                </a:ln>
              </p:spPr>
              <p:txBody>
                <a:bodyPr rtlCol="0" anchor="ctr"/>
                <a:lstStyle/>
                <a:p>
                  <a:endParaRPr lang="en-GB"/>
                </a:p>
              </p:txBody>
            </p:sp>
            <p:sp>
              <p:nvSpPr>
                <p:cNvPr id="17" name="Freeform 16">
                  <a:extLst>
                    <a:ext uri="{FF2B5EF4-FFF2-40B4-BE49-F238E27FC236}">
                      <a16:creationId xmlns:a16="http://schemas.microsoft.com/office/drawing/2014/main" id="{45EFD91D-CEDD-63B3-AB6B-7865E3FF321B}"/>
                    </a:ext>
                  </a:extLst>
                </p:cNvPr>
                <p:cNvSpPr/>
                <p:nvPr/>
              </p:nvSpPr>
              <p:spPr>
                <a:xfrm>
                  <a:off x="5382448" y="2677400"/>
                  <a:ext cx="1794344" cy="1794447"/>
                </a:xfrm>
                <a:custGeom>
                  <a:avLst/>
                  <a:gdLst>
                    <a:gd name="connsiteX0" fmla="*/ 0 w 1794344"/>
                    <a:gd name="connsiteY0" fmla="*/ 100221 h 1794447"/>
                    <a:gd name="connsiteX1" fmla="*/ 139636 w 1794344"/>
                    <a:gd name="connsiteY1" fmla="*/ 0 h 1794447"/>
                    <a:gd name="connsiteX2" fmla="*/ 1694123 w 1794344"/>
                    <a:gd name="connsiteY2" fmla="*/ 0 h 1794447"/>
                    <a:gd name="connsiteX3" fmla="*/ 1794344 w 1794344"/>
                    <a:gd name="connsiteY3" fmla="*/ 135648 h 1794447"/>
                    <a:gd name="connsiteX4" fmla="*/ 1794344 w 1794344"/>
                    <a:gd name="connsiteY4" fmla="*/ 1658748 h 1794447"/>
                    <a:gd name="connsiteX5" fmla="*/ 1694123 w 1794344"/>
                    <a:gd name="connsiteY5" fmla="*/ 1794448 h 1794447"/>
                    <a:gd name="connsiteX6" fmla="*/ 100221 w 1794344"/>
                    <a:gd name="connsiteY6" fmla="*/ 1794448 h 1794447"/>
                    <a:gd name="connsiteX7" fmla="*/ 0 w 1794344"/>
                    <a:gd name="connsiteY7" fmla="*/ 1654812 h 1794447"/>
                    <a:gd name="connsiteX8" fmla="*/ 0 w 1794344"/>
                    <a:gd name="connsiteY8" fmla="*/ 100325 h 17944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794344" h="1794447">
                      <a:moveTo>
                        <a:pt x="0" y="100221"/>
                      </a:moveTo>
                      <a:cubicBezTo>
                        <a:pt x="0" y="45061"/>
                        <a:pt x="84528" y="0"/>
                        <a:pt x="139636" y="0"/>
                      </a:cubicBezTo>
                      <a:lnTo>
                        <a:pt x="1694123" y="0"/>
                      </a:lnTo>
                      <a:cubicBezTo>
                        <a:pt x="1749284" y="0"/>
                        <a:pt x="1794344" y="80488"/>
                        <a:pt x="1794344" y="135648"/>
                      </a:cubicBezTo>
                      <a:lnTo>
                        <a:pt x="1794344" y="1658748"/>
                      </a:lnTo>
                      <a:cubicBezTo>
                        <a:pt x="1794344" y="1713909"/>
                        <a:pt x="1749232" y="1794448"/>
                        <a:pt x="1694123" y="1794448"/>
                      </a:cubicBezTo>
                      <a:lnTo>
                        <a:pt x="100221" y="1794448"/>
                      </a:lnTo>
                      <a:cubicBezTo>
                        <a:pt x="45061" y="1794448"/>
                        <a:pt x="0" y="1709920"/>
                        <a:pt x="0" y="1654812"/>
                      </a:cubicBezTo>
                      <a:lnTo>
                        <a:pt x="0" y="100325"/>
                      </a:lnTo>
                      <a:close/>
                    </a:path>
                  </a:pathLst>
                </a:custGeom>
                <a:solidFill>
                  <a:srgbClr val="EDEEEF"/>
                </a:solidFill>
                <a:ln w="0" cap="flat">
                  <a:noFill/>
                  <a:prstDash val="solid"/>
                  <a:miter/>
                </a:ln>
              </p:spPr>
              <p:txBody>
                <a:bodyPr rtlCol="0" anchor="ctr"/>
                <a:lstStyle/>
                <a:p>
                  <a:endParaRPr lang="en-GB"/>
                </a:p>
              </p:txBody>
            </p:sp>
            <p:sp>
              <p:nvSpPr>
                <p:cNvPr id="18" name="Freeform 17">
                  <a:extLst>
                    <a:ext uri="{FF2B5EF4-FFF2-40B4-BE49-F238E27FC236}">
                      <a16:creationId xmlns:a16="http://schemas.microsoft.com/office/drawing/2014/main" id="{8F6DB72D-349A-D119-4101-E3FA9AE49ABD}"/>
                    </a:ext>
                  </a:extLst>
                </p:cNvPr>
                <p:cNvSpPr/>
                <p:nvPr/>
              </p:nvSpPr>
              <p:spPr>
                <a:xfrm>
                  <a:off x="5387421" y="2682372"/>
                  <a:ext cx="1784399" cy="1784399"/>
                </a:xfrm>
                <a:custGeom>
                  <a:avLst/>
                  <a:gdLst>
                    <a:gd name="connsiteX0" fmla="*/ 52 w 1784399"/>
                    <a:gd name="connsiteY0" fmla="*/ 96078 h 1784399"/>
                    <a:gd name="connsiteX1" fmla="*/ 141138 w 1784399"/>
                    <a:gd name="connsiteY1" fmla="*/ 0 h 1784399"/>
                    <a:gd name="connsiteX2" fmla="*/ 1688322 w 1784399"/>
                    <a:gd name="connsiteY2" fmla="*/ 0 h 1784399"/>
                    <a:gd name="connsiteX3" fmla="*/ 1784400 w 1784399"/>
                    <a:gd name="connsiteY3" fmla="*/ 136529 h 1784399"/>
                    <a:gd name="connsiteX4" fmla="*/ 1784400 w 1784399"/>
                    <a:gd name="connsiteY4" fmla="*/ 1647820 h 1784399"/>
                    <a:gd name="connsiteX5" fmla="*/ 1688322 w 1784399"/>
                    <a:gd name="connsiteY5" fmla="*/ 1784400 h 1784399"/>
                    <a:gd name="connsiteX6" fmla="*/ 96077 w 1784399"/>
                    <a:gd name="connsiteY6" fmla="*/ 1784400 h 1784399"/>
                    <a:gd name="connsiteX7" fmla="*/ 0 w 1784399"/>
                    <a:gd name="connsiteY7" fmla="*/ 1643314 h 1784399"/>
                    <a:gd name="connsiteX8" fmla="*/ 0 w 1784399"/>
                    <a:gd name="connsiteY8" fmla="*/ 96129 h 17843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784399" h="1784399">
                      <a:moveTo>
                        <a:pt x="52" y="96078"/>
                      </a:moveTo>
                      <a:cubicBezTo>
                        <a:pt x="52" y="43248"/>
                        <a:pt x="88308" y="0"/>
                        <a:pt x="141138" y="0"/>
                      </a:cubicBezTo>
                      <a:lnTo>
                        <a:pt x="1688322" y="0"/>
                      </a:lnTo>
                      <a:cubicBezTo>
                        <a:pt x="1741152" y="0"/>
                        <a:pt x="1784400" y="83699"/>
                        <a:pt x="1784400" y="136529"/>
                      </a:cubicBezTo>
                      <a:lnTo>
                        <a:pt x="1784400" y="1647820"/>
                      </a:lnTo>
                      <a:cubicBezTo>
                        <a:pt x="1784400" y="1700649"/>
                        <a:pt x="1741152" y="1784400"/>
                        <a:pt x="1688322" y="1784400"/>
                      </a:cubicBezTo>
                      <a:lnTo>
                        <a:pt x="96077" y="1784400"/>
                      </a:lnTo>
                      <a:cubicBezTo>
                        <a:pt x="43248" y="1784400"/>
                        <a:pt x="0" y="1696143"/>
                        <a:pt x="0" y="1643314"/>
                      </a:cubicBezTo>
                      <a:lnTo>
                        <a:pt x="0" y="96129"/>
                      </a:lnTo>
                      <a:close/>
                    </a:path>
                  </a:pathLst>
                </a:custGeom>
                <a:solidFill>
                  <a:srgbClr val="EBECED"/>
                </a:solidFill>
                <a:ln w="0" cap="flat">
                  <a:noFill/>
                  <a:prstDash val="solid"/>
                  <a:miter/>
                </a:ln>
              </p:spPr>
              <p:txBody>
                <a:bodyPr rtlCol="0" anchor="ctr"/>
                <a:lstStyle/>
                <a:p>
                  <a:endParaRPr lang="en-GB"/>
                </a:p>
              </p:txBody>
            </p:sp>
            <p:sp>
              <p:nvSpPr>
                <p:cNvPr id="19" name="Freeform 18">
                  <a:extLst>
                    <a:ext uri="{FF2B5EF4-FFF2-40B4-BE49-F238E27FC236}">
                      <a16:creationId xmlns:a16="http://schemas.microsoft.com/office/drawing/2014/main" id="{170B79F7-B8AB-824C-3D2D-031FE9A05D0E}"/>
                    </a:ext>
                  </a:extLst>
                </p:cNvPr>
                <p:cNvSpPr/>
                <p:nvPr/>
              </p:nvSpPr>
              <p:spPr>
                <a:xfrm>
                  <a:off x="5392496" y="2687396"/>
                  <a:ext cx="1774351" cy="1774351"/>
                </a:xfrm>
                <a:custGeom>
                  <a:avLst/>
                  <a:gdLst>
                    <a:gd name="connsiteX0" fmla="*/ 0 w 1774351"/>
                    <a:gd name="connsiteY0" fmla="*/ 91882 h 1774351"/>
                    <a:gd name="connsiteX1" fmla="*/ 142588 w 1774351"/>
                    <a:gd name="connsiteY1" fmla="*/ 0 h 1774351"/>
                    <a:gd name="connsiteX2" fmla="*/ 1682470 w 1774351"/>
                    <a:gd name="connsiteY2" fmla="*/ 0 h 1774351"/>
                    <a:gd name="connsiteX3" fmla="*/ 1774352 w 1774351"/>
                    <a:gd name="connsiteY3" fmla="*/ 137409 h 1774351"/>
                    <a:gd name="connsiteX4" fmla="*/ 1774352 w 1774351"/>
                    <a:gd name="connsiteY4" fmla="*/ 1636891 h 1774351"/>
                    <a:gd name="connsiteX5" fmla="*/ 1682470 w 1774351"/>
                    <a:gd name="connsiteY5" fmla="*/ 1774352 h 1774351"/>
                    <a:gd name="connsiteX6" fmla="*/ 91882 w 1774351"/>
                    <a:gd name="connsiteY6" fmla="*/ 1774352 h 1774351"/>
                    <a:gd name="connsiteX7" fmla="*/ 0 w 1774351"/>
                    <a:gd name="connsiteY7" fmla="*/ 1631764 h 1774351"/>
                    <a:gd name="connsiteX8" fmla="*/ 0 w 1774351"/>
                    <a:gd name="connsiteY8" fmla="*/ 91882 h 17743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774351" h="1774351">
                      <a:moveTo>
                        <a:pt x="0" y="91882"/>
                      </a:moveTo>
                      <a:cubicBezTo>
                        <a:pt x="0" y="41332"/>
                        <a:pt x="92038" y="0"/>
                        <a:pt x="142588" y="0"/>
                      </a:cubicBezTo>
                      <a:lnTo>
                        <a:pt x="1682470" y="0"/>
                      </a:lnTo>
                      <a:cubicBezTo>
                        <a:pt x="1733020" y="0"/>
                        <a:pt x="1774352" y="86858"/>
                        <a:pt x="1774352" y="137409"/>
                      </a:cubicBezTo>
                      <a:lnTo>
                        <a:pt x="1774352" y="1636891"/>
                      </a:lnTo>
                      <a:cubicBezTo>
                        <a:pt x="1774352" y="1687442"/>
                        <a:pt x="1733020" y="1774352"/>
                        <a:pt x="1682470" y="1774352"/>
                      </a:cubicBezTo>
                      <a:lnTo>
                        <a:pt x="91882" y="1774352"/>
                      </a:lnTo>
                      <a:cubicBezTo>
                        <a:pt x="41332" y="1774352"/>
                        <a:pt x="0" y="1682314"/>
                        <a:pt x="0" y="1631764"/>
                      </a:cubicBezTo>
                      <a:lnTo>
                        <a:pt x="0" y="91882"/>
                      </a:lnTo>
                      <a:close/>
                    </a:path>
                  </a:pathLst>
                </a:custGeom>
                <a:solidFill>
                  <a:srgbClr val="E9EAEB"/>
                </a:solidFill>
                <a:ln w="0" cap="flat">
                  <a:noFill/>
                  <a:prstDash val="solid"/>
                  <a:miter/>
                </a:ln>
              </p:spPr>
              <p:txBody>
                <a:bodyPr rtlCol="0" anchor="ctr"/>
                <a:lstStyle/>
                <a:p>
                  <a:endParaRPr lang="en-GB"/>
                </a:p>
              </p:txBody>
            </p:sp>
            <p:sp>
              <p:nvSpPr>
                <p:cNvPr id="20" name="Freeform 19">
                  <a:extLst>
                    <a:ext uri="{FF2B5EF4-FFF2-40B4-BE49-F238E27FC236}">
                      <a16:creationId xmlns:a16="http://schemas.microsoft.com/office/drawing/2014/main" id="{3BA19FA7-B51D-686B-5100-91106CA273F8}"/>
                    </a:ext>
                  </a:extLst>
                </p:cNvPr>
                <p:cNvSpPr/>
                <p:nvPr/>
              </p:nvSpPr>
              <p:spPr>
                <a:xfrm>
                  <a:off x="5397520" y="2692369"/>
                  <a:ext cx="1764355" cy="1764355"/>
                </a:xfrm>
                <a:custGeom>
                  <a:avLst/>
                  <a:gdLst>
                    <a:gd name="connsiteX0" fmla="*/ 0 w 1764355"/>
                    <a:gd name="connsiteY0" fmla="*/ 87739 h 1764355"/>
                    <a:gd name="connsiteX1" fmla="*/ 144039 w 1764355"/>
                    <a:gd name="connsiteY1" fmla="*/ 0 h 1764355"/>
                    <a:gd name="connsiteX2" fmla="*/ 1676617 w 1764355"/>
                    <a:gd name="connsiteY2" fmla="*/ 0 h 1764355"/>
                    <a:gd name="connsiteX3" fmla="*/ 1764356 w 1764355"/>
                    <a:gd name="connsiteY3" fmla="*/ 138289 h 1764355"/>
                    <a:gd name="connsiteX4" fmla="*/ 1764356 w 1764355"/>
                    <a:gd name="connsiteY4" fmla="*/ 1626014 h 1764355"/>
                    <a:gd name="connsiteX5" fmla="*/ 1676617 w 1764355"/>
                    <a:gd name="connsiteY5" fmla="*/ 1764356 h 1764355"/>
                    <a:gd name="connsiteX6" fmla="*/ 87739 w 1764355"/>
                    <a:gd name="connsiteY6" fmla="*/ 1764356 h 1764355"/>
                    <a:gd name="connsiteX7" fmla="*/ 0 w 1764355"/>
                    <a:gd name="connsiteY7" fmla="*/ 1620317 h 1764355"/>
                    <a:gd name="connsiteX8" fmla="*/ 0 w 1764355"/>
                    <a:gd name="connsiteY8" fmla="*/ 87739 h 17643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764355" h="1764355">
                      <a:moveTo>
                        <a:pt x="0" y="87739"/>
                      </a:moveTo>
                      <a:cubicBezTo>
                        <a:pt x="0" y="39519"/>
                        <a:pt x="95767" y="0"/>
                        <a:pt x="144039" y="0"/>
                      </a:cubicBezTo>
                      <a:lnTo>
                        <a:pt x="1676617" y="0"/>
                      </a:lnTo>
                      <a:cubicBezTo>
                        <a:pt x="1724837" y="0"/>
                        <a:pt x="1764356" y="90069"/>
                        <a:pt x="1764356" y="138289"/>
                      </a:cubicBezTo>
                      <a:lnTo>
                        <a:pt x="1764356" y="1626014"/>
                      </a:lnTo>
                      <a:cubicBezTo>
                        <a:pt x="1764356" y="1674234"/>
                        <a:pt x="1724889" y="1764356"/>
                        <a:pt x="1676617" y="1764356"/>
                      </a:cubicBezTo>
                      <a:lnTo>
                        <a:pt x="87739" y="1764356"/>
                      </a:lnTo>
                      <a:cubicBezTo>
                        <a:pt x="39519" y="1764356"/>
                        <a:pt x="0" y="1668589"/>
                        <a:pt x="0" y="1620317"/>
                      </a:cubicBezTo>
                      <a:lnTo>
                        <a:pt x="0" y="87739"/>
                      </a:lnTo>
                      <a:close/>
                    </a:path>
                  </a:pathLst>
                </a:custGeom>
                <a:solidFill>
                  <a:srgbClr val="E7E8E9"/>
                </a:solidFill>
                <a:ln w="0" cap="flat">
                  <a:noFill/>
                  <a:prstDash val="solid"/>
                  <a:miter/>
                </a:ln>
              </p:spPr>
              <p:txBody>
                <a:bodyPr rtlCol="0" anchor="ctr"/>
                <a:lstStyle/>
                <a:p>
                  <a:endParaRPr lang="en-GB"/>
                </a:p>
              </p:txBody>
            </p:sp>
            <p:sp>
              <p:nvSpPr>
                <p:cNvPr id="21" name="Freeform 20">
                  <a:extLst>
                    <a:ext uri="{FF2B5EF4-FFF2-40B4-BE49-F238E27FC236}">
                      <a16:creationId xmlns:a16="http://schemas.microsoft.com/office/drawing/2014/main" id="{DC1CFC62-F1E2-B1BE-80D6-4897B11A4989}"/>
                    </a:ext>
                  </a:extLst>
                </p:cNvPr>
                <p:cNvSpPr/>
                <p:nvPr/>
              </p:nvSpPr>
              <p:spPr>
                <a:xfrm>
                  <a:off x="5402544" y="2697393"/>
                  <a:ext cx="1754307" cy="1754307"/>
                </a:xfrm>
                <a:custGeom>
                  <a:avLst/>
                  <a:gdLst>
                    <a:gd name="connsiteX0" fmla="*/ 0 w 1754307"/>
                    <a:gd name="connsiteY0" fmla="*/ 83543 h 1754307"/>
                    <a:gd name="connsiteX1" fmla="*/ 145489 w 1754307"/>
                    <a:gd name="connsiteY1" fmla="*/ 0 h 1754307"/>
                    <a:gd name="connsiteX2" fmla="*/ 1670764 w 1754307"/>
                    <a:gd name="connsiteY2" fmla="*/ 0 h 1754307"/>
                    <a:gd name="connsiteX3" fmla="*/ 1754308 w 1754307"/>
                    <a:gd name="connsiteY3" fmla="*/ 139170 h 1754307"/>
                    <a:gd name="connsiteX4" fmla="*/ 1754308 w 1754307"/>
                    <a:gd name="connsiteY4" fmla="*/ 1615086 h 1754307"/>
                    <a:gd name="connsiteX5" fmla="*/ 1670764 w 1754307"/>
                    <a:gd name="connsiteY5" fmla="*/ 1754307 h 1754307"/>
                    <a:gd name="connsiteX6" fmla="*/ 83543 w 1754307"/>
                    <a:gd name="connsiteY6" fmla="*/ 1754307 h 1754307"/>
                    <a:gd name="connsiteX7" fmla="*/ 0 w 1754307"/>
                    <a:gd name="connsiteY7" fmla="*/ 1608819 h 1754307"/>
                    <a:gd name="connsiteX8" fmla="*/ 0 w 1754307"/>
                    <a:gd name="connsiteY8" fmla="*/ 83543 h 17543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754307" h="1754307">
                      <a:moveTo>
                        <a:pt x="0" y="83543"/>
                      </a:moveTo>
                      <a:cubicBezTo>
                        <a:pt x="0" y="37602"/>
                        <a:pt x="99548" y="0"/>
                        <a:pt x="145489" y="0"/>
                      </a:cubicBezTo>
                      <a:lnTo>
                        <a:pt x="1670764" y="0"/>
                      </a:lnTo>
                      <a:cubicBezTo>
                        <a:pt x="1716705" y="0"/>
                        <a:pt x="1754308" y="93229"/>
                        <a:pt x="1754308" y="139170"/>
                      </a:cubicBezTo>
                      <a:lnTo>
                        <a:pt x="1754308" y="1615086"/>
                      </a:lnTo>
                      <a:cubicBezTo>
                        <a:pt x="1754308" y="1661027"/>
                        <a:pt x="1716705" y="1754307"/>
                        <a:pt x="1670764" y="1754307"/>
                      </a:cubicBezTo>
                      <a:lnTo>
                        <a:pt x="83543" y="1754307"/>
                      </a:lnTo>
                      <a:cubicBezTo>
                        <a:pt x="37602" y="1754307"/>
                        <a:pt x="0" y="1654760"/>
                        <a:pt x="0" y="1608819"/>
                      </a:cubicBezTo>
                      <a:lnTo>
                        <a:pt x="0" y="83543"/>
                      </a:lnTo>
                      <a:close/>
                    </a:path>
                  </a:pathLst>
                </a:custGeom>
                <a:solidFill>
                  <a:srgbClr val="E5E6E7"/>
                </a:solidFill>
                <a:ln w="0" cap="flat">
                  <a:noFill/>
                  <a:prstDash val="solid"/>
                  <a:miter/>
                </a:ln>
              </p:spPr>
              <p:txBody>
                <a:bodyPr rtlCol="0" anchor="ctr"/>
                <a:lstStyle/>
                <a:p>
                  <a:endParaRPr lang="en-GB"/>
                </a:p>
              </p:txBody>
            </p:sp>
            <p:sp>
              <p:nvSpPr>
                <p:cNvPr id="22" name="Freeform 21">
                  <a:extLst>
                    <a:ext uri="{FF2B5EF4-FFF2-40B4-BE49-F238E27FC236}">
                      <a16:creationId xmlns:a16="http://schemas.microsoft.com/office/drawing/2014/main" id="{ED20EEDA-0A4D-49CF-49B4-95EFA8858CC6}"/>
                    </a:ext>
                  </a:extLst>
                </p:cNvPr>
                <p:cNvSpPr/>
                <p:nvPr/>
              </p:nvSpPr>
              <p:spPr>
                <a:xfrm>
                  <a:off x="5407516" y="2702468"/>
                  <a:ext cx="1744259" cy="1744259"/>
                </a:xfrm>
                <a:custGeom>
                  <a:avLst/>
                  <a:gdLst>
                    <a:gd name="connsiteX0" fmla="*/ 0 w 1744259"/>
                    <a:gd name="connsiteY0" fmla="*/ 79348 h 1744259"/>
                    <a:gd name="connsiteX1" fmla="*/ 146939 w 1744259"/>
                    <a:gd name="connsiteY1" fmla="*/ 0 h 1744259"/>
                    <a:gd name="connsiteX2" fmla="*/ 1664912 w 1744259"/>
                    <a:gd name="connsiteY2" fmla="*/ 0 h 1744259"/>
                    <a:gd name="connsiteX3" fmla="*/ 1744260 w 1744259"/>
                    <a:gd name="connsiteY3" fmla="*/ 140050 h 1744259"/>
                    <a:gd name="connsiteX4" fmla="*/ 1744260 w 1744259"/>
                    <a:gd name="connsiteY4" fmla="*/ 1604158 h 1744259"/>
                    <a:gd name="connsiteX5" fmla="*/ 1664912 w 1744259"/>
                    <a:gd name="connsiteY5" fmla="*/ 1744260 h 1744259"/>
                    <a:gd name="connsiteX6" fmla="*/ 79348 w 1744259"/>
                    <a:gd name="connsiteY6" fmla="*/ 1744260 h 1744259"/>
                    <a:gd name="connsiteX7" fmla="*/ 0 w 1744259"/>
                    <a:gd name="connsiteY7" fmla="*/ 1597321 h 1744259"/>
                    <a:gd name="connsiteX8" fmla="*/ 0 w 1744259"/>
                    <a:gd name="connsiteY8" fmla="*/ 79348 h 17442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744259" h="1744259">
                      <a:moveTo>
                        <a:pt x="0" y="79348"/>
                      </a:moveTo>
                      <a:cubicBezTo>
                        <a:pt x="0" y="35686"/>
                        <a:pt x="103277" y="0"/>
                        <a:pt x="146939" y="0"/>
                      </a:cubicBezTo>
                      <a:lnTo>
                        <a:pt x="1664912" y="0"/>
                      </a:lnTo>
                      <a:cubicBezTo>
                        <a:pt x="1708574" y="0"/>
                        <a:pt x="1744260" y="96388"/>
                        <a:pt x="1744260" y="140050"/>
                      </a:cubicBezTo>
                      <a:lnTo>
                        <a:pt x="1744260" y="1604158"/>
                      </a:lnTo>
                      <a:cubicBezTo>
                        <a:pt x="1744260" y="1647820"/>
                        <a:pt x="1708522" y="1744260"/>
                        <a:pt x="1664912" y="1744260"/>
                      </a:cubicBezTo>
                      <a:lnTo>
                        <a:pt x="79348" y="1744260"/>
                      </a:lnTo>
                      <a:cubicBezTo>
                        <a:pt x="35686" y="1744260"/>
                        <a:pt x="0" y="1640983"/>
                        <a:pt x="0" y="1597321"/>
                      </a:cubicBezTo>
                      <a:lnTo>
                        <a:pt x="0" y="79348"/>
                      </a:lnTo>
                      <a:close/>
                    </a:path>
                  </a:pathLst>
                </a:custGeom>
                <a:solidFill>
                  <a:srgbClr val="E3E4E5"/>
                </a:solidFill>
                <a:ln w="0" cap="flat">
                  <a:noFill/>
                  <a:prstDash val="solid"/>
                  <a:miter/>
                </a:ln>
              </p:spPr>
              <p:txBody>
                <a:bodyPr rtlCol="0" anchor="ctr"/>
                <a:lstStyle/>
                <a:p>
                  <a:endParaRPr lang="en-GB"/>
                </a:p>
              </p:txBody>
            </p:sp>
            <p:sp>
              <p:nvSpPr>
                <p:cNvPr id="23" name="Freeform 22">
                  <a:extLst>
                    <a:ext uri="{FF2B5EF4-FFF2-40B4-BE49-F238E27FC236}">
                      <a16:creationId xmlns:a16="http://schemas.microsoft.com/office/drawing/2014/main" id="{2DD04E6F-9658-0E0D-B812-04E32262D4CA}"/>
                    </a:ext>
                  </a:extLst>
                </p:cNvPr>
                <p:cNvSpPr/>
                <p:nvPr/>
              </p:nvSpPr>
              <p:spPr>
                <a:xfrm>
                  <a:off x="5412489" y="2707440"/>
                  <a:ext cx="1734315" cy="1734263"/>
                </a:xfrm>
                <a:custGeom>
                  <a:avLst/>
                  <a:gdLst>
                    <a:gd name="connsiteX0" fmla="*/ 52 w 1734315"/>
                    <a:gd name="connsiteY0" fmla="*/ 75205 h 1734263"/>
                    <a:gd name="connsiteX1" fmla="*/ 148441 w 1734315"/>
                    <a:gd name="connsiteY1" fmla="*/ 0 h 1734263"/>
                    <a:gd name="connsiteX2" fmla="*/ 1659111 w 1734315"/>
                    <a:gd name="connsiteY2" fmla="*/ 0 h 1734263"/>
                    <a:gd name="connsiteX3" fmla="*/ 1734315 w 1734315"/>
                    <a:gd name="connsiteY3" fmla="*/ 140931 h 1734263"/>
                    <a:gd name="connsiteX4" fmla="*/ 1734315 w 1734315"/>
                    <a:gd name="connsiteY4" fmla="*/ 1593281 h 1734263"/>
                    <a:gd name="connsiteX5" fmla="*/ 1659111 w 1734315"/>
                    <a:gd name="connsiteY5" fmla="*/ 1734263 h 1734263"/>
                    <a:gd name="connsiteX6" fmla="*/ 75205 w 1734315"/>
                    <a:gd name="connsiteY6" fmla="*/ 1734263 h 1734263"/>
                    <a:gd name="connsiteX7" fmla="*/ 0 w 1734315"/>
                    <a:gd name="connsiteY7" fmla="*/ 1585874 h 1734263"/>
                    <a:gd name="connsiteX8" fmla="*/ 0 w 1734315"/>
                    <a:gd name="connsiteY8" fmla="*/ 75205 h 17342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734315" h="1734263">
                      <a:moveTo>
                        <a:pt x="52" y="75205"/>
                      </a:moveTo>
                      <a:cubicBezTo>
                        <a:pt x="52" y="33873"/>
                        <a:pt x="107058" y="0"/>
                        <a:pt x="148441" y="0"/>
                      </a:cubicBezTo>
                      <a:lnTo>
                        <a:pt x="1659111" y="0"/>
                      </a:lnTo>
                      <a:cubicBezTo>
                        <a:pt x="1700442" y="0"/>
                        <a:pt x="1734315" y="99600"/>
                        <a:pt x="1734315" y="140931"/>
                      </a:cubicBezTo>
                      <a:lnTo>
                        <a:pt x="1734315" y="1593281"/>
                      </a:lnTo>
                      <a:cubicBezTo>
                        <a:pt x="1734315" y="1634612"/>
                        <a:pt x="1700494" y="1734263"/>
                        <a:pt x="1659111" y="1734263"/>
                      </a:cubicBezTo>
                      <a:lnTo>
                        <a:pt x="75205" y="1734263"/>
                      </a:lnTo>
                      <a:cubicBezTo>
                        <a:pt x="33873" y="1734263"/>
                        <a:pt x="0" y="1627258"/>
                        <a:pt x="0" y="1585874"/>
                      </a:cubicBezTo>
                      <a:lnTo>
                        <a:pt x="0" y="75205"/>
                      </a:lnTo>
                      <a:close/>
                    </a:path>
                  </a:pathLst>
                </a:custGeom>
                <a:solidFill>
                  <a:srgbClr val="E1E2E3"/>
                </a:solidFill>
                <a:ln w="0" cap="flat">
                  <a:noFill/>
                  <a:prstDash val="solid"/>
                  <a:miter/>
                </a:ln>
              </p:spPr>
              <p:txBody>
                <a:bodyPr rtlCol="0" anchor="ctr"/>
                <a:lstStyle/>
                <a:p>
                  <a:endParaRPr lang="en-GB"/>
                </a:p>
              </p:txBody>
            </p:sp>
            <p:sp>
              <p:nvSpPr>
                <p:cNvPr id="24" name="Freeform 23">
                  <a:extLst>
                    <a:ext uri="{FF2B5EF4-FFF2-40B4-BE49-F238E27FC236}">
                      <a16:creationId xmlns:a16="http://schemas.microsoft.com/office/drawing/2014/main" id="{527C9E24-AEB2-11E4-0AFF-1EF1347502CC}"/>
                    </a:ext>
                  </a:extLst>
                </p:cNvPr>
                <p:cNvSpPr/>
                <p:nvPr/>
              </p:nvSpPr>
              <p:spPr>
                <a:xfrm>
                  <a:off x="5417564" y="2712464"/>
                  <a:ext cx="1724215" cy="1724215"/>
                </a:xfrm>
                <a:custGeom>
                  <a:avLst/>
                  <a:gdLst>
                    <a:gd name="connsiteX0" fmla="*/ 0 w 1724215"/>
                    <a:gd name="connsiteY0" fmla="*/ 71009 h 1724215"/>
                    <a:gd name="connsiteX1" fmla="*/ 149840 w 1724215"/>
                    <a:gd name="connsiteY1" fmla="*/ 0 h 1724215"/>
                    <a:gd name="connsiteX2" fmla="*/ 1653206 w 1724215"/>
                    <a:gd name="connsiteY2" fmla="*/ 0 h 1724215"/>
                    <a:gd name="connsiteX3" fmla="*/ 1724216 w 1724215"/>
                    <a:gd name="connsiteY3" fmla="*/ 141811 h 1724215"/>
                    <a:gd name="connsiteX4" fmla="*/ 1724216 w 1724215"/>
                    <a:gd name="connsiteY4" fmla="*/ 1582352 h 1724215"/>
                    <a:gd name="connsiteX5" fmla="*/ 1653206 w 1724215"/>
                    <a:gd name="connsiteY5" fmla="*/ 1724216 h 1724215"/>
                    <a:gd name="connsiteX6" fmla="*/ 71009 w 1724215"/>
                    <a:gd name="connsiteY6" fmla="*/ 1724216 h 1724215"/>
                    <a:gd name="connsiteX7" fmla="*/ 0 w 1724215"/>
                    <a:gd name="connsiteY7" fmla="*/ 1574376 h 1724215"/>
                    <a:gd name="connsiteX8" fmla="*/ 0 w 1724215"/>
                    <a:gd name="connsiteY8" fmla="*/ 71009 h 17242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724215" h="1724215">
                      <a:moveTo>
                        <a:pt x="0" y="71009"/>
                      </a:moveTo>
                      <a:cubicBezTo>
                        <a:pt x="0" y="31957"/>
                        <a:pt x="110787" y="0"/>
                        <a:pt x="149840" y="0"/>
                      </a:cubicBezTo>
                      <a:lnTo>
                        <a:pt x="1653206" y="0"/>
                      </a:lnTo>
                      <a:cubicBezTo>
                        <a:pt x="1692259" y="0"/>
                        <a:pt x="1724216" y="102759"/>
                        <a:pt x="1724216" y="141811"/>
                      </a:cubicBezTo>
                      <a:lnTo>
                        <a:pt x="1724216" y="1582352"/>
                      </a:lnTo>
                      <a:cubicBezTo>
                        <a:pt x="1724216" y="1621405"/>
                        <a:pt x="1692259" y="1724216"/>
                        <a:pt x="1653206" y="1724216"/>
                      </a:cubicBezTo>
                      <a:lnTo>
                        <a:pt x="71009" y="1724216"/>
                      </a:lnTo>
                      <a:cubicBezTo>
                        <a:pt x="31957" y="1724216"/>
                        <a:pt x="0" y="1613429"/>
                        <a:pt x="0" y="1574376"/>
                      </a:cubicBezTo>
                      <a:lnTo>
                        <a:pt x="0" y="71009"/>
                      </a:lnTo>
                      <a:close/>
                    </a:path>
                  </a:pathLst>
                </a:custGeom>
                <a:solidFill>
                  <a:srgbClr val="DFE0E1"/>
                </a:solidFill>
                <a:ln w="0" cap="flat">
                  <a:noFill/>
                  <a:prstDash val="solid"/>
                  <a:miter/>
                </a:ln>
              </p:spPr>
              <p:txBody>
                <a:bodyPr rtlCol="0" anchor="ctr"/>
                <a:lstStyle/>
                <a:p>
                  <a:endParaRPr lang="en-GB"/>
                </a:p>
              </p:txBody>
            </p:sp>
            <p:sp>
              <p:nvSpPr>
                <p:cNvPr id="25" name="Freeform 24">
                  <a:extLst>
                    <a:ext uri="{FF2B5EF4-FFF2-40B4-BE49-F238E27FC236}">
                      <a16:creationId xmlns:a16="http://schemas.microsoft.com/office/drawing/2014/main" id="{A98F5F45-82D1-5E21-8A53-BF5094E021C6}"/>
                    </a:ext>
                  </a:extLst>
                </p:cNvPr>
                <p:cNvSpPr/>
                <p:nvPr/>
              </p:nvSpPr>
              <p:spPr>
                <a:xfrm>
                  <a:off x="5422588" y="2717488"/>
                  <a:ext cx="1714219" cy="1714167"/>
                </a:xfrm>
                <a:custGeom>
                  <a:avLst/>
                  <a:gdLst>
                    <a:gd name="connsiteX0" fmla="*/ 0 w 1714219"/>
                    <a:gd name="connsiteY0" fmla="*/ 66814 h 1714167"/>
                    <a:gd name="connsiteX1" fmla="*/ 151290 w 1714219"/>
                    <a:gd name="connsiteY1" fmla="*/ 0 h 1714167"/>
                    <a:gd name="connsiteX2" fmla="*/ 1647405 w 1714219"/>
                    <a:gd name="connsiteY2" fmla="*/ 0 h 1714167"/>
                    <a:gd name="connsiteX3" fmla="*/ 1714219 w 1714219"/>
                    <a:gd name="connsiteY3" fmla="*/ 142692 h 1714167"/>
                    <a:gd name="connsiteX4" fmla="*/ 1714219 w 1714219"/>
                    <a:gd name="connsiteY4" fmla="*/ 1571424 h 1714167"/>
                    <a:gd name="connsiteX5" fmla="*/ 1647405 w 1714219"/>
                    <a:gd name="connsiteY5" fmla="*/ 1714167 h 1714167"/>
                    <a:gd name="connsiteX6" fmla="*/ 66866 w 1714219"/>
                    <a:gd name="connsiteY6" fmla="*/ 1714167 h 1714167"/>
                    <a:gd name="connsiteX7" fmla="*/ 52 w 1714219"/>
                    <a:gd name="connsiteY7" fmla="*/ 1562878 h 1714167"/>
                    <a:gd name="connsiteX8" fmla="*/ 52 w 1714219"/>
                    <a:gd name="connsiteY8" fmla="*/ 66762 h 17141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714219" h="1714167">
                      <a:moveTo>
                        <a:pt x="0" y="66814"/>
                      </a:moveTo>
                      <a:cubicBezTo>
                        <a:pt x="0" y="30040"/>
                        <a:pt x="114516" y="0"/>
                        <a:pt x="151290" y="0"/>
                      </a:cubicBezTo>
                      <a:lnTo>
                        <a:pt x="1647405" y="0"/>
                      </a:lnTo>
                      <a:cubicBezTo>
                        <a:pt x="1684179" y="0"/>
                        <a:pt x="1714219" y="105918"/>
                        <a:pt x="1714219" y="142692"/>
                      </a:cubicBezTo>
                      <a:lnTo>
                        <a:pt x="1714219" y="1571424"/>
                      </a:lnTo>
                      <a:cubicBezTo>
                        <a:pt x="1714219" y="1608198"/>
                        <a:pt x="1684127" y="1714167"/>
                        <a:pt x="1647405" y="1714167"/>
                      </a:cubicBezTo>
                      <a:lnTo>
                        <a:pt x="66866" y="1714167"/>
                      </a:lnTo>
                      <a:cubicBezTo>
                        <a:pt x="30092" y="1714167"/>
                        <a:pt x="52" y="1599651"/>
                        <a:pt x="52" y="1562878"/>
                      </a:cubicBezTo>
                      <a:lnTo>
                        <a:pt x="52" y="66762"/>
                      </a:lnTo>
                      <a:close/>
                    </a:path>
                  </a:pathLst>
                </a:custGeom>
                <a:solidFill>
                  <a:srgbClr val="DDDEDF"/>
                </a:solidFill>
                <a:ln w="0" cap="flat">
                  <a:noFill/>
                  <a:prstDash val="solid"/>
                  <a:miter/>
                </a:ln>
              </p:spPr>
              <p:txBody>
                <a:bodyPr rtlCol="0" anchor="ctr"/>
                <a:lstStyle/>
                <a:p>
                  <a:endParaRPr lang="en-GB"/>
                </a:p>
              </p:txBody>
            </p:sp>
            <p:sp>
              <p:nvSpPr>
                <p:cNvPr id="26" name="Freeform 25">
                  <a:extLst>
                    <a:ext uri="{FF2B5EF4-FFF2-40B4-BE49-F238E27FC236}">
                      <a16:creationId xmlns:a16="http://schemas.microsoft.com/office/drawing/2014/main" id="{F7306131-9CE9-8674-30F9-44D15842BF33}"/>
                    </a:ext>
                  </a:extLst>
                </p:cNvPr>
                <p:cNvSpPr/>
                <p:nvPr/>
              </p:nvSpPr>
              <p:spPr>
                <a:xfrm>
                  <a:off x="5427561" y="2722461"/>
                  <a:ext cx="1704223" cy="1704223"/>
                </a:xfrm>
                <a:custGeom>
                  <a:avLst/>
                  <a:gdLst>
                    <a:gd name="connsiteX0" fmla="*/ 0 w 1704223"/>
                    <a:gd name="connsiteY0" fmla="*/ 62670 h 1704223"/>
                    <a:gd name="connsiteX1" fmla="*/ 152740 w 1704223"/>
                    <a:gd name="connsiteY1" fmla="*/ 0 h 1704223"/>
                    <a:gd name="connsiteX2" fmla="*/ 1641552 w 1704223"/>
                    <a:gd name="connsiteY2" fmla="*/ 0 h 1704223"/>
                    <a:gd name="connsiteX3" fmla="*/ 1704223 w 1704223"/>
                    <a:gd name="connsiteY3" fmla="*/ 143572 h 1704223"/>
                    <a:gd name="connsiteX4" fmla="*/ 1704223 w 1704223"/>
                    <a:gd name="connsiteY4" fmla="*/ 1560547 h 1704223"/>
                    <a:gd name="connsiteX5" fmla="*/ 1641552 w 1704223"/>
                    <a:gd name="connsiteY5" fmla="*/ 1704223 h 1704223"/>
                    <a:gd name="connsiteX6" fmla="*/ 62670 w 1704223"/>
                    <a:gd name="connsiteY6" fmla="*/ 1704223 h 1704223"/>
                    <a:gd name="connsiteX7" fmla="*/ 0 w 1704223"/>
                    <a:gd name="connsiteY7" fmla="*/ 1551483 h 1704223"/>
                    <a:gd name="connsiteX8" fmla="*/ 0 w 1704223"/>
                    <a:gd name="connsiteY8" fmla="*/ 62670 h 17042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704223" h="1704223">
                      <a:moveTo>
                        <a:pt x="0" y="62670"/>
                      </a:moveTo>
                      <a:cubicBezTo>
                        <a:pt x="0" y="28228"/>
                        <a:pt x="118297" y="0"/>
                        <a:pt x="152740" y="0"/>
                      </a:cubicBezTo>
                      <a:lnTo>
                        <a:pt x="1641552" y="0"/>
                      </a:lnTo>
                      <a:cubicBezTo>
                        <a:pt x="1675995" y="0"/>
                        <a:pt x="1704223" y="109129"/>
                        <a:pt x="1704223" y="143572"/>
                      </a:cubicBezTo>
                      <a:lnTo>
                        <a:pt x="1704223" y="1560547"/>
                      </a:lnTo>
                      <a:cubicBezTo>
                        <a:pt x="1704223" y="1594990"/>
                        <a:pt x="1676047" y="1704223"/>
                        <a:pt x="1641552" y="1704223"/>
                      </a:cubicBezTo>
                      <a:lnTo>
                        <a:pt x="62670" y="1704223"/>
                      </a:lnTo>
                      <a:cubicBezTo>
                        <a:pt x="28228" y="1704223"/>
                        <a:pt x="0" y="1585926"/>
                        <a:pt x="0" y="1551483"/>
                      </a:cubicBezTo>
                      <a:lnTo>
                        <a:pt x="0" y="62670"/>
                      </a:lnTo>
                      <a:close/>
                    </a:path>
                  </a:pathLst>
                </a:custGeom>
                <a:solidFill>
                  <a:srgbClr val="DBDCDD"/>
                </a:solidFill>
                <a:ln w="0" cap="flat">
                  <a:noFill/>
                  <a:prstDash val="solid"/>
                  <a:miter/>
                </a:ln>
              </p:spPr>
              <p:txBody>
                <a:bodyPr rtlCol="0" anchor="ctr"/>
                <a:lstStyle/>
                <a:p>
                  <a:endParaRPr lang="en-GB"/>
                </a:p>
              </p:txBody>
            </p:sp>
            <p:sp>
              <p:nvSpPr>
                <p:cNvPr id="27" name="Freeform 26">
                  <a:extLst>
                    <a:ext uri="{FF2B5EF4-FFF2-40B4-BE49-F238E27FC236}">
                      <a16:creationId xmlns:a16="http://schemas.microsoft.com/office/drawing/2014/main" id="{88D7CFC3-3131-AF66-ECAA-795968FC3EBF}"/>
                    </a:ext>
                  </a:extLst>
                </p:cNvPr>
                <p:cNvSpPr/>
                <p:nvPr/>
              </p:nvSpPr>
              <p:spPr>
                <a:xfrm>
                  <a:off x="5432585" y="2727485"/>
                  <a:ext cx="1694174" cy="1694174"/>
                </a:xfrm>
                <a:custGeom>
                  <a:avLst/>
                  <a:gdLst>
                    <a:gd name="connsiteX0" fmla="*/ 0 w 1694174"/>
                    <a:gd name="connsiteY0" fmla="*/ 58475 h 1694174"/>
                    <a:gd name="connsiteX1" fmla="*/ 154190 w 1694174"/>
                    <a:gd name="connsiteY1" fmla="*/ 0 h 1694174"/>
                    <a:gd name="connsiteX2" fmla="*/ 1635700 w 1694174"/>
                    <a:gd name="connsiteY2" fmla="*/ 0 h 1694174"/>
                    <a:gd name="connsiteX3" fmla="*/ 1694175 w 1694174"/>
                    <a:gd name="connsiteY3" fmla="*/ 144453 h 1694174"/>
                    <a:gd name="connsiteX4" fmla="*/ 1694175 w 1694174"/>
                    <a:gd name="connsiteY4" fmla="*/ 1549619 h 1694174"/>
                    <a:gd name="connsiteX5" fmla="*/ 1635700 w 1694174"/>
                    <a:gd name="connsiteY5" fmla="*/ 1694175 h 1694174"/>
                    <a:gd name="connsiteX6" fmla="*/ 58475 w 1694174"/>
                    <a:gd name="connsiteY6" fmla="*/ 1694175 h 1694174"/>
                    <a:gd name="connsiteX7" fmla="*/ 0 w 1694174"/>
                    <a:gd name="connsiteY7" fmla="*/ 1539985 h 1694174"/>
                    <a:gd name="connsiteX8" fmla="*/ 0 w 1694174"/>
                    <a:gd name="connsiteY8" fmla="*/ 58475 h 16941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694174" h="1694174">
                      <a:moveTo>
                        <a:pt x="0" y="58475"/>
                      </a:moveTo>
                      <a:cubicBezTo>
                        <a:pt x="0" y="26311"/>
                        <a:pt x="122026" y="0"/>
                        <a:pt x="154190" y="0"/>
                      </a:cubicBezTo>
                      <a:lnTo>
                        <a:pt x="1635700" y="0"/>
                      </a:lnTo>
                      <a:cubicBezTo>
                        <a:pt x="1667864" y="0"/>
                        <a:pt x="1694175" y="112289"/>
                        <a:pt x="1694175" y="144453"/>
                      </a:cubicBezTo>
                      <a:lnTo>
                        <a:pt x="1694175" y="1549619"/>
                      </a:lnTo>
                      <a:cubicBezTo>
                        <a:pt x="1694175" y="1581782"/>
                        <a:pt x="1667864" y="1694175"/>
                        <a:pt x="1635700" y="1694175"/>
                      </a:cubicBezTo>
                      <a:lnTo>
                        <a:pt x="58475" y="1694175"/>
                      </a:lnTo>
                      <a:cubicBezTo>
                        <a:pt x="26311" y="1694175"/>
                        <a:pt x="0" y="1572149"/>
                        <a:pt x="0" y="1539985"/>
                      </a:cubicBezTo>
                      <a:lnTo>
                        <a:pt x="0" y="58475"/>
                      </a:lnTo>
                      <a:close/>
                    </a:path>
                  </a:pathLst>
                </a:custGeom>
                <a:solidFill>
                  <a:srgbClr val="D9DADB"/>
                </a:solidFill>
                <a:ln w="0" cap="flat">
                  <a:noFill/>
                  <a:prstDash val="solid"/>
                  <a:miter/>
                </a:ln>
              </p:spPr>
              <p:txBody>
                <a:bodyPr rtlCol="0" anchor="ctr"/>
                <a:lstStyle/>
                <a:p>
                  <a:endParaRPr lang="en-GB"/>
                </a:p>
              </p:txBody>
            </p:sp>
            <p:sp>
              <p:nvSpPr>
                <p:cNvPr id="28" name="Freeform 27">
                  <a:extLst>
                    <a:ext uri="{FF2B5EF4-FFF2-40B4-BE49-F238E27FC236}">
                      <a16:creationId xmlns:a16="http://schemas.microsoft.com/office/drawing/2014/main" id="{D5EF81B1-CA5B-2E91-E568-1D316148BB58}"/>
                    </a:ext>
                  </a:extLst>
                </p:cNvPr>
                <p:cNvSpPr/>
                <p:nvPr/>
              </p:nvSpPr>
              <p:spPr>
                <a:xfrm>
                  <a:off x="5437609" y="2732509"/>
                  <a:ext cx="1684127" cy="1684127"/>
                </a:xfrm>
                <a:custGeom>
                  <a:avLst/>
                  <a:gdLst>
                    <a:gd name="connsiteX0" fmla="*/ 0 w 1684127"/>
                    <a:gd name="connsiteY0" fmla="*/ 54280 h 1684127"/>
                    <a:gd name="connsiteX1" fmla="*/ 155640 w 1684127"/>
                    <a:gd name="connsiteY1" fmla="*/ 0 h 1684127"/>
                    <a:gd name="connsiteX2" fmla="*/ 1629847 w 1684127"/>
                    <a:gd name="connsiteY2" fmla="*/ 0 h 1684127"/>
                    <a:gd name="connsiteX3" fmla="*/ 1684127 w 1684127"/>
                    <a:gd name="connsiteY3" fmla="*/ 145333 h 1684127"/>
                    <a:gd name="connsiteX4" fmla="*/ 1684127 w 1684127"/>
                    <a:gd name="connsiteY4" fmla="*/ 1538690 h 1684127"/>
                    <a:gd name="connsiteX5" fmla="*/ 1629847 w 1684127"/>
                    <a:gd name="connsiteY5" fmla="*/ 1684127 h 1684127"/>
                    <a:gd name="connsiteX6" fmla="*/ 54332 w 1684127"/>
                    <a:gd name="connsiteY6" fmla="*/ 1684127 h 1684127"/>
                    <a:gd name="connsiteX7" fmla="*/ 52 w 1684127"/>
                    <a:gd name="connsiteY7" fmla="*/ 1528487 h 1684127"/>
                    <a:gd name="connsiteX8" fmla="*/ 52 w 1684127"/>
                    <a:gd name="connsiteY8" fmla="*/ 54280 h 16841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684127" h="1684127">
                      <a:moveTo>
                        <a:pt x="0" y="54280"/>
                      </a:moveTo>
                      <a:cubicBezTo>
                        <a:pt x="0" y="24395"/>
                        <a:pt x="125755" y="0"/>
                        <a:pt x="155640" y="0"/>
                      </a:cubicBezTo>
                      <a:lnTo>
                        <a:pt x="1629847" y="0"/>
                      </a:lnTo>
                      <a:cubicBezTo>
                        <a:pt x="1659732" y="0"/>
                        <a:pt x="1684127" y="115448"/>
                        <a:pt x="1684127" y="145333"/>
                      </a:cubicBezTo>
                      <a:lnTo>
                        <a:pt x="1684127" y="1538690"/>
                      </a:lnTo>
                      <a:cubicBezTo>
                        <a:pt x="1684127" y="1568575"/>
                        <a:pt x="1659680" y="1684127"/>
                        <a:pt x="1629847" y="1684127"/>
                      </a:cubicBezTo>
                      <a:lnTo>
                        <a:pt x="54332" y="1684127"/>
                      </a:lnTo>
                      <a:cubicBezTo>
                        <a:pt x="24447" y="1684127"/>
                        <a:pt x="52" y="1558372"/>
                        <a:pt x="52" y="1528487"/>
                      </a:cubicBezTo>
                      <a:lnTo>
                        <a:pt x="52" y="54280"/>
                      </a:lnTo>
                      <a:close/>
                    </a:path>
                  </a:pathLst>
                </a:custGeom>
                <a:solidFill>
                  <a:srgbClr val="D7D8D9"/>
                </a:solidFill>
                <a:ln w="0" cap="flat">
                  <a:noFill/>
                  <a:prstDash val="solid"/>
                  <a:miter/>
                </a:ln>
              </p:spPr>
              <p:txBody>
                <a:bodyPr rtlCol="0" anchor="ctr"/>
                <a:lstStyle/>
                <a:p>
                  <a:endParaRPr lang="en-GB"/>
                </a:p>
              </p:txBody>
            </p:sp>
            <p:sp>
              <p:nvSpPr>
                <p:cNvPr id="29" name="Freeform 28">
                  <a:extLst>
                    <a:ext uri="{FF2B5EF4-FFF2-40B4-BE49-F238E27FC236}">
                      <a16:creationId xmlns:a16="http://schemas.microsoft.com/office/drawing/2014/main" id="{B185704A-261C-F4FA-8FE0-3A7EAAF33A99}"/>
                    </a:ext>
                  </a:extLst>
                </p:cNvPr>
                <p:cNvSpPr/>
                <p:nvPr/>
              </p:nvSpPr>
              <p:spPr>
                <a:xfrm>
                  <a:off x="5442633" y="2737481"/>
                  <a:ext cx="1674130" cy="1674130"/>
                </a:xfrm>
                <a:custGeom>
                  <a:avLst/>
                  <a:gdLst>
                    <a:gd name="connsiteX0" fmla="*/ 0 w 1674130"/>
                    <a:gd name="connsiteY0" fmla="*/ 50136 h 1674130"/>
                    <a:gd name="connsiteX1" fmla="*/ 157091 w 1674130"/>
                    <a:gd name="connsiteY1" fmla="*/ 0 h 1674130"/>
                    <a:gd name="connsiteX2" fmla="*/ 1623994 w 1674130"/>
                    <a:gd name="connsiteY2" fmla="*/ 0 h 1674130"/>
                    <a:gd name="connsiteX3" fmla="*/ 1674131 w 1674130"/>
                    <a:gd name="connsiteY3" fmla="*/ 146214 h 1674130"/>
                    <a:gd name="connsiteX4" fmla="*/ 1674131 w 1674130"/>
                    <a:gd name="connsiteY4" fmla="*/ 1527813 h 1674130"/>
                    <a:gd name="connsiteX5" fmla="*/ 1623994 w 1674130"/>
                    <a:gd name="connsiteY5" fmla="*/ 1674131 h 1674130"/>
                    <a:gd name="connsiteX6" fmla="*/ 50136 w 1674130"/>
                    <a:gd name="connsiteY6" fmla="*/ 1674131 h 1674130"/>
                    <a:gd name="connsiteX7" fmla="*/ 0 w 1674130"/>
                    <a:gd name="connsiteY7" fmla="*/ 1517040 h 1674130"/>
                    <a:gd name="connsiteX8" fmla="*/ 0 w 1674130"/>
                    <a:gd name="connsiteY8" fmla="*/ 50136 h 16741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674130" h="1674130">
                      <a:moveTo>
                        <a:pt x="0" y="50136"/>
                      </a:moveTo>
                      <a:cubicBezTo>
                        <a:pt x="0" y="22582"/>
                        <a:pt x="129536" y="0"/>
                        <a:pt x="157091" y="0"/>
                      </a:cubicBezTo>
                      <a:lnTo>
                        <a:pt x="1623994" y="0"/>
                      </a:lnTo>
                      <a:cubicBezTo>
                        <a:pt x="1651549" y="0"/>
                        <a:pt x="1674131" y="118660"/>
                        <a:pt x="1674131" y="146214"/>
                      </a:cubicBezTo>
                      <a:lnTo>
                        <a:pt x="1674131" y="1527813"/>
                      </a:lnTo>
                      <a:cubicBezTo>
                        <a:pt x="1674131" y="1555368"/>
                        <a:pt x="1651601" y="1674131"/>
                        <a:pt x="1623994" y="1674131"/>
                      </a:cubicBezTo>
                      <a:lnTo>
                        <a:pt x="50136" y="1674131"/>
                      </a:lnTo>
                      <a:cubicBezTo>
                        <a:pt x="22582" y="1674131"/>
                        <a:pt x="0" y="1544594"/>
                        <a:pt x="0" y="1517040"/>
                      </a:cubicBezTo>
                      <a:lnTo>
                        <a:pt x="0" y="50136"/>
                      </a:lnTo>
                      <a:close/>
                    </a:path>
                  </a:pathLst>
                </a:custGeom>
                <a:solidFill>
                  <a:srgbClr val="D5D6D7"/>
                </a:solidFill>
                <a:ln w="0" cap="flat">
                  <a:noFill/>
                  <a:prstDash val="solid"/>
                  <a:miter/>
                </a:ln>
              </p:spPr>
              <p:txBody>
                <a:bodyPr rtlCol="0" anchor="ctr"/>
                <a:lstStyle/>
                <a:p>
                  <a:endParaRPr lang="en-GB"/>
                </a:p>
              </p:txBody>
            </p:sp>
            <p:sp>
              <p:nvSpPr>
                <p:cNvPr id="30" name="Freeform 29">
                  <a:extLst>
                    <a:ext uri="{FF2B5EF4-FFF2-40B4-BE49-F238E27FC236}">
                      <a16:creationId xmlns:a16="http://schemas.microsoft.com/office/drawing/2014/main" id="{68C0BD0C-6AFA-0E63-7D21-A47B54B0BAD8}"/>
                    </a:ext>
                  </a:extLst>
                </p:cNvPr>
                <p:cNvSpPr/>
                <p:nvPr/>
              </p:nvSpPr>
              <p:spPr>
                <a:xfrm>
                  <a:off x="5447605" y="2742557"/>
                  <a:ext cx="1664082" cy="1664082"/>
                </a:xfrm>
                <a:custGeom>
                  <a:avLst/>
                  <a:gdLst>
                    <a:gd name="connsiteX0" fmla="*/ 0 w 1664082"/>
                    <a:gd name="connsiteY0" fmla="*/ 45941 h 1664082"/>
                    <a:gd name="connsiteX1" fmla="*/ 158541 w 1664082"/>
                    <a:gd name="connsiteY1" fmla="*/ 0 h 1664082"/>
                    <a:gd name="connsiteX2" fmla="*/ 1618142 w 1664082"/>
                    <a:gd name="connsiteY2" fmla="*/ 0 h 1664082"/>
                    <a:gd name="connsiteX3" fmla="*/ 1664083 w 1664082"/>
                    <a:gd name="connsiteY3" fmla="*/ 147095 h 1664082"/>
                    <a:gd name="connsiteX4" fmla="*/ 1664083 w 1664082"/>
                    <a:gd name="connsiteY4" fmla="*/ 1516885 h 1664082"/>
                    <a:gd name="connsiteX5" fmla="*/ 1618142 w 1664082"/>
                    <a:gd name="connsiteY5" fmla="*/ 1664083 h 1664082"/>
                    <a:gd name="connsiteX6" fmla="*/ 45941 w 1664082"/>
                    <a:gd name="connsiteY6" fmla="*/ 1664083 h 1664082"/>
                    <a:gd name="connsiteX7" fmla="*/ 0 w 1664082"/>
                    <a:gd name="connsiteY7" fmla="*/ 1505542 h 1664082"/>
                    <a:gd name="connsiteX8" fmla="*/ 0 w 1664082"/>
                    <a:gd name="connsiteY8" fmla="*/ 45941 h 16640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664082" h="1664082">
                      <a:moveTo>
                        <a:pt x="0" y="45941"/>
                      </a:moveTo>
                      <a:cubicBezTo>
                        <a:pt x="0" y="20666"/>
                        <a:pt x="133265" y="0"/>
                        <a:pt x="158541" y="0"/>
                      </a:cubicBezTo>
                      <a:lnTo>
                        <a:pt x="1618142" y="0"/>
                      </a:lnTo>
                      <a:cubicBezTo>
                        <a:pt x="1643417" y="0"/>
                        <a:pt x="1664083" y="121819"/>
                        <a:pt x="1664083" y="147095"/>
                      </a:cubicBezTo>
                      <a:lnTo>
                        <a:pt x="1664083" y="1516885"/>
                      </a:lnTo>
                      <a:cubicBezTo>
                        <a:pt x="1664083" y="1542160"/>
                        <a:pt x="1643417" y="1664083"/>
                        <a:pt x="1618142" y="1664083"/>
                      </a:cubicBezTo>
                      <a:lnTo>
                        <a:pt x="45941" y="1664083"/>
                      </a:lnTo>
                      <a:cubicBezTo>
                        <a:pt x="20666" y="1664083"/>
                        <a:pt x="0" y="1530817"/>
                        <a:pt x="0" y="1505542"/>
                      </a:cubicBezTo>
                      <a:lnTo>
                        <a:pt x="0" y="45941"/>
                      </a:lnTo>
                      <a:close/>
                    </a:path>
                  </a:pathLst>
                </a:custGeom>
                <a:solidFill>
                  <a:srgbClr val="D3D4D6"/>
                </a:solidFill>
                <a:ln w="0" cap="flat">
                  <a:noFill/>
                  <a:prstDash val="solid"/>
                  <a:miter/>
                </a:ln>
              </p:spPr>
              <p:txBody>
                <a:bodyPr rtlCol="0" anchor="ctr"/>
                <a:lstStyle/>
                <a:p>
                  <a:endParaRPr lang="en-GB"/>
                </a:p>
              </p:txBody>
            </p:sp>
            <p:sp>
              <p:nvSpPr>
                <p:cNvPr id="31" name="Freeform 30">
                  <a:extLst>
                    <a:ext uri="{FF2B5EF4-FFF2-40B4-BE49-F238E27FC236}">
                      <a16:creationId xmlns:a16="http://schemas.microsoft.com/office/drawing/2014/main" id="{5C9510F0-2D5D-76CE-0E50-E8B8ED407126}"/>
                    </a:ext>
                  </a:extLst>
                </p:cNvPr>
                <p:cNvSpPr/>
                <p:nvPr/>
              </p:nvSpPr>
              <p:spPr>
                <a:xfrm>
                  <a:off x="5452629" y="2747581"/>
                  <a:ext cx="1654034" cy="1654086"/>
                </a:xfrm>
                <a:custGeom>
                  <a:avLst/>
                  <a:gdLst>
                    <a:gd name="connsiteX0" fmla="*/ 0 w 1654034"/>
                    <a:gd name="connsiteY0" fmla="*/ 41746 h 1654086"/>
                    <a:gd name="connsiteX1" fmla="*/ 159991 w 1654034"/>
                    <a:gd name="connsiteY1" fmla="*/ 0 h 1654086"/>
                    <a:gd name="connsiteX2" fmla="*/ 1612289 w 1654034"/>
                    <a:gd name="connsiteY2" fmla="*/ 0 h 1654086"/>
                    <a:gd name="connsiteX3" fmla="*/ 1654035 w 1654034"/>
                    <a:gd name="connsiteY3" fmla="*/ 147975 h 1654086"/>
                    <a:gd name="connsiteX4" fmla="*/ 1654035 w 1654034"/>
                    <a:gd name="connsiteY4" fmla="*/ 1506008 h 1654086"/>
                    <a:gd name="connsiteX5" fmla="*/ 1612289 w 1654034"/>
                    <a:gd name="connsiteY5" fmla="*/ 1654087 h 1654086"/>
                    <a:gd name="connsiteX6" fmla="*/ 41746 w 1654034"/>
                    <a:gd name="connsiteY6" fmla="*/ 1654087 h 1654086"/>
                    <a:gd name="connsiteX7" fmla="*/ 0 w 1654034"/>
                    <a:gd name="connsiteY7" fmla="*/ 1494096 h 1654086"/>
                    <a:gd name="connsiteX8" fmla="*/ 0 w 1654034"/>
                    <a:gd name="connsiteY8" fmla="*/ 41798 h 16540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654034" h="1654086">
                      <a:moveTo>
                        <a:pt x="0" y="41746"/>
                      </a:moveTo>
                      <a:cubicBezTo>
                        <a:pt x="0" y="18749"/>
                        <a:pt x="137046" y="0"/>
                        <a:pt x="159991" y="0"/>
                      </a:cubicBezTo>
                      <a:lnTo>
                        <a:pt x="1612289" y="0"/>
                      </a:lnTo>
                      <a:cubicBezTo>
                        <a:pt x="1635285" y="0"/>
                        <a:pt x="1654035" y="124978"/>
                        <a:pt x="1654035" y="147975"/>
                      </a:cubicBezTo>
                      <a:lnTo>
                        <a:pt x="1654035" y="1506008"/>
                      </a:lnTo>
                      <a:cubicBezTo>
                        <a:pt x="1654035" y="1529005"/>
                        <a:pt x="1635234" y="1654087"/>
                        <a:pt x="1612289" y="1654087"/>
                      </a:cubicBezTo>
                      <a:lnTo>
                        <a:pt x="41746" y="1654087"/>
                      </a:lnTo>
                      <a:cubicBezTo>
                        <a:pt x="18749" y="1654087"/>
                        <a:pt x="0" y="1517040"/>
                        <a:pt x="0" y="1494096"/>
                      </a:cubicBezTo>
                      <a:lnTo>
                        <a:pt x="0" y="41798"/>
                      </a:lnTo>
                      <a:close/>
                    </a:path>
                  </a:pathLst>
                </a:custGeom>
                <a:solidFill>
                  <a:srgbClr val="D1D2D4"/>
                </a:solidFill>
                <a:ln w="0" cap="flat">
                  <a:noFill/>
                  <a:prstDash val="solid"/>
                  <a:miter/>
                </a:ln>
              </p:spPr>
              <p:txBody>
                <a:bodyPr rtlCol="0" anchor="ctr"/>
                <a:lstStyle/>
                <a:p>
                  <a:endParaRPr lang="en-GB"/>
                </a:p>
              </p:txBody>
            </p:sp>
            <p:sp>
              <p:nvSpPr>
                <p:cNvPr id="32" name="Freeform 31">
                  <a:extLst>
                    <a:ext uri="{FF2B5EF4-FFF2-40B4-BE49-F238E27FC236}">
                      <a16:creationId xmlns:a16="http://schemas.microsoft.com/office/drawing/2014/main" id="{AC55BAD7-78D0-DAEC-0DE2-0E8246B859DD}"/>
                    </a:ext>
                  </a:extLst>
                </p:cNvPr>
                <p:cNvSpPr/>
                <p:nvPr/>
              </p:nvSpPr>
              <p:spPr>
                <a:xfrm>
                  <a:off x="5457653" y="2752553"/>
                  <a:ext cx="1644038" cy="1644038"/>
                </a:xfrm>
                <a:custGeom>
                  <a:avLst/>
                  <a:gdLst>
                    <a:gd name="connsiteX0" fmla="*/ 0 w 1644038"/>
                    <a:gd name="connsiteY0" fmla="*/ 37602 h 1644038"/>
                    <a:gd name="connsiteX1" fmla="*/ 161441 w 1644038"/>
                    <a:gd name="connsiteY1" fmla="*/ 0 h 1644038"/>
                    <a:gd name="connsiteX2" fmla="*/ 1606436 w 1644038"/>
                    <a:gd name="connsiteY2" fmla="*/ 0 h 1644038"/>
                    <a:gd name="connsiteX3" fmla="*/ 1644039 w 1644038"/>
                    <a:gd name="connsiteY3" fmla="*/ 148855 h 1644038"/>
                    <a:gd name="connsiteX4" fmla="*/ 1644039 w 1644038"/>
                    <a:gd name="connsiteY4" fmla="*/ 1495080 h 1644038"/>
                    <a:gd name="connsiteX5" fmla="*/ 1606436 w 1644038"/>
                    <a:gd name="connsiteY5" fmla="*/ 1644039 h 1644038"/>
                    <a:gd name="connsiteX6" fmla="*/ 37602 w 1644038"/>
                    <a:gd name="connsiteY6" fmla="*/ 1644039 h 1644038"/>
                    <a:gd name="connsiteX7" fmla="*/ 0 w 1644038"/>
                    <a:gd name="connsiteY7" fmla="*/ 1482597 h 1644038"/>
                    <a:gd name="connsiteX8" fmla="*/ 0 w 1644038"/>
                    <a:gd name="connsiteY8" fmla="*/ 37602 h 16440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644038" h="1644038">
                      <a:moveTo>
                        <a:pt x="0" y="37602"/>
                      </a:moveTo>
                      <a:cubicBezTo>
                        <a:pt x="0" y="16937"/>
                        <a:pt x="140776" y="0"/>
                        <a:pt x="161441" y="0"/>
                      </a:cubicBezTo>
                      <a:lnTo>
                        <a:pt x="1606436" y="0"/>
                      </a:lnTo>
                      <a:cubicBezTo>
                        <a:pt x="1627102" y="0"/>
                        <a:pt x="1644039" y="128190"/>
                        <a:pt x="1644039" y="148855"/>
                      </a:cubicBezTo>
                      <a:lnTo>
                        <a:pt x="1644039" y="1495080"/>
                      </a:lnTo>
                      <a:cubicBezTo>
                        <a:pt x="1644039" y="1515745"/>
                        <a:pt x="1627102" y="1644039"/>
                        <a:pt x="1606436" y="1644039"/>
                      </a:cubicBezTo>
                      <a:lnTo>
                        <a:pt x="37602" y="1644039"/>
                      </a:lnTo>
                      <a:cubicBezTo>
                        <a:pt x="16937" y="1644039"/>
                        <a:pt x="0" y="1503263"/>
                        <a:pt x="0" y="1482597"/>
                      </a:cubicBezTo>
                      <a:lnTo>
                        <a:pt x="0" y="37602"/>
                      </a:lnTo>
                      <a:close/>
                    </a:path>
                  </a:pathLst>
                </a:custGeom>
                <a:solidFill>
                  <a:srgbClr val="CED0D2"/>
                </a:solidFill>
                <a:ln w="0" cap="flat">
                  <a:noFill/>
                  <a:prstDash val="solid"/>
                  <a:miter/>
                </a:ln>
              </p:spPr>
              <p:txBody>
                <a:bodyPr rtlCol="0" anchor="ctr"/>
                <a:lstStyle/>
                <a:p>
                  <a:endParaRPr lang="en-GB"/>
                </a:p>
              </p:txBody>
            </p:sp>
            <p:sp>
              <p:nvSpPr>
                <p:cNvPr id="33" name="Freeform 32">
                  <a:extLst>
                    <a:ext uri="{FF2B5EF4-FFF2-40B4-BE49-F238E27FC236}">
                      <a16:creationId xmlns:a16="http://schemas.microsoft.com/office/drawing/2014/main" id="{C24DFF05-7BB7-38F7-7681-5635CE76DF15}"/>
                    </a:ext>
                  </a:extLst>
                </p:cNvPr>
                <p:cNvSpPr/>
                <p:nvPr/>
              </p:nvSpPr>
              <p:spPr>
                <a:xfrm>
                  <a:off x="5462677" y="2757577"/>
                  <a:ext cx="1633990" cy="1633990"/>
                </a:xfrm>
                <a:custGeom>
                  <a:avLst/>
                  <a:gdLst>
                    <a:gd name="connsiteX0" fmla="*/ 0 w 1633990"/>
                    <a:gd name="connsiteY0" fmla="*/ 33407 h 1633990"/>
                    <a:gd name="connsiteX1" fmla="*/ 162891 w 1633990"/>
                    <a:gd name="connsiteY1" fmla="*/ 0 h 1633990"/>
                    <a:gd name="connsiteX2" fmla="*/ 1600584 w 1633990"/>
                    <a:gd name="connsiteY2" fmla="*/ 0 h 1633990"/>
                    <a:gd name="connsiteX3" fmla="*/ 1633991 w 1633990"/>
                    <a:gd name="connsiteY3" fmla="*/ 149736 h 1633990"/>
                    <a:gd name="connsiteX4" fmla="*/ 1633991 w 1633990"/>
                    <a:gd name="connsiteY4" fmla="*/ 1484151 h 1633990"/>
                    <a:gd name="connsiteX5" fmla="*/ 1600584 w 1633990"/>
                    <a:gd name="connsiteY5" fmla="*/ 1633991 h 1633990"/>
                    <a:gd name="connsiteX6" fmla="*/ 33407 w 1633990"/>
                    <a:gd name="connsiteY6" fmla="*/ 1633991 h 1633990"/>
                    <a:gd name="connsiteX7" fmla="*/ 0 w 1633990"/>
                    <a:gd name="connsiteY7" fmla="*/ 1471099 h 1633990"/>
                    <a:gd name="connsiteX8" fmla="*/ 0 w 1633990"/>
                    <a:gd name="connsiteY8" fmla="*/ 33407 h 16339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633990" h="1633990">
                      <a:moveTo>
                        <a:pt x="0" y="33407"/>
                      </a:moveTo>
                      <a:cubicBezTo>
                        <a:pt x="0" y="15020"/>
                        <a:pt x="144557" y="0"/>
                        <a:pt x="162891" y="0"/>
                      </a:cubicBezTo>
                      <a:lnTo>
                        <a:pt x="1600584" y="0"/>
                      </a:lnTo>
                      <a:cubicBezTo>
                        <a:pt x="1618971" y="0"/>
                        <a:pt x="1633991" y="131349"/>
                        <a:pt x="1633991" y="149736"/>
                      </a:cubicBezTo>
                      <a:lnTo>
                        <a:pt x="1633991" y="1484151"/>
                      </a:lnTo>
                      <a:cubicBezTo>
                        <a:pt x="1633991" y="1502538"/>
                        <a:pt x="1618971" y="1633991"/>
                        <a:pt x="1600584" y="1633991"/>
                      </a:cubicBezTo>
                      <a:lnTo>
                        <a:pt x="33407" y="1633991"/>
                      </a:lnTo>
                      <a:cubicBezTo>
                        <a:pt x="15020" y="1633991"/>
                        <a:pt x="0" y="1489434"/>
                        <a:pt x="0" y="1471099"/>
                      </a:cubicBezTo>
                      <a:lnTo>
                        <a:pt x="0" y="33407"/>
                      </a:lnTo>
                      <a:close/>
                    </a:path>
                  </a:pathLst>
                </a:custGeom>
                <a:solidFill>
                  <a:srgbClr val="CCCED0"/>
                </a:solidFill>
                <a:ln w="0" cap="flat">
                  <a:noFill/>
                  <a:prstDash val="solid"/>
                  <a:miter/>
                </a:ln>
              </p:spPr>
              <p:txBody>
                <a:bodyPr rtlCol="0" anchor="ctr"/>
                <a:lstStyle/>
                <a:p>
                  <a:endParaRPr lang="en-GB"/>
                </a:p>
              </p:txBody>
            </p:sp>
            <p:sp>
              <p:nvSpPr>
                <p:cNvPr id="34" name="Freeform 33">
                  <a:extLst>
                    <a:ext uri="{FF2B5EF4-FFF2-40B4-BE49-F238E27FC236}">
                      <a16:creationId xmlns:a16="http://schemas.microsoft.com/office/drawing/2014/main" id="{B7199616-B717-6D5D-8F14-0BE13C49EAC6}"/>
                    </a:ext>
                  </a:extLst>
                </p:cNvPr>
                <p:cNvSpPr/>
                <p:nvPr/>
              </p:nvSpPr>
              <p:spPr>
                <a:xfrm>
                  <a:off x="5467649" y="2762549"/>
                  <a:ext cx="1624046" cy="1623994"/>
                </a:xfrm>
                <a:custGeom>
                  <a:avLst/>
                  <a:gdLst>
                    <a:gd name="connsiteX0" fmla="*/ 52 w 1624046"/>
                    <a:gd name="connsiteY0" fmla="*/ 29263 h 1623994"/>
                    <a:gd name="connsiteX1" fmla="*/ 164393 w 1624046"/>
                    <a:gd name="connsiteY1" fmla="*/ 0 h 1623994"/>
                    <a:gd name="connsiteX2" fmla="*/ 1594783 w 1624046"/>
                    <a:gd name="connsiteY2" fmla="*/ 0 h 1623994"/>
                    <a:gd name="connsiteX3" fmla="*/ 1624046 w 1624046"/>
                    <a:gd name="connsiteY3" fmla="*/ 150616 h 1623994"/>
                    <a:gd name="connsiteX4" fmla="*/ 1624046 w 1624046"/>
                    <a:gd name="connsiteY4" fmla="*/ 1473274 h 1623994"/>
                    <a:gd name="connsiteX5" fmla="*/ 1594783 w 1624046"/>
                    <a:gd name="connsiteY5" fmla="*/ 1623995 h 1623994"/>
                    <a:gd name="connsiteX6" fmla="*/ 29263 w 1624046"/>
                    <a:gd name="connsiteY6" fmla="*/ 1623995 h 1623994"/>
                    <a:gd name="connsiteX7" fmla="*/ 0 w 1624046"/>
                    <a:gd name="connsiteY7" fmla="*/ 1459653 h 1623994"/>
                    <a:gd name="connsiteX8" fmla="*/ 0 w 1624046"/>
                    <a:gd name="connsiteY8" fmla="*/ 29263 h 16239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624046" h="1623994">
                      <a:moveTo>
                        <a:pt x="52" y="29263"/>
                      </a:moveTo>
                      <a:cubicBezTo>
                        <a:pt x="52" y="13207"/>
                        <a:pt x="148337" y="0"/>
                        <a:pt x="164393" y="0"/>
                      </a:cubicBezTo>
                      <a:lnTo>
                        <a:pt x="1594783" y="0"/>
                      </a:lnTo>
                      <a:cubicBezTo>
                        <a:pt x="1610839" y="0"/>
                        <a:pt x="1624046" y="134560"/>
                        <a:pt x="1624046" y="150616"/>
                      </a:cubicBezTo>
                      <a:lnTo>
                        <a:pt x="1624046" y="1473274"/>
                      </a:lnTo>
                      <a:cubicBezTo>
                        <a:pt x="1624046" y="1489331"/>
                        <a:pt x="1610891" y="1623995"/>
                        <a:pt x="1594783" y="1623995"/>
                      </a:cubicBezTo>
                      <a:lnTo>
                        <a:pt x="29263" y="1623995"/>
                      </a:lnTo>
                      <a:cubicBezTo>
                        <a:pt x="13207" y="1623995"/>
                        <a:pt x="0" y="1475709"/>
                        <a:pt x="0" y="1459653"/>
                      </a:cubicBezTo>
                      <a:lnTo>
                        <a:pt x="0" y="29263"/>
                      </a:lnTo>
                      <a:close/>
                    </a:path>
                  </a:pathLst>
                </a:custGeom>
                <a:solidFill>
                  <a:srgbClr val="CACCCE"/>
                </a:solidFill>
                <a:ln w="0" cap="flat">
                  <a:noFill/>
                  <a:prstDash val="solid"/>
                  <a:miter/>
                </a:ln>
              </p:spPr>
              <p:txBody>
                <a:bodyPr rtlCol="0" anchor="ctr"/>
                <a:lstStyle/>
                <a:p>
                  <a:endParaRPr lang="en-GB"/>
                </a:p>
              </p:txBody>
            </p:sp>
            <p:sp>
              <p:nvSpPr>
                <p:cNvPr id="35" name="Freeform 34">
                  <a:extLst>
                    <a:ext uri="{FF2B5EF4-FFF2-40B4-BE49-F238E27FC236}">
                      <a16:creationId xmlns:a16="http://schemas.microsoft.com/office/drawing/2014/main" id="{D62EB27A-D955-E22B-B7EB-122ADD2C75C8}"/>
                    </a:ext>
                  </a:extLst>
                </p:cNvPr>
                <p:cNvSpPr/>
                <p:nvPr/>
              </p:nvSpPr>
              <p:spPr>
                <a:xfrm>
                  <a:off x="5472673" y="2767573"/>
                  <a:ext cx="1613998" cy="1613946"/>
                </a:xfrm>
                <a:custGeom>
                  <a:avLst/>
                  <a:gdLst>
                    <a:gd name="connsiteX0" fmla="*/ 0 w 1613998"/>
                    <a:gd name="connsiteY0" fmla="*/ 25068 h 1613946"/>
                    <a:gd name="connsiteX1" fmla="*/ 165844 w 1613998"/>
                    <a:gd name="connsiteY1" fmla="*/ 0 h 1613946"/>
                    <a:gd name="connsiteX2" fmla="*/ 1588930 w 1613998"/>
                    <a:gd name="connsiteY2" fmla="*/ 0 h 1613946"/>
                    <a:gd name="connsiteX3" fmla="*/ 1613998 w 1613998"/>
                    <a:gd name="connsiteY3" fmla="*/ 151497 h 1613946"/>
                    <a:gd name="connsiteX4" fmla="*/ 1613998 w 1613998"/>
                    <a:gd name="connsiteY4" fmla="*/ 1462346 h 1613946"/>
                    <a:gd name="connsiteX5" fmla="*/ 1588930 w 1613998"/>
                    <a:gd name="connsiteY5" fmla="*/ 1613946 h 1613946"/>
                    <a:gd name="connsiteX6" fmla="*/ 25068 w 1613998"/>
                    <a:gd name="connsiteY6" fmla="*/ 1613946 h 1613946"/>
                    <a:gd name="connsiteX7" fmla="*/ 0 w 1613998"/>
                    <a:gd name="connsiteY7" fmla="*/ 1448103 h 1613946"/>
                    <a:gd name="connsiteX8" fmla="*/ 0 w 1613998"/>
                    <a:gd name="connsiteY8" fmla="*/ 25016 h 16139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613998" h="1613946">
                      <a:moveTo>
                        <a:pt x="0" y="25068"/>
                      </a:moveTo>
                      <a:cubicBezTo>
                        <a:pt x="0" y="11291"/>
                        <a:pt x="152015" y="0"/>
                        <a:pt x="165844" y="0"/>
                      </a:cubicBezTo>
                      <a:lnTo>
                        <a:pt x="1588930" y="0"/>
                      </a:lnTo>
                      <a:cubicBezTo>
                        <a:pt x="1602707" y="0"/>
                        <a:pt x="1613998" y="137720"/>
                        <a:pt x="1613998" y="151497"/>
                      </a:cubicBezTo>
                      <a:lnTo>
                        <a:pt x="1613998" y="1462346"/>
                      </a:lnTo>
                      <a:cubicBezTo>
                        <a:pt x="1613998" y="1476123"/>
                        <a:pt x="1602707" y="1613946"/>
                        <a:pt x="1588930" y="1613946"/>
                      </a:cubicBezTo>
                      <a:lnTo>
                        <a:pt x="25068" y="1613946"/>
                      </a:lnTo>
                      <a:cubicBezTo>
                        <a:pt x="11291" y="1613946"/>
                        <a:pt x="0" y="1461932"/>
                        <a:pt x="0" y="1448103"/>
                      </a:cubicBezTo>
                      <a:lnTo>
                        <a:pt x="0" y="25016"/>
                      </a:lnTo>
                      <a:close/>
                    </a:path>
                  </a:pathLst>
                </a:custGeom>
                <a:solidFill>
                  <a:srgbClr val="C8CACC"/>
                </a:solidFill>
                <a:ln w="0" cap="flat">
                  <a:noFill/>
                  <a:prstDash val="solid"/>
                  <a:miter/>
                </a:ln>
              </p:spPr>
              <p:txBody>
                <a:bodyPr rtlCol="0" anchor="ctr"/>
                <a:lstStyle/>
                <a:p>
                  <a:endParaRPr lang="en-GB"/>
                </a:p>
              </p:txBody>
            </p:sp>
            <p:sp>
              <p:nvSpPr>
                <p:cNvPr id="36" name="Freeform 35">
                  <a:extLst>
                    <a:ext uri="{FF2B5EF4-FFF2-40B4-BE49-F238E27FC236}">
                      <a16:creationId xmlns:a16="http://schemas.microsoft.com/office/drawing/2014/main" id="{BF8820D5-62D1-E81E-AA59-169F8E7D60A1}"/>
                    </a:ext>
                  </a:extLst>
                </p:cNvPr>
                <p:cNvSpPr/>
                <p:nvPr/>
              </p:nvSpPr>
              <p:spPr>
                <a:xfrm>
                  <a:off x="5477697" y="2772597"/>
                  <a:ext cx="1603950" cy="1603898"/>
                </a:xfrm>
                <a:custGeom>
                  <a:avLst/>
                  <a:gdLst>
                    <a:gd name="connsiteX0" fmla="*/ 0 w 1603950"/>
                    <a:gd name="connsiteY0" fmla="*/ 20873 h 1603898"/>
                    <a:gd name="connsiteX1" fmla="*/ 167294 w 1603950"/>
                    <a:gd name="connsiteY1" fmla="*/ 0 h 1603898"/>
                    <a:gd name="connsiteX2" fmla="*/ 1583077 w 1603950"/>
                    <a:gd name="connsiteY2" fmla="*/ 0 h 1603898"/>
                    <a:gd name="connsiteX3" fmla="*/ 1603950 w 1603950"/>
                    <a:gd name="connsiteY3" fmla="*/ 152377 h 1603898"/>
                    <a:gd name="connsiteX4" fmla="*/ 1603950 w 1603950"/>
                    <a:gd name="connsiteY4" fmla="*/ 1451418 h 1603898"/>
                    <a:gd name="connsiteX5" fmla="*/ 1583077 w 1603950"/>
                    <a:gd name="connsiteY5" fmla="*/ 1603899 h 1603898"/>
                    <a:gd name="connsiteX6" fmla="*/ 20925 w 1603950"/>
                    <a:gd name="connsiteY6" fmla="*/ 1603899 h 1603898"/>
                    <a:gd name="connsiteX7" fmla="*/ 52 w 1603950"/>
                    <a:gd name="connsiteY7" fmla="*/ 1436605 h 1603898"/>
                    <a:gd name="connsiteX8" fmla="*/ 52 w 1603950"/>
                    <a:gd name="connsiteY8" fmla="*/ 20821 h 16038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603950" h="1603898">
                      <a:moveTo>
                        <a:pt x="0" y="20873"/>
                      </a:moveTo>
                      <a:cubicBezTo>
                        <a:pt x="0" y="9375"/>
                        <a:pt x="155796" y="0"/>
                        <a:pt x="167294" y="0"/>
                      </a:cubicBezTo>
                      <a:lnTo>
                        <a:pt x="1583077" y="0"/>
                      </a:lnTo>
                      <a:cubicBezTo>
                        <a:pt x="1594576" y="0"/>
                        <a:pt x="1603950" y="140879"/>
                        <a:pt x="1603950" y="152377"/>
                      </a:cubicBezTo>
                      <a:lnTo>
                        <a:pt x="1603950" y="1451418"/>
                      </a:lnTo>
                      <a:cubicBezTo>
                        <a:pt x="1603950" y="1462916"/>
                        <a:pt x="1594576" y="1603899"/>
                        <a:pt x="1583077" y="1603899"/>
                      </a:cubicBezTo>
                      <a:lnTo>
                        <a:pt x="20925" y="1603899"/>
                      </a:lnTo>
                      <a:cubicBezTo>
                        <a:pt x="9427" y="1603899"/>
                        <a:pt x="52" y="1448103"/>
                        <a:pt x="52" y="1436605"/>
                      </a:cubicBezTo>
                      <a:lnTo>
                        <a:pt x="52" y="20821"/>
                      </a:lnTo>
                      <a:close/>
                    </a:path>
                  </a:pathLst>
                </a:custGeom>
                <a:solidFill>
                  <a:srgbClr val="C6C8CA"/>
                </a:solidFill>
                <a:ln w="0" cap="flat">
                  <a:noFill/>
                  <a:prstDash val="solid"/>
                  <a:miter/>
                </a:ln>
              </p:spPr>
              <p:txBody>
                <a:bodyPr rtlCol="0" anchor="ctr"/>
                <a:lstStyle/>
                <a:p>
                  <a:endParaRPr lang="en-GB"/>
                </a:p>
              </p:txBody>
            </p:sp>
            <p:sp>
              <p:nvSpPr>
                <p:cNvPr id="37" name="Freeform 36">
                  <a:extLst>
                    <a:ext uri="{FF2B5EF4-FFF2-40B4-BE49-F238E27FC236}">
                      <a16:creationId xmlns:a16="http://schemas.microsoft.com/office/drawing/2014/main" id="{131EB9AB-C72D-5B3B-2AD3-56D966EC879A}"/>
                    </a:ext>
                  </a:extLst>
                </p:cNvPr>
                <p:cNvSpPr/>
                <p:nvPr/>
              </p:nvSpPr>
              <p:spPr>
                <a:xfrm>
                  <a:off x="5482721" y="2777569"/>
                  <a:ext cx="1593953" cy="1593953"/>
                </a:xfrm>
                <a:custGeom>
                  <a:avLst/>
                  <a:gdLst>
                    <a:gd name="connsiteX0" fmla="*/ 0 w 1593953"/>
                    <a:gd name="connsiteY0" fmla="*/ 16729 h 1593953"/>
                    <a:gd name="connsiteX1" fmla="*/ 168744 w 1593953"/>
                    <a:gd name="connsiteY1" fmla="*/ 0 h 1593953"/>
                    <a:gd name="connsiteX2" fmla="*/ 1577225 w 1593953"/>
                    <a:gd name="connsiteY2" fmla="*/ 0 h 1593953"/>
                    <a:gd name="connsiteX3" fmla="*/ 1593954 w 1593953"/>
                    <a:gd name="connsiteY3" fmla="*/ 153258 h 1593953"/>
                    <a:gd name="connsiteX4" fmla="*/ 1593954 w 1593953"/>
                    <a:gd name="connsiteY4" fmla="*/ 1440541 h 1593953"/>
                    <a:gd name="connsiteX5" fmla="*/ 1577225 w 1593953"/>
                    <a:gd name="connsiteY5" fmla="*/ 1593954 h 1593953"/>
                    <a:gd name="connsiteX6" fmla="*/ 16729 w 1593953"/>
                    <a:gd name="connsiteY6" fmla="*/ 1593954 h 1593953"/>
                    <a:gd name="connsiteX7" fmla="*/ 0 w 1593953"/>
                    <a:gd name="connsiteY7" fmla="*/ 1425210 h 1593953"/>
                    <a:gd name="connsiteX8" fmla="*/ 0 w 1593953"/>
                    <a:gd name="connsiteY8" fmla="*/ 16729 h 15939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593953" h="1593953">
                      <a:moveTo>
                        <a:pt x="0" y="16729"/>
                      </a:moveTo>
                      <a:cubicBezTo>
                        <a:pt x="0" y="7562"/>
                        <a:pt x="159525" y="0"/>
                        <a:pt x="168744" y="0"/>
                      </a:cubicBezTo>
                      <a:lnTo>
                        <a:pt x="1577225" y="0"/>
                      </a:lnTo>
                      <a:cubicBezTo>
                        <a:pt x="1586392" y="0"/>
                        <a:pt x="1593954" y="144090"/>
                        <a:pt x="1593954" y="153258"/>
                      </a:cubicBezTo>
                      <a:lnTo>
                        <a:pt x="1593954" y="1440541"/>
                      </a:lnTo>
                      <a:cubicBezTo>
                        <a:pt x="1593954" y="1449708"/>
                        <a:pt x="1586444" y="1593954"/>
                        <a:pt x="1577225" y="1593954"/>
                      </a:cubicBezTo>
                      <a:lnTo>
                        <a:pt x="16729" y="1593954"/>
                      </a:lnTo>
                      <a:cubicBezTo>
                        <a:pt x="7562" y="1593954"/>
                        <a:pt x="0" y="1434429"/>
                        <a:pt x="0" y="1425210"/>
                      </a:cubicBezTo>
                      <a:lnTo>
                        <a:pt x="0" y="16729"/>
                      </a:lnTo>
                      <a:close/>
                    </a:path>
                  </a:pathLst>
                </a:custGeom>
                <a:solidFill>
                  <a:srgbClr val="C4C6C8"/>
                </a:solidFill>
                <a:ln w="0" cap="flat">
                  <a:noFill/>
                  <a:prstDash val="solid"/>
                  <a:miter/>
                </a:ln>
              </p:spPr>
              <p:txBody>
                <a:bodyPr rtlCol="0" anchor="ctr"/>
                <a:lstStyle/>
                <a:p>
                  <a:endParaRPr lang="en-GB"/>
                </a:p>
              </p:txBody>
            </p:sp>
            <p:sp>
              <p:nvSpPr>
                <p:cNvPr id="38" name="Freeform 37">
                  <a:extLst>
                    <a:ext uri="{FF2B5EF4-FFF2-40B4-BE49-F238E27FC236}">
                      <a16:creationId xmlns:a16="http://schemas.microsoft.com/office/drawing/2014/main" id="{E3A723DC-1674-8B2B-CCDF-536185339505}"/>
                    </a:ext>
                  </a:extLst>
                </p:cNvPr>
                <p:cNvSpPr/>
                <p:nvPr/>
              </p:nvSpPr>
              <p:spPr>
                <a:xfrm>
                  <a:off x="5487745" y="2782645"/>
                  <a:ext cx="1583905" cy="1583905"/>
                </a:xfrm>
                <a:custGeom>
                  <a:avLst/>
                  <a:gdLst>
                    <a:gd name="connsiteX0" fmla="*/ 0 w 1583905"/>
                    <a:gd name="connsiteY0" fmla="*/ 12534 h 1583905"/>
                    <a:gd name="connsiteX1" fmla="*/ 170194 w 1583905"/>
                    <a:gd name="connsiteY1" fmla="*/ 0 h 1583905"/>
                    <a:gd name="connsiteX2" fmla="*/ 1571372 w 1583905"/>
                    <a:gd name="connsiteY2" fmla="*/ 0 h 1583905"/>
                    <a:gd name="connsiteX3" fmla="*/ 1583906 w 1583905"/>
                    <a:gd name="connsiteY3" fmla="*/ 154138 h 1583905"/>
                    <a:gd name="connsiteX4" fmla="*/ 1583906 w 1583905"/>
                    <a:gd name="connsiteY4" fmla="*/ 1429612 h 1583905"/>
                    <a:gd name="connsiteX5" fmla="*/ 1571372 w 1583905"/>
                    <a:gd name="connsiteY5" fmla="*/ 1583906 h 1583905"/>
                    <a:gd name="connsiteX6" fmla="*/ 12534 w 1583905"/>
                    <a:gd name="connsiteY6" fmla="*/ 1583906 h 1583905"/>
                    <a:gd name="connsiteX7" fmla="*/ 0 w 1583905"/>
                    <a:gd name="connsiteY7" fmla="*/ 1413712 h 1583905"/>
                    <a:gd name="connsiteX8" fmla="*/ 0 w 1583905"/>
                    <a:gd name="connsiteY8" fmla="*/ 12534 h 1583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583905" h="1583905">
                      <a:moveTo>
                        <a:pt x="0" y="12534"/>
                      </a:moveTo>
                      <a:cubicBezTo>
                        <a:pt x="0" y="5646"/>
                        <a:pt x="163306" y="0"/>
                        <a:pt x="170194" y="0"/>
                      </a:cubicBezTo>
                      <a:lnTo>
                        <a:pt x="1571372" y="0"/>
                      </a:lnTo>
                      <a:cubicBezTo>
                        <a:pt x="1578261" y="0"/>
                        <a:pt x="1583906" y="147250"/>
                        <a:pt x="1583906" y="154138"/>
                      </a:cubicBezTo>
                      <a:lnTo>
                        <a:pt x="1583906" y="1429612"/>
                      </a:lnTo>
                      <a:cubicBezTo>
                        <a:pt x="1583906" y="1436501"/>
                        <a:pt x="1578261" y="1583906"/>
                        <a:pt x="1571372" y="1583906"/>
                      </a:cubicBezTo>
                      <a:lnTo>
                        <a:pt x="12534" y="1583906"/>
                      </a:lnTo>
                      <a:cubicBezTo>
                        <a:pt x="5646" y="1583906"/>
                        <a:pt x="0" y="1420600"/>
                        <a:pt x="0" y="1413712"/>
                      </a:cubicBezTo>
                      <a:lnTo>
                        <a:pt x="0" y="12534"/>
                      </a:lnTo>
                      <a:close/>
                    </a:path>
                  </a:pathLst>
                </a:custGeom>
                <a:solidFill>
                  <a:srgbClr val="C2C4C6"/>
                </a:solidFill>
                <a:ln w="0" cap="flat">
                  <a:noFill/>
                  <a:prstDash val="solid"/>
                  <a:miter/>
                </a:ln>
              </p:spPr>
              <p:txBody>
                <a:bodyPr rtlCol="0" anchor="ctr"/>
                <a:lstStyle/>
                <a:p>
                  <a:endParaRPr lang="en-GB"/>
                </a:p>
              </p:txBody>
            </p:sp>
            <p:sp>
              <p:nvSpPr>
                <p:cNvPr id="39" name="Freeform 38">
                  <a:extLst>
                    <a:ext uri="{FF2B5EF4-FFF2-40B4-BE49-F238E27FC236}">
                      <a16:creationId xmlns:a16="http://schemas.microsoft.com/office/drawing/2014/main" id="{2D281CBD-5F97-5D13-6354-40F0E4812AB9}"/>
                    </a:ext>
                  </a:extLst>
                </p:cNvPr>
                <p:cNvSpPr/>
                <p:nvPr/>
              </p:nvSpPr>
              <p:spPr>
                <a:xfrm>
                  <a:off x="5492717" y="2787669"/>
                  <a:ext cx="1573857" cy="1573857"/>
                </a:xfrm>
                <a:custGeom>
                  <a:avLst/>
                  <a:gdLst>
                    <a:gd name="connsiteX0" fmla="*/ 0 w 1573857"/>
                    <a:gd name="connsiteY0" fmla="*/ 8339 h 1573857"/>
                    <a:gd name="connsiteX1" fmla="*/ 171645 w 1573857"/>
                    <a:gd name="connsiteY1" fmla="*/ 0 h 1573857"/>
                    <a:gd name="connsiteX2" fmla="*/ 1565519 w 1573857"/>
                    <a:gd name="connsiteY2" fmla="*/ 0 h 1573857"/>
                    <a:gd name="connsiteX3" fmla="*/ 1573858 w 1573857"/>
                    <a:gd name="connsiteY3" fmla="*/ 155019 h 1573857"/>
                    <a:gd name="connsiteX4" fmla="*/ 1573858 w 1573857"/>
                    <a:gd name="connsiteY4" fmla="*/ 1418684 h 1573857"/>
                    <a:gd name="connsiteX5" fmla="*/ 1565519 w 1573857"/>
                    <a:gd name="connsiteY5" fmla="*/ 1573858 h 1573857"/>
                    <a:gd name="connsiteX6" fmla="*/ 8339 w 1573857"/>
                    <a:gd name="connsiteY6" fmla="*/ 1573858 h 1573857"/>
                    <a:gd name="connsiteX7" fmla="*/ 0 w 1573857"/>
                    <a:gd name="connsiteY7" fmla="*/ 1402213 h 1573857"/>
                    <a:gd name="connsiteX8" fmla="*/ 0 w 1573857"/>
                    <a:gd name="connsiteY8" fmla="*/ 8339 h 15738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573857" h="1573857">
                      <a:moveTo>
                        <a:pt x="0" y="8339"/>
                      </a:moveTo>
                      <a:cubicBezTo>
                        <a:pt x="0" y="3729"/>
                        <a:pt x="167035" y="0"/>
                        <a:pt x="171645" y="0"/>
                      </a:cubicBezTo>
                      <a:lnTo>
                        <a:pt x="1565519" y="0"/>
                      </a:lnTo>
                      <a:cubicBezTo>
                        <a:pt x="1570129" y="0"/>
                        <a:pt x="1573858" y="150409"/>
                        <a:pt x="1573858" y="155019"/>
                      </a:cubicBezTo>
                      <a:lnTo>
                        <a:pt x="1573858" y="1418684"/>
                      </a:lnTo>
                      <a:cubicBezTo>
                        <a:pt x="1573858" y="1423293"/>
                        <a:pt x="1570077" y="1573858"/>
                        <a:pt x="1565519" y="1573858"/>
                      </a:cubicBezTo>
                      <a:lnTo>
                        <a:pt x="8339" y="1573858"/>
                      </a:lnTo>
                      <a:cubicBezTo>
                        <a:pt x="3729" y="1573858"/>
                        <a:pt x="0" y="1406823"/>
                        <a:pt x="0" y="1402213"/>
                      </a:cubicBezTo>
                      <a:lnTo>
                        <a:pt x="0" y="8339"/>
                      </a:lnTo>
                      <a:close/>
                    </a:path>
                  </a:pathLst>
                </a:custGeom>
                <a:solidFill>
                  <a:srgbClr val="C0C2C4"/>
                </a:solidFill>
                <a:ln w="0" cap="flat">
                  <a:noFill/>
                  <a:prstDash val="solid"/>
                  <a:miter/>
                </a:ln>
              </p:spPr>
              <p:txBody>
                <a:bodyPr rtlCol="0" anchor="ctr"/>
                <a:lstStyle/>
                <a:p>
                  <a:endParaRPr lang="en-GB"/>
                </a:p>
              </p:txBody>
            </p:sp>
            <p:sp>
              <p:nvSpPr>
                <p:cNvPr id="40" name="Freeform 39">
                  <a:extLst>
                    <a:ext uri="{FF2B5EF4-FFF2-40B4-BE49-F238E27FC236}">
                      <a16:creationId xmlns:a16="http://schemas.microsoft.com/office/drawing/2014/main" id="{CD9A72BD-6623-6B34-2727-4599C5148C82}"/>
                    </a:ext>
                  </a:extLst>
                </p:cNvPr>
                <p:cNvSpPr/>
                <p:nvPr/>
              </p:nvSpPr>
              <p:spPr>
                <a:xfrm>
                  <a:off x="5497741" y="2792641"/>
                  <a:ext cx="1563861" cy="1563861"/>
                </a:xfrm>
                <a:custGeom>
                  <a:avLst/>
                  <a:gdLst>
                    <a:gd name="connsiteX0" fmla="*/ 0 w 1563861"/>
                    <a:gd name="connsiteY0" fmla="*/ 4195 h 1563861"/>
                    <a:gd name="connsiteX1" fmla="*/ 173095 w 1563861"/>
                    <a:gd name="connsiteY1" fmla="*/ 0 h 1563861"/>
                    <a:gd name="connsiteX2" fmla="*/ 1559666 w 1563861"/>
                    <a:gd name="connsiteY2" fmla="*/ 0 h 1563861"/>
                    <a:gd name="connsiteX3" fmla="*/ 1563862 w 1563861"/>
                    <a:gd name="connsiteY3" fmla="*/ 155899 h 1563861"/>
                    <a:gd name="connsiteX4" fmla="*/ 1563862 w 1563861"/>
                    <a:gd name="connsiteY4" fmla="*/ 1407807 h 1563861"/>
                    <a:gd name="connsiteX5" fmla="*/ 1559666 w 1563861"/>
                    <a:gd name="connsiteY5" fmla="*/ 1563862 h 1563861"/>
                    <a:gd name="connsiteX6" fmla="*/ 4195 w 1563861"/>
                    <a:gd name="connsiteY6" fmla="*/ 1563862 h 1563861"/>
                    <a:gd name="connsiteX7" fmla="*/ 0 w 1563861"/>
                    <a:gd name="connsiteY7" fmla="*/ 1390767 h 1563861"/>
                    <a:gd name="connsiteX8" fmla="*/ 0 w 1563861"/>
                    <a:gd name="connsiteY8" fmla="*/ 4195 h 15638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563861" h="1563861">
                      <a:moveTo>
                        <a:pt x="0" y="4195"/>
                      </a:moveTo>
                      <a:cubicBezTo>
                        <a:pt x="0" y="1916"/>
                        <a:pt x="170764" y="0"/>
                        <a:pt x="173095" y="0"/>
                      </a:cubicBezTo>
                      <a:lnTo>
                        <a:pt x="1559666" y="0"/>
                      </a:lnTo>
                      <a:cubicBezTo>
                        <a:pt x="1561945" y="0"/>
                        <a:pt x="1563862" y="153620"/>
                        <a:pt x="1563862" y="155899"/>
                      </a:cubicBezTo>
                      <a:lnTo>
                        <a:pt x="1563862" y="1407807"/>
                      </a:lnTo>
                      <a:cubicBezTo>
                        <a:pt x="1563862" y="1410086"/>
                        <a:pt x="1561997" y="1563862"/>
                        <a:pt x="1559666" y="1563862"/>
                      </a:cubicBezTo>
                      <a:lnTo>
                        <a:pt x="4195" y="1563862"/>
                      </a:lnTo>
                      <a:cubicBezTo>
                        <a:pt x="1916" y="1563862"/>
                        <a:pt x="0" y="1393046"/>
                        <a:pt x="0" y="1390767"/>
                      </a:cubicBezTo>
                      <a:lnTo>
                        <a:pt x="0" y="4195"/>
                      </a:lnTo>
                      <a:close/>
                    </a:path>
                  </a:pathLst>
                </a:custGeom>
                <a:solidFill>
                  <a:srgbClr val="BEC0C2"/>
                </a:solidFill>
                <a:ln w="0" cap="flat">
                  <a:noFill/>
                  <a:prstDash val="solid"/>
                  <a:miter/>
                </a:ln>
              </p:spPr>
              <p:txBody>
                <a:bodyPr rtlCol="0" anchor="ctr"/>
                <a:lstStyle/>
                <a:p>
                  <a:endParaRPr lang="en-GB"/>
                </a:p>
              </p:txBody>
            </p:sp>
            <p:sp>
              <p:nvSpPr>
                <p:cNvPr id="41" name="Freeform 40">
                  <a:extLst>
                    <a:ext uri="{FF2B5EF4-FFF2-40B4-BE49-F238E27FC236}">
                      <a16:creationId xmlns:a16="http://schemas.microsoft.com/office/drawing/2014/main" id="{8D40F5E4-A6D2-456A-2823-659D928E8AAA}"/>
                    </a:ext>
                  </a:extLst>
                </p:cNvPr>
                <p:cNvSpPr/>
                <p:nvPr/>
              </p:nvSpPr>
              <p:spPr>
                <a:xfrm>
                  <a:off x="5502765" y="2797665"/>
                  <a:ext cx="1553813" cy="1553813"/>
                </a:xfrm>
                <a:custGeom>
                  <a:avLst/>
                  <a:gdLst>
                    <a:gd name="connsiteX0" fmla="*/ 0 w 1553813"/>
                    <a:gd name="connsiteY0" fmla="*/ 0 h 1553813"/>
                    <a:gd name="connsiteX1" fmla="*/ 1553814 w 1553813"/>
                    <a:gd name="connsiteY1" fmla="*/ 0 h 1553813"/>
                    <a:gd name="connsiteX2" fmla="*/ 1553814 w 1553813"/>
                    <a:gd name="connsiteY2" fmla="*/ 1553814 h 1553813"/>
                    <a:gd name="connsiteX3" fmla="*/ 0 w 1553813"/>
                    <a:gd name="connsiteY3" fmla="*/ 1553814 h 1553813"/>
                  </a:gdLst>
                  <a:ahLst/>
                  <a:cxnLst>
                    <a:cxn ang="0">
                      <a:pos x="connsiteX0" y="connsiteY0"/>
                    </a:cxn>
                    <a:cxn ang="0">
                      <a:pos x="connsiteX1" y="connsiteY1"/>
                    </a:cxn>
                    <a:cxn ang="0">
                      <a:pos x="connsiteX2" y="connsiteY2"/>
                    </a:cxn>
                    <a:cxn ang="0">
                      <a:pos x="connsiteX3" y="connsiteY3"/>
                    </a:cxn>
                  </a:cxnLst>
                  <a:rect l="l" t="t" r="r" b="b"/>
                  <a:pathLst>
                    <a:path w="1553813" h="1553813">
                      <a:moveTo>
                        <a:pt x="0" y="0"/>
                      </a:moveTo>
                      <a:lnTo>
                        <a:pt x="1553814" y="0"/>
                      </a:lnTo>
                      <a:lnTo>
                        <a:pt x="1553814" y="1553814"/>
                      </a:lnTo>
                      <a:lnTo>
                        <a:pt x="0" y="1553814"/>
                      </a:lnTo>
                      <a:close/>
                    </a:path>
                  </a:pathLst>
                </a:custGeom>
                <a:solidFill>
                  <a:srgbClr val="BCBEC0"/>
                </a:solidFill>
                <a:ln w="0" cap="flat">
                  <a:noFill/>
                  <a:prstDash val="solid"/>
                  <a:miter/>
                </a:ln>
              </p:spPr>
              <p:txBody>
                <a:bodyPr rtlCol="0" anchor="ctr"/>
                <a:lstStyle/>
                <a:p>
                  <a:endParaRPr lang="en-GB"/>
                </a:p>
              </p:txBody>
            </p:sp>
          </p:grpSp>
          <p:sp>
            <p:nvSpPr>
              <p:cNvPr id="42" name="Freeform 41">
                <a:extLst>
                  <a:ext uri="{FF2B5EF4-FFF2-40B4-BE49-F238E27FC236}">
                    <a16:creationId xmlns:a16="http://schemas.microsoft.com/office/drawing/2014/main" id="{9310233C-88FE-8794-2396-76AC0F6AC5BE}"/>
                  </a:ext>
                </a:extLst>
              </p:cNvPr>
              <p:cNvSpPr/>
              <p:nvPr/>
            </p:nvSpPr>
            <p:spPr>
              <a:xfrm>
                <a:off x="5217899" y="2512799"/>
                <a:ext cx="1864576" cy="1864576"/>
              </a:xfrm>
              <a:custGeom>
                <a:avLst/>
                <a:gdLst>
                  <a:gd name="connsiteX0" fmla="*/ 1735092 w 1864576"/>
                  <a:gd name="connsiteY0" fmla="*/ 0 h 1864576"/>
                  <a:gd name="connsiteX1" fmla="*/ 1864577 w 1864576"/>
                  <a:gd name="connsiteY1" fmla="*/ 129484 h 1864576"/>
                  <a:gd name="connsiteX2" fmla="*/ 1864577 w 1864576"/>
                  <a:gd name="connsiteY2" fmla="*/ 1735092 h 1864576"/>
                  <a:gd name="connsiteX3" fmla="*/ 1735092 w 1864576"/>
                  <a:gd name="connsiteY3" fmla="*/ 1864577 h 1864576"/>
                  <a:gd name="connsiteX4" fmla="*/ 129484 w 1864576"/>
                  <a:gd name="connsiteY4" fmla="*/ 1864577 h 1864576"/>
                  <a:gd name="connsiteX5" fmla="*/ 0 w 1864576"/>
                  <a:gd name="connsiteY5" fmla="*/ 1735092 h 1864576"/>
                  <a:gd name="connsiteX6" fmla="*/ 0 w 1864576"/>
                  <a:gd name="connsiteY6" fmla="*/ 129484 h 1864576"/>
                  <a:gd name="connsiteX7" fmla="*/ 129484 w 1864576"/>
                  <a:gd name="connsiteY7" fmla="*/ 0 h 18645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864576" h="1864576">
                    <a:moveTo>
                      <a:pt x="1735092" y="0"/>
                    </a:moveTo>
                    <a:cubicBezTo>
                      <a:pt x="1806605" y="0"/>
                      <a:pt x="1864577" y="57972"/>
                      <a:pt x="1864577" y="129484"/>
                    </a:cubicBezTo>
                    <a:lnTo>
                      <a:pt x="1864577" y="1735092"/>
                    </a:lnTo>
                    <a:cubicBezTo>
                      <a:pt x="1864577" y="1806605"/>
                      <a:pt x="1806605" y="1864577"/>
                      <a:pt x="1735092" y="1864577"/>
                    </a:cubicBezTo>
                    <a:lnTo>
                      <a:pt x="129484" y="1864577"/>
                    </a:lnTo>
                    <a:cubicBezTo>
                      <a:pt x="57972" y="1864577"/>
                      <a:pt x="0" y="1806605"/>
                      <a:pt x="0" y="1735092"/>
                    </a:cubicBezTo>
                    <a:lnTo>
                      <a:pt x="0" y="129484"/>
                    </a:lnTo>
                    <a:cubicBezTo>
                      <a:pt x="0" y="57972"/>
                      <a:pt x="57972" y="0"/>
                      <a:pt x="129484" y="0"/>
                    </a:cubicBezTo>
                    <a:close/>
                  </a:path>
                </a:pathLst>
              </a:custGeom>
              <a:solidFill>
                <a:schemeClr val="bg1"/>
              </a:solidFill>
              <a:ln w="28575" cap="flat">
                <a:solidFill>
                  <a:schemeClr val="accent4"/>
                </a:solidFill>
                <a:prstDash val="solid"/>
                <a:miter/>
              </a:ln>
            </p:spPr>
            <p:txBody>
              <a:bodyPr rtlCol="0" anchor="ctr"/>
              <a:lstStyle/>
              <a:p>
                <a:endParaRPr lang="en-GB"/>
              </a:p>
            </p:txBody>
          </p:sp>
          <p:sp>
            <p:nvSpPr>
              <p:cNvPr id="43" name="Freeform 42">
                <a:extLst>
                  <a:ext uri="{FF2B5EF4-FFF2-40B4-BE49-F238E27FC236}">
                    <a16:creationId xmlns:a16="http://schemas.microsoft.com/office/drawing/2014/main" id="{98F2483E-F199-5C58-CD3A-BB2DB33B7AA2}"/>
                  </a:ext>
                </a:extLst>
              </p:cNvPr>
              <p:cNvSpPr/>
              <p:nvPr/>
            </p:nvSpPr>
            <p:spPr>
              <a:xfrm>
                <a:off x="5223079" y="2517979"/>
                <a:ext cx="1859397" cy="1859397"/>
              </a:xfrm>
              <a:custGeom>
                <a:avLst/>
                <a:gdLst>
                  <a:gd name="connsiteX0" fmla="*/ 1823867 w 1859397"/>
                  <a:gd name="connsiteY0" fmla="*/ 35530 h 1859397"/>
                  <a:gd name="connsiteX1" fmla="*/ 1735092 w 1859397"/>
                  <a:gd name="connsiteY1" fmla="*/ 0 h 1859397"/>
                  <a:gd name="connsiteX2" fmla="*/ 1729913 w 1859397"/>
                  <a:gd name="connsiteY2" fmla="*/ 0 h 1859397"/>
                  <a:gd name="connsiteX3" fmla="*/ 1854218 w 1859397"/>
                  <a:gd name="connsiteY3" fmla="*/ 124305 h 1859397"/>
                  <a:gd name="connsiteX4" fmla="*/ 1854218 w 1859397"/>
                  <a:gd name="connsiteY4" fmla="*/ 1729913 h 1859397"/>
                  <a:gd name="connsiteX5" fmla="*/ 1729913 w 1859397"/>
                  <a:gd name="connsiteY5" fmla="*/ 1854218 h 1859397"/>
                  <a:gd name="connsiteX6" fmla="*/ 124305 w 1859397"/>
                  <a:gd name="connsiteY6" fmla="*/ 1854218 h 1859397"/>
                  <a:gd name="connsiteX7" fmla="*/ 0 w 1859397"/>
                  <a:gd name="connsiteY7" fmla="*/ 1729913 h 1859397"/>
                  <a:gd name="connsiteX8" fmla="*/ 0 w 1859397"/>
                  <a:gd name="connsiteY8" fmla="*/ 1735092 h 1859397"/>
                  <a:gd name="connsiteX9" fmla="*/ 35530 w 1859397"/>
                  <a:gd name="connsiteY9" fmla="*/ 1823867 h 1859397"/>
                  <a:gd name="connsiteX10" fmla="*/ 124305 w 1859397"/>
                  <a:gd name="connsiteY10" fmla="*/ 1859397 h 1859397"/>
                  <a:gd name="connsiteX11" fmla="*/ 1729913 w 1859397"/>
                  <a:gd name="connsiteY11" fmla="*/ 1859397 h 1859397"/>
                  <a:gd name="connsiteX12" fmla="*/ 1859397 w 1859397"/>
                  <a:gd name="connsiteY12" fmla="*/ 1729913 h 1859397"/>
                  <a:gd name="connsiteX13" fmla="*/ 1859397 w 1859397"/>
                  <a:gd name="connsiteY13" fmla="*/ 124305 h 1859397"/>
                  <a:gd name="connsiteX14" fmla="*/ 1823867 w 1859397"/>
                  <a:gd name="connsiteY14" fmla="*/ 35530 h 18593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859397" h="1859397">
                    <a:moveTo>
                      <a:pt x="1823867" y="35530"/>
                    </a:moveTo>
                    <a:cubicBezTo>
                      <a:pt x="1800663" y="13570"/>
                      <a:pt x="1769380" y="0"/>
                      <a:pt x="1735092" y="0"/>
                    </a:cubicBezTo>
                    <a:lnTo>
                      <a:pt x="1729913" y="0"/>
                    </a:lnTo>
                    <a:cubicBezTo>
                      <a:pt x="1798436" y="0"/>
                      <a:pt x="1854218" y="55782"/>
                      <a:pt x="1854218" y="124305"/>
                    </a:cubicBezTo>
                    <a:lnTo>
                      <a:pt x="1854218" y="1729913"/>
                    </a:lnTo>
                    <a:cubicBezTo>
                      <a:pt x="1854218" y="1798436"/>
                      <a:pt x="1798436" y="1854218"/>
                      <a:pt x="1729913" y="1854218"/>
                    </a:cubicBezTo>
                    <a:lnTo>
                      <a:pt x="124305" y="1854218"/>
                    </a:lnTo>
                    <a:cubicBezTo>
                      <a:pt x="55782" y="1854218"/>
                      <a:pt x="0" y="1798436"/>
                      <a:pt x="0" y="1729913"/>
                    </a:cubicBezTo>
                    <a:lnTo>
                      <a:pt x="0" y="1735092"/>
                    </a:lnTo>
                    <a:cubicBezTo>
                      <a:pt x="0" y="1769380"/>
                      <a:pt x="13518" y="1800663"/>
                      <a:pt x="35530" y="1823867"/>
                    </a:cubicBezTo>
                    <a:cubicBezTo>
                      <a:pt x="58734" y="1845827"/>
                      <a:pt x="90018" y="1859397"/>
                      <a:pt x="124305" y="1859397"/>
                    </a:cubicBezTo>
                    <a:lnTo>
                      <a:pt x="1729913" y="1859397"/>
                    </a:lnTo>
                    <a:cubicBezTo>
                      <a:pt x="1801129" y="1859397"/>
                      <a:pt x="1859397" y="1801129"/>
                      <a:pt x="1859397" y="1729913"/>
                    </a:cubicBezTo>
                    <a:lnTo>
                      <a:pt x="1859397" y="124305"/>
                    </a:lnTo>
                    <a:cubicBezTo>
                      <a:pt x="1859397" y="90018"/>
                      <a:pt x="1845879" y="58734"/>
                      <a:pt x="1823867" y="35530"/>
                    </a:cubicBezTo>
                    <a:close/>
                  </a:path>
                </a:pathLst>
              </a:custGeom>
              <a:solidFill>
                <a:srgbClr val="B3B3B3"/>
              </a:solidFill>
              <a:ln w="0" cap="flat">
                <a:noFill/>
                <a:prstDash val="solid"/>
                <a:miter/>
              </a:ln>
            </p:spPr>
            <p:txBody>
              <a:bodyPr rtlCol="0" anchor="ctr"/>
              <a:lstStyle/>
              <a:p>
                <a:endParaRPr lang="en-GB"/>
              </a:p>
            </p:txBody>
          </p:sp>
          <p:sp>
            <p:nvSpPr>
              <p:cNvPr id="44" name="Freeform 43">
                <a:extLst>
                  <a:ext uri="{FF2B5EF4-FFF2-40B4-BE49-F238E27FC236}">
                    <a16:creationId xmlns:a16="http://schemas.microsoft.com/office/drawing/2014/main" id="{44EBC64C-FCB5-FDC2-D42B-60E81B9B8E43}"/>
                  </a:ext>
                </a:extLst>
              </p:cNvPr>
              <p:cNvSpPr/>
              <p:nvPr/>
            </p:nvSpPr>
            <p:spPr>
              <a:xfrm>
                <a:off x="5217848" y="2512851"/>
                <a:ext cx="1829097" cy="1829097"/>
              </a:xfrm>
              <a:custGeom>
                <a:avLst/>
                <a:gdLst>
                  <a:gd name="connsiteX0" fmla="*/ 5231 w 1829097"/>
                  <a:gd name="connsiteY0" fmla="*/ 1735040 h 1829097"/>
                  <a:gd name="connsiteX1" fmla="*/ 5231 w 1829097"/>
                  <a:gd name="connsiteY1" fmla="*/ 129433 h 1829097"/>
                  <a:gd name="connsiteX2" fmla="*/ 129536 w 1829097"/>
                  <a:gd name="connsiteY2" fmla="*/ 5128 h 1829097"/>
                  <a:gd name="connsiteX3" fmla="*/ 1735144 w 1829097"/>
                  <a:gd name="connsiteY3" fmla="*/ 5128 h 1829097"/>
                  <a:gd name="connsiteX4" fmla="*/ 1735144 w 1829097"/>
                  <a:gd name="connsiteY4" fmla="*/ 5128 h 1829097"/>
                  <a:gd name="connsiteX5" fmla="*/ 1740323 w 1829097"/>
                  <a:gd name="connsiteY5" fmla="*/ 5128 h 1829097"/>
                  <a:gd name="connsiteX6" fmla="*/ 1829098 w 1829097"/>
                  <a:gd name="connsiteY6" fmla="*/ 40658 h 1829097"/>
                  <a:gd name="connsiteX7" fmla="*/ 1829098 w 1829097"/>
                  <a:gd name="connsiteY7" fmla="*/ 40658 h 1829097"/>
                  <a:gd name="connsiteX8" fmla="*/ 1824592 w 1829097"/>
                  <a:gd name="connsiteY8" fmla="*/ 36100 h 1829097"/>
                  <a:gd name="connsiteX9" fmla="*/ 1824488 w 1829097"/>
                  <a:gd name="connsiteY9" fmla="*/ 36048 h 1829097"/>
                  <a:gd name="connsiteX10" fmla="*/ 1819827 w 1829097"/>
                  <a:gd name="connsiteY10" fmla="*/ 31801 h 1829097"/>
                  <a:gd name="connsiteX11" fmla="*/ 1819671 w 1829097"/>
                  <a:gd name="connsiteY11" fmla="*/ 31646 h 1829097"/>
                  <a:gd name="connsiteX12" fmla="*/ 1814958 w 1829097"/>
                  <a:gd name="connsiteY12" fmla="*/ 27761 h 1829097"/>
                  <a:gd name="connsiteX13" fmla="*/ 1814647 w 1829097"/>
                  <a:gd name="connsiteY13" fmla="*/ 27502 h 1829097"/>
                  <a:gd name="connsiteX14" fmla="*/ 1809882 w 1829097"/>
                  <a:gd name="connsiteY14" fmla="*/ 23981 h 1829097"/>
                  <a:gd name="connsiteX15" fmla="*/ 1809416 w 1829097"/>
                  <a:gd name="connsiteY15" fmla="*/ 23618 h 1829097"/>
                  <a:gd name="connsiteX16" fmla="*/ 1804651 w 1829097"/>
                  <a:gd name="connsiteY16" fmla="*/ 20407 h 1829097"/>
                  <a:gd name="connsiteX17" fmla="*/ 1803978 w 1829097"/>
                  <a:gd name="connsiteY17" fmla="*/ 19992 h 1829097"/>
                  <a:gd name="connsiteX18" fmla="*/ 1799213 w 1829097"/>
                  <a:gd name="connsiteY18" fmla="*/ 17144 h 1829097"/>
                  <a:gd name="connsiteX19" fmla="*/ 1798332 w 1829097"/>
                  <a:gd name="connsiteY19" fmla="*/ 16626 h 1829097"/>
                  <a:gd name="connsiteX20" fmla="*/ 1793619 w 1829097"/>
                  <a:gd name="connsiteY20" fmla="*/ 14088 h 1829097"/>
                  <a:gd name="connsiteX21" fmla="*/ 1792532 w 1829097"/>
                  <a:gd name="connsiteY21" fmla="*/ 13518 h 1829097"/>
                  <a:gd name="connsiteX22" fmla="*/ 1787922 w 1829097"/>
                  <a:gd name="connsiteY22" fmla="*/ 11343 h 1829097"/>
                  <a:gd name="connsiteX23" fmla="*/ 1786627 w 1829097"/>
                  <a:gd name="connsiteY23" fmla="*/ 10773 h 1829097"/>
                  <a:gd name="connsiteX24" fmla="*/ 1782069 w 1829097"/>
                  <a:gd name="connsiteY24" fmla="*/ 8909 h 1829097"/>
                  <a:gd name="connsiteX25" fmla="*/ 1780567 w 1829097"/>
                  <a:gd name="connsiteY25" fmla="*/ 8287 h 1829097"/>
                  <a:gd name="connsiteX26" fmla="*/ 1776113 w 1829097"/>
                  <a:gd name="connsiteY26" fmla="*/ 6733 h 1829097"/>
                  <a:gd name="connsiteX27" fmla="*/ 1774404 w 1829097"/>
                  <a:gd name="connsiteY27" fmla="*/ 6163 h 1829097"/>
                  <a:gd name="connsiteX28" fmla="*/ 1770053 w 1829097"/>
                  <a:gd name="connsiteY28" fmla="*/ 4869 h 1829097"/>
                  <a:gd name="connsiteX29" fmla="*/ 1768137 w 1829097"/>
                  <a:gd name="connsiteY29" fmla="*/ 4299 h 1829097"/>
                  <a:gd name="connsiteX30" fmla="*/ 1763838 w 1829097"/>
                  <a:gd name="connsiteY30" fmla="*/ 3263 h 1829097"/>
                  <a:gd name="connsiteX31" fmla="*/ 1761766 w 1829097"/>
                  <a:gd name="connsiteY31" fmla="*/ 2797 h 1829097"/>
                  <a:gd name="connsiteX32" fmla="*/ 1757467 w 1829097"/>
                  <a:gd name="connsiteY32" fmla="*/ 1968 h 1829097"/>
                  <a:gd name="connsiteX33" fmla="*/ 1755240 w 1829097"/>
                  <a:gd name="connsiteY33" fmla="*/ 1554 h 1829097"/>
                  <a:gd name="connsiteX34" fmla="*/ 1750889 w 1829097"/>
                  <a:gd name="connsiteY34" fmla="*/ 984 h 1829097"/>
                  <a:gd name="connsiteX35" fmla="*/ 1748610 w 1829097"/>
                  <a:gd name="connsiteY35" fmla="*/ 673 h 1829097"/>
                  <a:gd name="connsiteX36" fmla="*/ 1744001 w 1829097"/>
                  <a:gd name="connsiteY36" fmla="*/ 311 h 1829097"/>
                  <a:gd name="connsiteX37" fmla="*/ 1741877 w 1829097"/>
                  <a:gd name="connsiteY37" fmla="*/ 155 h 1829097"/>
                  <a:gd name="connsiteX38" fmla="*/ 1735092 w 1829097"/>
                  <a:gd name="connsiteY38" fmla="*/ 0 h 1829097"/>
                  <a:gd name="connsiteX39" fmla="*/ 129484 w 1829097"/>
                  <a:gd name="connsiteY39" fmla="*/ 0 h 1829097"/>
                  <a:gd name="connsiteX40" fmla="*/ 0 w 1829097"/>
                  <a:gd name="connsiteY40" fmla="*/ 129484 h 1829097"/>
                  <a:gd name="connsiteX41" fmla="*/ 0 w 1829097"/>
                  <a:gd name="connsiteY41" fmla="*/ 1735092 h 1829097"/>
                  <a:gd name="connsiteX42" fmla="*/ 155 w 1829097"/>
                  <a:gd name="connsiteY42" fmla="*/ 1741877 h 1829097"/>
                  <a:gd name="connsiteX43" fmla="*/ 311 w 1829097"/>
                  <a:gd name="connsiteY43" fmla="*/ 1744001 h 1829097"/>
                  <a:gd name="connsiteX44" fmla="*/ 673 w 1829097"/>
                  <a:gd name="connsiteY44" fmla="*/ 1748610 h 1829097"/>
                  <a:gd name="connsiteX45" fmla="*/ 984 w 1829097"/>
                  <a:gd name="connsiteY45" fmla="*/ 1750889 h 1829097"/>
                  <a:gd name="connsiteX46" fmla="*/ 1554 w 1829097"/>
                  <a:gd name="connsiteY46" fmla="*/ 1755240 h 1829097"/>
                  <a:gd name="connsiteX47" fmla="*/ 1968 w 1829097"/>
                  <a:gd name="connsiteY47" fmla="*/ 1757467 h 1829097"/>
                  <a:gd name="connsiteX48" fmla="*/ 2797 w 1829097"/>
                  <a:gd name="connsiteY48" fmla="*/ 1761766 h 1829097"/>
                  <a:gd name="connsiteX49" fmla="*/ 3263 w 1829097"/>
                  <a:gd name="connsiteY49" fmla="*/ 1763838 h 1829097"/>
                  <a:gd name="connsiteX50" fmla="*/ 4299 w 1829097"/>
                  <a:gd name="connsiteY50" fmla="*/ 1768137 h 1829097"/>
                  <a:gd name="connsiteX51" fmla="*/ 4869 w 1829097"/>
                  <a:gd name="connsiteY51" fmla="*/ 1770053 h 1829097"/>
                  <a:gd name="connsiteX52" fmla="*/ 6163 w 1829097"/>
                  <a:gd name="connsiteY52" fmla="*/ 1774403 h 1829097"/>
                  <a:gd name="connsiteX53" fmla="*/ 6733 w 1829097"/>
                  <a:gd name="connsiteY53" fmla="*/ 1776113 h 1829097"/>
                  <a:gd name="connsiteX54" fmla="*/ 8287 w 1829097"/>
                  <a:gd name="connsiteY54" fmla="*/ 1780567 h 1829097"/>
                  <a:gd name="connsiteX55" fmla="*/ 8909 w 1829097"/>
                  <a:gd name="connsiteY55" fmla="*/ 1782069 h 1829097"/>
                  <a:gd name="connsiteX56" fmla="*/ 10773 w 1829097"/>
                  <a:gd name="connsiteY56" fmla="*/ 1786627 h 1829097"/>
                  <a:gd name="connsiteX57" fmla="*/ 11343 w 1829097"/>
                  <a:gd name="connsiteY57" fmla="*/ 1787922 h 1829097"/>
                  <a:gd name="connsiteX58" fmla="*/ 13518 w 1829097"/>
                  <a:gd name="connsiteY58" fmla="*/ 1792531 h 1829097"/>
                  <a:gd name="connsiteX59" fmla="*/ 14088 w 1829097"/>
                  <a:gd name="connsiteY59" fmla="*/ 1793619 h 1829097"/>
                  <a:gd name="connsiteX60" fmla="*/ 16626 w 1829097"/>
                  <a:gd name="connsiteY60" fmla="*/ 1798332 h 1829097"/>
                  <a:gd name="connsiteX61" fmla="*/ 17144 w 1829097"/>
                  <a:gd name="connsiteY61" fmla="*/ 1799213 h 1829097"/>
                  <a:gd name="connsiteX62" fmla="*/ 19992 w 1829097"/>
                  <a:gd name="connsiteY62" fmla="*/ 1803978 h 1829097"/>
                  <a:gd name="connsiteX63" fmla="*/ 20407 w 1829097"/>
                  <a:gd name="connsiteY63" fmla="*/ 1804651 h 1829097"/>
                  <a:gd name="connsiteX64" fmla="*/ 23618 w 1829097"/>
                  <a:gd name="connsiteY64" fmla="*/ 1809416 h 1829097"/>
                  <a:gd name="connsiteX65" fmla="*/ 23981 w 1829097"/>
                  <a:gd name="connsiteY65" fmla="*/ 1809882 h 1829097"/>
                  <a:gd name="connsiteX66" fmla="*/ 27502 w 1829097"/>
                  <a:gd name="connsiteY66" fmla="*/ 1814647 h 1829097"/>
                  <a:gd name="connsiteX67" fmla="*/ 27762 w 1829097"/>
                  <a:gd name="connsiteY67" fmla="*/ 1814958 h 1829097"/>
                  <a:gd name="connsiteX68" fmla="*/ 31646 w 1829097"/>
                  <a:gd name="connsiteY68" fmla="*/ 1819671 h 1829097"/>
                  <a:gd name="connsiteX69" fmla="*/ 31801 w 1829097"/>
                  <a:gd name="connsiteY69" fmla="*/ 1819827 h 1829097"/>
                  <a:gd name="connsiteX70" fmla="*/ 36049 w 1829097"/>
                  <a:gd name="connsiteY70" fmla="*/ 1824488 h 1829097"/>
                  <a:gd name="connsiteX71" fmla="*/ 36100 w 1829097"/>
                  <a:gd name="connsiteY71" fmla="*/ 1824592 h 1829097"/>
                  <a:gd name="connsiteX72" fmla="*/ 40658 w 1829097"/>
                  <a:gd name="connsiteY72" fmla="*/ 1829098 h 1829097"/>
                  <a:gd name="connsiteX73" fmla="*/ 40658 w 1829097"/>
                  <a:gd name="connsiteY73" fmla="*/ 1829098 h 1829097"/>
                  <a:gd name="connsiteX74" fmla="*/ 5128 w 1829097"/>
                  <a:gd name="connsiteY74" fmla="*/ 1740323 h 1829097"/>
                  <a:gd name="connsiteX75" fmla="*/ 5128 w 1829097"/>
                  <a:gd name="connsiteY75" fmla="*/ 1735144 h 18290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Lst>
                <a:rect l="l" t="t" r="r" b="b"/>
                <a:pathLst>
                  <a:path w="1829097" h="1829097">
                    <a:moveTo>
                      <a:pt x="5231" y="1735040"/>
                    </a:moveTo>
                    <a:lnTo>
                      <a:pt x="5231" y="129433"/>
                    </a:lnTo>
                    <a:cubicBezTo>
                      <a:pt x="5231" y="60909"/>
                      <a:pt x="61013" y="5128"/>
                      <a:pt x="129536" y="5128"/>
                    </a:cubicBezTo>
                    <a:lnTo>
                      <a:pt x="1735144" y="5128"/>
                    </a:lnTo>
                    <a:cubicBezTo>
                      <a:pt x="1735144" y="5128"/>
                      <a:pt x="1735144" y="5128"/>
                      <a:pt x="1735144" y="5128"/>
                    </a:cubicBezTo>
                    <a:lnTo>
                      <a:pt x="1740323" y="5128"/>
                    </a:lnTo>
                    <a:cubicBezTo>
                      <a:pt x="1774611" y="5128"/>
                      <a:pt x="1805894" y="18646"/>
                      <a:pt x="1829098" y="40658"/>
                    </a:cubicBezTo>
                    <a:lnTo>
                      <a:pt x="1829098" y="40658"/>
                    </a:lnTo>
                    <a:cubicBezTo>
                      <a:pt x="1827648" y="39104"/>
                      <a:pt x="1826146" y="37602"/>
                      <a:pt x="1824592" y="36100"/>
                    </a:cubicBezTo>
                    <a:cubicBezTo>
                      <a:pt x="1824592" y="36100"/>
                      <a:pt x="1824540" y="36100"/>
                      <a:pt x="1824488" y="36048"/>
                    </a:cubicBezTo>
                    <a:cubicBezTo>
                      <a:pt x="1822986" y="34598"/>
                      <a:pt x="1821432" y="33200"/>
                      <a:pt x="1819827" y="31801"/>
                    </a:cubicBezTo>
                    <a:cubicBezTo>
                      <a:pt x="1819775" y="31750"/>
                      <a:pt x="1819723" y="31698"/>
                      <a:pt x="1819671" y="31646"/>
                    </a:cubicBezTo>
                    <a:cubicBezTo>
                      <a:pt x="1818118" y="30299"/>
                      <a:pt x="1816564" y="29004"/>
                      <a:pt x="1814958" y="27761"/>
                    </a:cubicBezTo>
                    <a:cubicBezTo>
                      <a:pt x="1814855" y="27658"/>
                      <a:pt x="1814751" y="27606"/>
                      <a:pt x="1814647" y="27502"/>
                    </a:cubicBezTo>
                    <a:cubicBezTo>
                      <a:pt x="1813094" y="26259"/>
                      <a:pt x="1811488" y="25120"/>
                      <a:pt x="1809882" y="23981"/>
                    </a:cubicBezTo>
                    <a:cubicBezTo>
                      <a:pt x="1809727" y="23877"/>
                      <a:pt x="1809572" y="23721"/>
                      <a:pt x="1809416" y="23618"/>
                    </a:cubicBezTo>
                    <a:cubicBezTo>
                      <a:pt x="1807862" y="22530"/>
                      <a:pt x="1806257" y="21443"/>
                      <a:pt x="1804651" y="20407"/>
                    </a:cubicBezTo>
                    <a:cubicBezTo>
                      <a:pt x="1804444" y="20251"/>
                      <a:pt x="1804237" y="20148"/>
                      <a:pt x="1803978" y="19992"/>
                    </a:cubicBezTo>
                    <a:cubicBezTo>
                      <a:pt x="1802424" y="19008"/>
                      <a:pt x="1800818" y="18076"/>
                      <a:pt x="1799213" y="17144"/>
                    </a:cubicBezTo>
                    <a:cubicBezTo>
                      <a:pt x="1798902" y="16988"/>
                      <a:pt x="1798643" y="16833"/>
                      <a:pt x="1798332" y="16626"/>
                    </a:cubicBezTo>
                    <a:cubicBezTo>
                      <a:pt x="1796779" y="15745"/>
                      <a:pt x="1795225" y="14917"/>
                      <a:pt x="1793619" y="14088"/>
                    </a:cubicBezTo>
                    <a:cubicBezTo>
                      <a:pt x="1793256" y="13881"/>
                      <a:pt x="1792894" y="13725"/>
                      <a:pt x="1792532" y="13518"/>
                    </a:cubicBezTo>
                    <a:cubicBezTo>
                      <a:pt x="1791029" y="12741"/>
                      <a:pt x="1789476" y="12016"/>
                      <a:pt x="1787922" y="11343"/>
                    </a:cubicBezTo>
                    <a:cubicBezTo>
                      <a:pt x="1787507" y="11136"/>
                      <a:pt x="1787041" y="10928"/>
                      <a:pt x="1786627" y="10773"/>
                    </a:cubicBezTo>
                    <a:cubicBezTo>
                      <a:pt x="1785125" y="10100"/>
                      <a:pt x="1783623" y="9478"/>
                      <a:pt x="1782069" y="8909"/>
                    </a:cubicBezTo>
                    <a:cubicBezTo>
                      <a:pt x="1781551" y="8701"/>
                      <a:pt x="1781085" y="8494"/>
                      <a:pt x="1780567" y="8287"/>
                    </a:cubicBezTo>
                    <a:cubicBezTo>
                      <a:pt x="1779117" y="7717"/>
                      <a:pt x="1777615" y="7199"/>
                      <a:pt x="1776113" y="6733"/>
                    </a:cubicBezTo>
                    <a:cubicBezTo>
                      <a:pt x="1775543" y="6526"/>
                      <a:pt x="1774973" y="6319"/>
                      <a:pt x="1774404" y="6163"/>
                    </a:cubicBezTo>
                    <a:cubicBezTo>
                      <a:pt x="1772953" y="5697"/>
                      <a:pt x="1771503" y="5283"/>
                      <a:pt x="1770053" y="4869"/>
                    </a:cubicBezTo>
                    <a:cubicBezTo>
                      <a:pt x="1769431" y="4661"/>
                      <a:pt x="1768758" y="4506"/>
                      <a:pt x="1768137" y="4299"/>
                    </a:cubicBezTo>
                    <a:cubicBezTo>
                      <a:pt x="1766687" y="3936"/>
                      <a:pt x="1765236" y="3574"/>
                      <a:pt x="1763838" y="3263"/>
                    </a:cubicBezTo>
                    <a:cubicBezTo>
                      <a:pt x="1763164" y="3108"/>
                      <a:pt x="1762439" y="2900"/>
                      <a:pt x="1761766" y="2797"/>
                    </a:cubicBezTo>
                    <a:cubicBezTo>
                      <a:pt x="1760368" y="2486"/>
                      <a:pt x="1758917" y="2227"/>
                      <a:pt x="1757467" y="1968"/>
                    </a:cubicBezTo>
                    <a:cubicBezTo>
                      <a:pt x="1756742" y="1813"/>
                      <a:pt x="1756017" y="1709"/>
                      <a:pt x="1755240" y="1554"/>
                    </a:cubicBezTo>
                    <a:cubicBezTo>
                      <a:pt x="1753790" y="1347"/>
                      <a:pt x="1752340" y="1139"/>
                      <a:pt x="1750889" y="984"/>
                    </a:cubicBezTo>
                    <a:cubicBezTo>
                      <a:pt x="1750112" y="880"/>
                      <a:pt x="1749387" y="777"/>
                      <a:pt x="1748610" y="673"/>
                    </a:cubicBezTo>
                    <a:cubicBezTo>
                      <a:pt x="1747108" y="518"/>
                      <a:pt x="1745555" y="414"/>
                      <a:pt x="1744001" y="311"/>
                    </a:cubicBezTo>
                    <a:cubicBezTo>
                      <a:pt x="1743276" y="311"/>
                      <a:pt x="1742602" y="207"/>
                      <a:pt x="1741877" y="155"/>
                    </a:cubicBezTo>
                    <a:cubicBezTo>
                      <a:pt x="1739650" y="52"/>
                      <a:pt x="1737371" y="0"/>
                      <a:pt x="1735092" y="0"/>
                    </a:cubicBezTo>
                    <a:lnTo>
                      <a:pt x="129484" y="0"/>
                    </a:lnTo>
                    <a:cubicBezTo>
                      <a:pt x="58268" y="0"/>
                      <a:pt x="0" y="58268"/>
                      <a:pt x="0" y="129484"/>
                    </a:cubicBezTo>
                    <a:lnTo>
                      <a:pt x="0" y="1735092"/>
                    </a:lnTo>
                    <a:cubicBezTo>
                      <a:pt x="0" y="1737371"/>
                      <a:pt x="52" y="1739598"/>
                      <a:pt x="155" y="1741877"/>
                    </a:cubicBezTo>
                    <a:cubicBezTo>
                      <a:pt x="155" y="1742602"/>
                      <a:pt x="259" y="1743276"/>
                      <a:pt x="311" y="1744001"/>
                    </a:cubicBezTo>
                    <a:cubicBezTo>
                      <a:pt x="414" y="1745555"/>
                      <a:pt x="518" y="1747057"/>
                      <a:pt x="673" y="1748610"/>
                    </a:cubicBezTo>
                    <a:cubicBezTo>
                      <a:pt x="777" y="1749387"/>
                      <a:pt x="881" y="1750112"/>
                      <a:pt x="984" y="1750889"/>
                    </a:cubicBezTo>
                    <a:cubicBezTo>
                      <a:pt x="1139" y="1752340"/>
                      <a:pt x="1347" y="1753790"/>
                      <a:pt x="1554" y="1755240"/>
                    </a:cubicBezTo>
                    <a:cubicBezTo>
                      <a:pt x="1657" y="1755965"/>
                      <a:pt x="1813" y="1756742"/>
                      <a:pt x="1968" y="1757467"/>
                    </a:cubicBezTo>
                    <a:cubicBezTo>
                      <a:pt x="2227" y="1758917"/>
                      <a:pt x="2486" y="1760368"/>
                      <a:pt x="2797" y="1761766"/>
                    </a:cubicBezTo>
                    <a:cubicBezTo>
                      <a:pt x="2952" y="1762491"/>
                      <a:pt x="3108" y="1763164"/>
                      <a:pt x="3263" y="1763838"/>
                    </a:cubicBezTo>
                    <a:cubicBezTo>
                      <a:pt x="3574" y="1765288"/>
                      <a:pt x="3936" y="1766738"/>
                      <a:pt x="4299" y="1768137"/>
                    </a:cubicBezTo>
                    <a:cubicBezTo>
                      <a:pt x="4454" y="1768810"/>
                      <a:pt x="4662" y="1769431"/>
                      <a:pt x="4869" y="1770053"/>
                    </a:cubicBezTo>
                    <a:cubicBezTo>
                      <a:pt x="5283" y="1771503"/>
                      <a:pt x="5697" y="1773005"/>
                      <a:pt x="6163" y="1774403"/>
                    </a:cubicBezTo>
                    <a:cubicBezTo>
                      <a:pt x="6371" y="1774973"/>
                      <a:pt x="6578" y="1775543"/>
                      <a:pt x="6733" y="1776113"/>
                    </a:cubicBezTo>
                    <a:cubicBezTo>
                      <a:pt x="7251" y="1777615"/>
                      <a:pt x="7769" y="1779117"/>
                      <a:pt x="8287" y="1780567"/>
                    </a:cubicBezTo>
                    <a:cubicBezTo>
                      <a:pt x="8494" y="1781085"/>
                      <a:pt x="8701" y="1781551"/>
                      <a:pt x="8909" y="1782069"/>
                    </a:cubicBezTo>
                    <a:cubicBezTo>
                      <a:pt x="9530" y="1783571"/>
                      <a:pt x="10152" y="1785125"/>
                      <a:pt x="10773" y="1786627"/>
                    </a:cubicBezTo>
                    <a:cubicBezTo>
                      <a:pt x="10980" y="1787041"/>
                      <a:pt x="11187" y="1787507"/>
                      <a:pt x="11343" y="1787922"/>
                    </a:cubicBezTo>
                    <a:cubicBezTo>
                      <a:pt x="12068" y="1789476"/>
                      <a:pt x="12793" y="1791029"/>
                      <a:pt x="13518" y="1792531"/>
                    </a:cubicBezTo>
                    <a:cubicBezTo>
                      <a:pt x="13674" y="1792894"/>
                      <a:pt x="13881" y="1793256"/>
                      <a:pt x="14088" y="1793619"/>
                    </a:cubicBezTo>
                    <a:cubicBezTo>
                      <a:pt x="14917" y="1795225"/>
                      <a:pt x="15745" y="1796778"/>
                      <a:pt x="16626" y="1798332"/>
                    </a:cubicBezTo>
                    <a:cubicBezTo>
                      <a:pt x="16781" y="1798643"/>
                      <a:pt x="16937" y="1798902"/>
                      <a:pt x="17144" y="1799213"/>
                    </a:cubicBezTo>
                    <a:cubicBezTo>
                      <a:pt x="18076" y="1800818"/>
                      <a:pt x="19008" y="1802424"/>
                      <a:pt x="19992" y="1803978"/>
                    </a:cubicBezTo>
                    <a:cubicBezTo>
                      <a:pt x="20148" y="1804185"/>
                      <a:pt x="20251" y="1804392"/>
                      <a:pt x="20407" y="1804651"/>
                    </a:cubicBezTo>
                    <a:cubicBezTo>
                      <a:pt x="21443" y="1806257"/>
                      <a:pt x="22530" y="1807862"/>
                      <a:pt x="23618" y="1809416"/>
                    </a:cubicBezTo>
                    <a:cubicBezTo>
                      <a:pt x="23722" y="1809572"/>
                      <a:pt x="23825" y="1809727"/>
                      <a:pt x="23981" y="1809882"/>
                    </a:cubicBezTo>
                    <a:cubicBezTo>
                      <a:pt x="25120" y="1811488"/>
                      <a:pt x="26311" y="1813094"/>
                      <a:pt x="27502" y="1814647"/>
                    </a:cubicBezTo>
                    <a:cubicBezTo>
                      <a:pt x="27606" y="1814751"/>
                      <a:pt x="27658" y="1814854"/>
                      <a:pt x="27762" y="1814958"/>
                    </a:cubicBezTo>
                    <a:cubicBezTo>
                      <a:pt x="29005" y="1816564"/>
                      <a:pt x="30299" y="1818117"/>
                      <a:pt x="31646" y="1819671"/>
                    </a:cubicBezTo>
                    <a:cubicBezTo>
                      <a:pt x="31698" y="1819723"/>
                      <a:pt x="31750" y="1819775"/>
                      <a:pt x="31801" y="1819827"/>
                    </a:cubicBezTo>
                    <a:cubicBezTo>
                      <a:pt x="33200" y="1821380"/>
                      <a:pt x="34598" y="1822934"/>
                      <a:pt x="36049" y="1824488"/>
                    </a:cubicBezTo>
                    <a:cubicBezTo>
                      <a:pt x="36049" y="1824488"/>
                      <a:pt x="36049" y="1824540"/>
                      <a:pt x="36100" y="1824592"/>
                    </a:cubicBezTo>
                    <a:cubicBezTo>
                      <a:pt x="37551" y="1826146"/>
                      <a:pt x="39104" y="1827648"/>
                      <a:pt x="40658" y="1829098"/>
                    </a:cubicBezTo>
                    <a:lnTo>
                      <a:pt x="40658" y="1829098"/>
                    </a:lnTo>
                    <a:cubicBezTo>
                      <a:pt x="18698" y="1805894"/>
                      <a:pt x="5128" y="1774611"/>
                      <a:pt x="5128" y="1740323"/>
                    </a:cubicBezTo>
                    <a:lnTo>
                      <a:pt x="5128" y="1735144"/>
                    </a:lnTo>
                    <a:close/>
                  </a:path>
                </a:pathLst>
              </a:custGeom>
              <a:solidFill>
                <a:srgbClr val="FFFFFF"/>
              </a:solidFill>
              <a:ln w="0" cap="flat">
                <a:noFill/>
                <a:prstDash val="solid"/>
                <a:miter/>
              </a:ln>
            </p:spPr>
            <p:txBody>
              <a:bodyPr rtlCol="0" anchor="ctr"/>
              <a:lstStyle/>
              <a:p>
                <a:endParaRPr lang="en-GB"/>
              </a:p>
            </p:txBody>
          </p:sp>
          <p:grpSp>
            <p:nvGrpSpPr>
              <p:cNvPr id="45" name="Graphic 2">
                <a:extLst>
                  <a:ext uri="{FF2B5EF4-FFF2-40B4-BE49-F238E27FC236}">
                    <a16:creationId xmlns:a16="http://schemas.microsoft.com/office/drawing/2014/main" id="{DDC6915B-42A3-B49C-12A0-0BAB21262808}"/>
                  </a:ext>
                </a:extLst>
              </p:cNvPr>
              <p:cNvGrpSpPr/>
              <p:nvPr/>
            </p:nvGrpSpPr>
            <p:grpSpPr>
              <a:xfrm>
                <a:off x="5347384" y="622326"/>
                <a:ext cx="1864576" cy="1864576"/>
                <a:chOff x="5347384" y="622326"/>
                <a:chExt cx="1864576" cy="1864576"/>
              </a:xfrm>
            </p:grpSpPr>
            <p:sp>
              <p:nvSpPr>
                <p:cNvPr id="46" name="Freeform 45">
                  <a:extLst>
                    <a:ext uri="{FF2B5EF4-FFF2-40B4-BE49-F238E27FC236}">
                      <a16:creationId xmlns:a16="http://schemas.microsoft.com/office/drawing/2014/main" id="{893D4A21-212C-57B5-C3F0-1426798E04C6}"/>
                    </a:ext>
                  </a:extLst>
                </p:cNvPr>
                <p:cNvSpPr/>
                <p:nvPr/>
              </p:nvSpPr>
              <p:spPr>
                <a:xfrm>
                  <a:off x="5347384" y="622326"/>
                  <a:ext cx="1864576" cy="1864576"/>
                </a:xfrm>
                <a:custGeom>
                  <a:avLst/>
                  <a:gdLst>
                    <a:gd name="connsiteX0" fmla="*/ 1735092 w 1864576"/>
                    <a:gd name="connsiteY0" fmla="*/ 0 h 1864576"/>
                    <a:gd name="connsiteX1" fmla="*/ 1864577 w 1864576"/>
                    <a:gd name="connsiteY1" fmla="*/ 129484 h 1864576"/>
                    <a:gd name="connsiteX2" fmla="*/ 1864577 w 1864576"/>
                    <a:gd name="connsiteY2" fmla="*/ 1735092 h 1864576"/>
                    <a:gd name="connsiteX3" fmla="*/ 1735092 w 1864576"/>
                    <a:gd name="connsiteY3" fmla="*/ 1864577 h 1864576"/>
                    <a:gd name="connsiteX4" fmla="*/ 129484 w 1864576"/>
                    <a:gd name="connsiteY4" fmla="*/ 1864577 h 1864576"/>
                    <a:gd name="connsiteX5" fmla="*/ 0 w 1864576"/>
                    <a:gd name="connsiteY5" fmla="*/ 1735092 h 1864576"/>
                    <a:gd name="connsiteX6" fmla="*/ 0 w 1864576"/>
                    <a:gd name="connsiteY6" fmla="*/ 129484 h 1864576"/>
                    <a:gd name="connsiteX7" fmla="*/ 129484 w 1864576"/>
                    <a:gd name="connsiteY7" fmla="*/ 0 h 18645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864576" h="1864576">
                      <a:moveTo>
                        <a:pt x="1735092" y="0"/>
                      </a:moveTo>
                      <a:cubicBezTo>
                        <a:pt x="1806605" y="0"/>
                        <a:pt x="1864577" y="57972"/>
                        <a:pt x="1864577" y="129484"/>
                      </a:cubicBezTo>
                      <a:lnTo>
                        <a:pt x="1864577" y="1735092"/>
                      </a:lnTo>
                      <a:cubicBezTo>
                        <a:pt x="1864577" y="1806605"/>
                        <a:pt x="1806605" y="1864577"/>
                        <a:pt x="1735092" y="1864577"/>
                      </a:cubicBezTo>
                      <a:lnTo>
                        <a:pt x="129484" y="1864577"/>
                      </a:lnTo>
                      <a:cubicBezTo>
                        <a:pt x="57972" y="1864577"/>
                        <a:pt x="0" y="1806605"/>
                        <a:pt x="0" y="1735092"/>
                      </a:cubicBezTo>
                      <a:lnTo>
                        <a:pt x="0" y="129484"/>
                      </a:lnTo>
                      <a:cubicBezTo>
                        <a:pt x="0" y="57972"/>
                        <a:pt x="57972" y="0"/>
                        <a:pt x="129484" y="0"/>
                      </a:cubicBezTo>
                      <a:close/>
                    </a:path>
                  </a:pathLst>
                </a:custGeom>
                <a:solidFill>
                  <a:srgbClr val="FFFFFF"/>
                </a:solidFill>
                <a:ln w="0" cap="flat">
                  <a:noFill/>
                  <a:prstDash val="solid"/>
                  <a:miter/>
                </a:ln>
              </p:spPr>
              <p:txBody>
                <a:bodyPr rtlCol="0" anchor="ctr"/>
                <a:lstStyle/>
                <a:p>
                  <a:endParaRPr lang="en-GB"/>
                </a:p>
              </p:txBody>
            </p:sp>
            <p:sp>
              <p:nvSpPr>
                <p:cNvPr id="47" name="Freeform 46">
                  <a:extLst>
                    <a:ext uri="{FF2B5EF4-FFF2-40B4-BE49-F238E27FC236}">
                      <a16:creationId xmlns:a16="http://schemas.microsoft.com/office/drawing/2014/main" id="{1A269BF2-ED7F-50F7-812E-4EC9F93E29CB}"/>
                    </a:ext>
                  </a:extLst>
                </p:cNvPr>
                <p:cNvSpPr/>
                <p:nvPr/>
              </p:nvSpPr>
              <p:spPr>
                <a:xfrm>
                  <a:off x="5352408" y="627350"/>
                  <a:ext cx="1854528" cy="1854528"/>
                </a:xfrm>
                <a:custGeom>
                  <a:avLst/>
                  <a:gdLst>
                    <a:gd name="connsiteX0" fmla="*/ 0 w 1854528"/>
                    <a:gd name="connsiteY0" fmla="*/ 125289 h 1854528"/>
                    <a:gd name="connsiteX1" fmla="*/ 130935 w 1854528"/>
                    <a:gd name="connsiteY1" fmla="*/ 0 h 1854528"/>
                    <a:gd name="connsiteX2" fmla="*/ 1729240 w 1854528"/>
                    <a:gd name="connsiteY2" fmla="*/ 0 h 1854528"/>
                    <a:gd name="connsiteX3" fmla="*/ 1854529 w 1854528"/>
                    <a:gd name="connsiteY3" fmla="*/ 130365 h 1854528"/>
                    <a:gd name="connsiteX4" fmla="*/ 1854529 w 1854528"/>
                    <a:gd name="connsiteY4" fmla="*/ 1724164 h 1854528"/>
                    <a:gd name="connsiteX5" fmla="*/ 1729240 w 1854528"/>
                    <a:gd name="connsiteY5" fmla="*/ 1854529 h 1854528"/>
                    <a:gd name="connsiteX6" fmla="*/ 125289 w 1854528"/>
                    <a:gd name="connsiteY6" fmla="*/ 1854529 h 1854528"/>
                    <a:gd name="connsiteX7" fmla="*/ 0 w 1854528"/>
                    <a:gd name="connsiteY7" fmla="*/ 1723594 h 1854528"/>
                    <a:gd name="connsiteX8" fmla="*/ 0 w 1854528"/>
                    <a:gd name="connsiteY8" fmla="*/ 125289 h 18545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854528" h="1854528">
                      <a:moveTo>
                        <a:pt x="0" y="125289"/>
                      </a:moveTo>
                      <a:cubicBezTo>
                        <a:pt x="0" y="56352"/>
                        <a:pt x="61997" y="0"/>
                        <a:pt x="130935" y="0"/>
                      </a:cubicBezTo>
                      <a:lnTo>
                        <a:pt x="1729240" y="0"/>
                      </a:lnTo>
                      <a:cubicBezTo>
                        <a:pt x="1798177" y="0"/>
                        <a:pt x="1854529" y="61427"/>
                        <a:pt x="1854529" y="130365"/>
                      </a:cubicBezTo>
                      <a:lnTo>
                        <a:pt x="1854529" y="1724164"/>
                      </a:lnTo>
                      <a:cubicBezTo>
                        <a:pt x="1854529" y="1793101"/>
                        <a:pt x="1798125" y="1854529"/>
                        <a:pt x="1729240" y="1854529"/>
                      </a:cubicBezTo>
                      <a:lnTo>
                        <a:pt x="125289" y="1854529"/>
                      </a:lnTo>
                      <a:cubicBezTo>
                        <a:pt x="56352" y="1854529"/>
                        <a:pt x="0" y="1792531"/>
                        <a:pt x="0" y="1723594"/>
                      </a:cubicBezTo>
                      <a:lnTo>
                        <a:pt x="0" y="125289"/>
                      </a:lnTo>
                      <a:close/>
                    </a:path>
                  </a:pathLst>
                </a:custGeom>
                <a:solidFill>
                  <a:srgbClr val="FBFBFB"/>
                </a:solidFill>
                <a:ln w="0" cap="flat">
                  <a:noFill/>
                  <a:prstDash val="solid"/>
                  <a:miter/>
                </a:ln>
              </p:spPr>
              <p:txBody>
                <a:bodyPr rtlCol="0" anchor="ctr"/>
                <a:lstStyle/>
                <a:p>
                  <a:endParaRPr lang="en-GB"/>
                </a:p>
              </p:txBody>
            </p:sp>
            <p:sp>
              <p:nvSpPr>
                <p:cNvPr id="48" name="Freeform 47">
                  <a:extLst>
                    <a:ext uri="{FF2B5EF4-FFF2-40B4-BE49-F238E27FC236}">
                      <a16:creationId xmlns:a16="http://schemas.microsoft.com/office/drawing/2014/main" id="{6FD0318D-0D26-C9D8-E0D1-58374C17A404}"/>
                    </a:ext>
                  </a:extLst>
                </p:cNvPr>
                <p:cNvSpPr/>
                <p:nvPr/>
              </p:nvSpPr>
              <p:spPr>
                <a:xfrm>
                  <a:off x="5357432" y="632322"/>
                  <a:ext cx="1844532" cy="1844532"/>
                </a:xfrm>
                <a:custGeom>
                  <a:avLst/>
                  <a:gdLst>
                    <a:gd name="connsiteX0" fmla="*/ 0 w 1844532"/>
                    <a:gd name="connsiteY0" fmla="*/ 121146 h 1844532"/>
                    <a:gd name="connsiteX1" fmla="*/ 132385 w 1844532"/>
                    <a:gd name="connsiteY1" fmla="*/ 0 h 1844532"/>
                    <a:gd name="connsiteX2" fmla="*/ 1723387 w 1844532"/>
                    <a:gd name="connsiteY2" fmla="*/ 0 h 1844532"/>
                    <a:gd name="connsiteX3" fmla="*/ 1844532 w 1844532"/>
                    <a:gd name="connsiteY3" fmla="*/ 131245 h 1844532"/>
                    <a:gd name="connsiteX4" fmla="*/ 1844532 w 1844532"/>
                    <a:gd name="connsiteY4" fmla="*/ 1713287 h 1844532"/>
                    <a:gd name="connsiteX5" fmla="*/ 1723387 w 1844532"/>
                    <a:gd name="connsiteY5" fmla="*/ 1844532 h 1844532"/>
                    <a:gd name="connsiteX6" fmla="*/ 121146 w 1844532"/>
                    <a:gd name="connsiteY6" fmla="*/ 1844532 h 1844532"/>
                    <a:gd name="connsiteX7" fmla="*/ 0 w 1844532"/>
                    <a:gd name="connsiteY7" fmla="*/ 1712147 h 1844532"/>
                    <a:gd name="connsiteX8" fmla="*/ 0 w 1844532"/>
                    <a:gd name="connsiteY8" fmla="*/ 121146 h 18445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844532" h="1844532">
                      <a:moveTo>
                        <a:pt x="0" y="121146"/>
                      </a:moveTo>
                      <a:cubicBezTo>
                        <a:pt x="0" y="54539"/>
                        <a:pt x="65778" y="0"/>
                        <a:pt x="132385" y="0"/>
                      </a:cubicBezTo>
                      <a:lnTo>
                        <a:pt x="1723387" y="0"/>
                      </a:lnTo>
                      <a:cubicBezTo>
                        <a:pt x="1789993" y="0"/>
                        <a:pt x="1844532" y="64639"/>
                        <a:pt x="1844532" y="131245"/>
                      </a:cubicBezTo>
                      <a:lnTo>
                        <a:pt x="1844532" y="1713287"/>
                      </a:lnTo>
                      <a:cubicBezTo>
                        <a:pt x="1844532" y="1779894"/>
                        <a:pt x="1790045" y="1844532"/>
                        <a:pt x="1723387" y="1844532"/>
                      </a:cubicBezTo>
                      <a:lnTo>
                        <a:pt x="121146" y="1844532"/>
                      </a:lnTo>
                      <a:cubicBezTo>
                        <a:pt x="54539" y="1844532"/>
                        <a:pt x="0" y="1778754"/>
                        <a:pt x="0" y="1712147"/>
                      </a:cubicBezTo>
                      <a:lnTo>
                        <a:pt x="0" y="121146"/>
                      </a:lnTo>
                      <a:close/>
                    </a:path>
                  </a:pathLst>
                </a:custGeom>
                <a:solidFill>
                  <a:srgbClr val="F8F8F9"/>
                </a:solidFill>
                <a:ln w="0" cap="flat">
                  <a:noFill/>
                  <a:prstDash val="solid"/>
                  <a:miter/>
                </a:ln>
              </p:spPr>
              <p:txBody>
                <a:bodyPr rtlCol="0" anchor="ctr"/>
                <a:lstStyle/>
                <a:p>
                  <a:endParaRPr lang="en-GB"/>
                </a:p>
              </p:txBody>
            </p:sp>
            <p:sp>
              <p:nvSpPr>
                <p:cNvPr id="49" name="Freeform 48">
                  <a:extLst>
                    <a:ext uri="{FF2B5EF4-FFF2-40B4-BE49-F238E27FC236}">
                      <a16:creationId xmlns:a16="http://schemas.microsoft.com/office/drawing/2014/main" id="{CADE8394-026A-8E22-8C32-906D3DF79520}"/>
                    </a:ext>
                  </a:extLst>
                </p:cNvPr>
                <p:cNvSpPr/>
                <p:nvPr/>
              </p:nvSpPr>
              <p:spPr>
                <a:xfrm>
                  <a:off x="5362404" y="637346"/>
                  <a:ext cx="1834484" cy="1834484"/>
                </a:xfrm>
                <a:custGeom>
                  <a:avLst/>
                  <a:gdLst>
                    <a:gd name="connsiteX0" fmla="*/ 0 w 1834484"/>
                    <a:gd name="connsiteY0" fmla="*/ 116950 h 1834484"/>
                    <a:gd name="connsiteX1" fmla="*/ 133835 w 1834484"/>
                    <a:gd name="connsiteY1" fmla="*/ 0 h 1834484"/>
                    <a:gd name="connsiteX2" fmla="*/ 1717534 w 1834484"/>
                    <a:gd name="connsiteY2" fmla="*/ 0 h 1834484"/>
                    <a:gd name="connsiteX3" fmla="*/ 1834485 w 1834484"/>
                    <a:gd name="connsiteY3" fmla="*/ 132126 h 1834484"/>
                    <a:gd name="connsiteX4" fmla="*/ 1834485 w 1834484"/>
                    <a:gd name="connsiteY4" fmla="*/ 1702358 h 1834484"/>
                    <a:gd name="connsiteX5" fmla="*/ 1717534 w 1834484"/>
                    <a:gd name="connsiteY5" fmla="*/ 1834484 h 1834484"/>
                    <a:gd name="connsiteX6" fmla="*/ 116950 w 1834484"/>
                    <a:gd name="connsiteY6" fmla="*/ 1834484 h 1834484"/>
                    <a:gd name="connsiteX7" fmla="*/ 0 w 1834484"/>
                    <a:gd name="connsiteY7" fmla="*/ 1700649 h 1834484"/>
                    <a:gd name="connsiteX8" fmla="*/ 0 w 1834484"/>
                    <a:gd name="connsiteY8" fmla="*/ 116950 h 18344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834484" h="1834484">
                      <a:moveTo>
                        <a:pt x="0" y="116950"/>
                      </a:moveTo>
                      <a:cubicBezTo>
                        <a:pt x="0" y="52623"/>
                        <a:pt x="69507" y="0"/>
                        <a:pt x="133835" y="0"/>
                      </a:cubicBezTo>
                      <a:lnTo>
                        <a:pt x="1717534" y="0"/>
                      </a:lnTo>
                      <a:cubicBezTo>
                        <a:pt x="1781862" y="0"/>
                        <a:pt x="1834485" y="67798"/>
                        <a:pt x="1834485" y="132126"/>
                      </a:cubicBezTo>
                      <a:lnTo>
                        <a:pt x="1834485" y="1702358"/>
                      </a:lnTo>
                      <a:cubicBezTo>
                        <a:pt x="1834485" y="1766686"/>
                        <a:pt x="1781862" y="1834484"/>
                        <a:pt x="1717534" y="1834484"/>
                      </a:cubicBezTo>
                      <a:lnTo>
                        <a:pt x="116950" y="1834484"/>
                      </a:lnTo>
                      <a:cubicBezTo>
                        <a:pt x="52623" y="1834484"/>
                        <a:pt x="0" y="1764977"/>
                        <a:pt x="0" y="1700649"/>
                      </a:cubicBezTo>
                      <a:lnTo>
                        <a:pt x="0" y="116950"/>
                      </a:lnTo>
                      <a:close/>
                    </a:path>
                  </a:pathLst>
                </a:custGeom>
                <a:solidFill>
                  <a:srgbClr val="F6F6F6"/>
                </a:solidFill>
                <a:ln w="0" cap="flat">
                  <a:noFill/>
                  <a:prstDash val="solid"/>
                  <a:miter/>
                </a:ln>
              </p:spPr>
              <p:txBody>
                <a:bodyPr rtlCol="0" anchor="ctr"/>
                <a:lstStyle/>
                <a:p>
                  <a:endParaRPr lang="en-GB"/>
                </a:p>
              </p:txBody>
            </p:sp>
            <p:sp>
              <p:nvSpPr>
                <p:cNvPr id="50" name="Freeform 49">
                  <a:extLst>
                    <a:ext uri="{FF2B5EF4-FFF2-40B4-BE49-F238E27FC236}">
                      <a16:creationId xmlns:a16="http://schemas.microsoft.com/office/drawing/2014/main" id="{1C2E9C7E-DF2A-1755-6B08-C82C72EB1ED2}"/>
                    </a:ext>
                  </a:extLst>
                </p:cNvPr>
                <p:cNvSpPr/>
                <p:nvPr/>
              </p:nvSpPr>
              <p:spPr>
                <a:xfrm>
                  <a:off x="5367428" y="642422"/>
                  <a:ext cx="1824436" cy="1824436"/>
                </a:xfrm>
                <a:custGeom>
                  <a:avLst/>
                  <a:gdLst>
                    <a:gd name="connsiteX0" fmla="*/ 0 w 1824436"/>
                    <a:gd name="connsiteY0" fmla="*/ 112755 h 1824436"/>
                    <a:gd name="connsiteX1" fmla="*/ 135285 w 1824436"/>
                    <a:gd name="connsiteY1" fmla="*/ 0 h 1824436"/>
                    <a:gd name="connsiteX2" fmla="*/ 1711681 w 1824436"/>
                    <a:gd name="connsiteY2" fmla="*/ 0 h 1824436"/>
                    <a:gd name="connsiteX3" fmla="*/ 1824436 w 1824436"/>
                    <a:gd name="connsiteY3" fmla="*/ 133006 h 1824436"/>
                    <a:gd name="connsiteX4" fmla="*/ 1824436 w 1824436"/>
                    <a:gd name="connsiteY4" fmla="*/ 1691430 h 1824436"/>
                    <a:gd name="connsiteX5" fmla="*/ 1711681 w 1824436"/>
                    <a:gd name="connsiteY5" fmla="*/ 1824436 h 1824436"/>
                    <a:gd name="connsiteX6" fmla="*/ 112755 w 1824436"/>
                    <a:gd name="connsiteY6" fmla="*/ 1824436 h 1824436"/>
                    <a:gd name="connsiteX7" fmla="*/ 0 w 1824436"/>
                    <a:gd name="connsiteY7" fmla="*/ 1689151 h 1824436"/>
                    <a:gd name="connsiteX8" fmla="*/ 0 w 1824436"/>
                    <a:gd name="connsiteY8" fmla="*/ 112755 h 18244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824436" h="1824436">
                      <a:moveTo>
                        <a:pt x="0" y="112755"/>
                      </a:moveTo>
                      <a:cubicBezTo>
                        <a:pt x="0" y="50706"/>
                        <a:pt x="73288" y="0"/>
                        <a:pt x="135285" y="0"/>
                      </a:cubicBezTo>
                      <a:lnTo>
                        <a:pt x="1711681" y="0"/>
                      </a:lnTo>
                      <a:cubicBezTo>
                        <a:pt x="1773730" y="0"/>
                        <a:pt x="1824436" y="70958"/>
                        <a:pt x="1824436" y="133006"/>
                      </a:cubicBezTo>
                      <a:lnTo>
                        <a:pt x="1824436" y="1691430"/>
                      </a:lnTo>
                      <a:cubicBezTo>
                        <a:pt x="1824436" y="1753479"/>
                        <a:pt x="1773679" y="1824436"/>
                        <a:pt x="1711681" y="1824436"/>
                      </a:cubicBezTo>
                      <a:lnTo>
                        <a:pt x="112755" y="1824436"/>
                      </a:lnTo>
                      <a:cubicBezTo>
                        <a:pt x="50706" y="1824436"/>
                        <a:pt x="0" y="1751148"/>
                        <a:pt x="0" y="1689151"/>
                      </a:cubicBezTo>
                      <a:lnTo>
                        <a:pt x="0" y="112755"/>
                      </a:lnTo>
                      <a:close/>
                    </a:path>
                  </a:pathLst>
                </a:custGeom>
                <a:solidFill>
                  <a:srgbClr val="F4F4F4"/>
                </a:solidFill>
                <a:ln w="0" cap="flat">
                  <a:noFill/>
                  <a:prstDash val="solid"/>
                  <a:miter/>
                </a:ln>
              </p:spPr>
              <p:txBody>
                <a:bodyPr rtlCol="0" anchor="ctr"/>
                <a:lstStyle/>
                <a:p>
                  <a:endParaRPr lang="en-GB"/>
                </a:p>
              </p:txBody>
            </p:sp>
            <p:sp>
              <p:nvSpPr>
                <p:cNvPr id="51" name="Freeform 50">
                  <a:extLst>
                    <a:ext uri="{FF2B5EF4-FFF2-40B4-BE49-F238E27FC236}">
                      <a16:creationId xmlns:a16="http://schemas.microsoft.com/office/drawing/2014/main" id="{FC47AF62-4B76-7CB5-DB52-91532ED649DF}"/>
                    </a:ext>
                  </a:extLst>
                </p:cNvPr>
                <p:cNvSpPr/>
                <p:nvPr/>
              </p:nvSpPr>
              <p:spPr>
                <a:xfrm>
                  <a:off x="5372400" y="647394"/>
                  <a:ext cx="1814491" cy="1814440"/>
                </a:xfrm>
                <a:custGeom>
                  <a:avLst/>
                  <a:gdLst>
                    <a:gd name="connsiteX0" fmla="*/ 52 w 1814491"/>
                    <a:gd name="connsiteY0" fmla="*/ 108612 h 1814440"/>
                    <a:gd name="connsiteX1" fmla="*/ 136787 w 1814491"/>
                    <a:gd name="connsiteY1" fmla="*/ 0 h 1814440"/>
                    <a:gd name="connsiteX2" fmla="*/ 1705881 w 1814491"/>
                    <a:gd name="connsiteY2" fmla="*/ 0 h 1814440"/>
                    <a:gd name="connsiteX3" fmla="*/ 1814492 w 1814491"/>
                    <a:gd name="connsiteY3" fmla="*/ 133887 h 1814440"/>
                    <a:gd name="connsiteX4" fmla="*/ 1814492 w 1814491"/>
                    <a:gd name="connsiteY4" fmla="*/ 1680553 h 1814440"/>
                    <a:gd name="connsiteX5" fmla="*/ 1705881 w 1814491"/>
                    <a:gd name="connsiteY5" fmla="*/ 1814440 h 1814440"/>
                    <a:gd name="connsiteX6" fmla="*/ 108612 w 1814491"/>
                    <a:gd name="connsiteY6" fmla="*/ 1814440 h 1814440"/>
                    <a:gd name="connsiteX7" fmla="*/ 0 w 1814491"/>
                    <a:gd name="connsiteY7" fmla="*/ 1677705 h 1814440"/>
                    <a:gd name="connsiteX8" fmla="*/ 0 w 1814491"/>
                    <a:gd name="connsiteY8" fmla="*/ 108612 h 18144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814491" h="1814440">
                      <a:moveTo>
                        <a:pt x="52" y="108612"/>
                      </a:moveTo>
                      <a:cubicBezTo>
                        <a:pt x="52" y="48893"/>
                        <a:pt x="77069" y="0"/>
                        <a:pt x="136787" y="0"/>
                      </a:cubicBezTo>
                      <a:lnTo>
                        <a:pt x="1705881" y="0"/>
                      </a:lnTo>
                      <a:cubicBezTo>
                        <a:pt x="1765599" y="0"/>
                        <a:pt x="1814492" y="74169"/>
                        <a:pt x="1814492" y="133887"/>
                      </a:cubicBezTo>
                      <a:lnTo>
                        <a:pt x="1814492" y="1680553"/>
                      </a:lnTo>
                      <a:cubicBezTo>
                        <a:pt x="1814492" y="1740272"/>
                        <a:pt x="1765599" y="1814440"/>
                        <a:pt x="1705881" y="1814440"/>
                      </a:cubicBezTo>
                      <a:lnTo>
                        <a:pt x="108612" y="1814440"/>
                      </a:lnTo>
                      <a:cubicBezTo>
                        <a:pt x="48893" y="1814440"/>
                        <a:pt x="0" y="1737423"/>
                        <a:pt x="0" y="1677705"/>
                      </a:cubicBezTo>
                      <a:lnTo>
                        <a:pt x="0" y="108612"/>
                      </a:lnTo>
                      <a:close/>
                    </a:path>
                  </a:pathLst>
                </a:custGeom>
                <a:solidFill>
                  <a:srgbClr val="F1F2F2"/>
                </a:solidFill>
                <a:ln w="0" cap="flat">
                  <a:noFill/>
                  <a:prstDash val="solid"/>
                  <a:miter/>
                </a:ln>
              </p:spPr>
              <p:txBody>
                <a:bodyPr rtlCol="0" anchor="ctr"/>
                <a:lstStyle/>
                <a:p>
                  <a:endParaRPr lang="en-GB"/>
                </a:p>
              </p:txBody>
            </p:sp>
            <p:sp>
              <p:nvSpPr>
                <p:cNvPr id="52" name="Freeform 51">
                  <a:extLst>
                    <a:ext uri="{FF2B5EF4-FFF2-40B4-BE49-F238E27FC236}">
                      <a16:creationId xmlns:a16="http://schemas.microsoft.com/office/drawing/2014/main" id="{32DB7168-8EF7-2273-EAE2-CB38BB8D6365}"/>
                    </a:ext>
                  </a:extLst>
                </p:cNvPr>
                <p:cNvSpPr/>
                <p:nvPr/>
              </p:nvSpPr>
              <p:spPr>
                <a:xfrm>
                  <a:off x="5377476" y="652418"/>
                  <a:ext cx="1804392" cy="1804444"/>
                </a:xfrm>
                <a:custGeom>
                  <a:avLst/>
                  <a:gdLst>
                    <a:gd name="connsiteX0" fmla="*/ 0 w 1804392"/>
                    <a:gd name="connsiteY0" fmla="*/ 104416 h 1804444"/>
                    <a:gd name="connsiteX1" fmla="*/ 138186 w 1804392"/>
                    <a:gd name="connsiteY1" fmla="*/ 0 h 1804444"/>
                    <a:gd name="connsiteX2" fmla="*/ 1699976 w 1804392"/>
                    <a:gd name="connsiteY2" fmla="*/ 0 h 1804444"/>
                    <a:gd name="connsiteX3" fmla="*/ 1804392 w 1804392"/>
                    <a:gd name="connsiteY3" fmla="*/ 134767 h 1804444"/>
                    <a:gd name="connsiteX4" fmla="*/ 1804392 w 1804392"/>
                    <a:gd name="connsiteY4" fmla="*/ 1669625 h 1804444"/>
                    <a:gd name="connsiteX5" fmla="*/ 1699976 w 1804392"/>
                    <a:gd name="connsiteY5" fmla="*/ 1804444 h 1804444"/>
                    <a:gd name="connsiteX6" fmla="*/ 104416 w 1804392"/>
                    <a:gd name="connsiteY6" fmla="*/ 1804444 h 1804444"/>
                    <a:gd name="connsiteX7" fmla="*/ 0 w 1804392"/>
                    <a:gd name="connsiteY7" fmla="*/ 1666258 h 1804444"/>
                    <a:gd name="connsiteX8" fmla="*/ 0 w 1804392"/>
                    <a:gd name="connsiteY8" fmla="*/ 104416 h 18044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804392" h="1804444">
                      <a:moveTo>
                        <a:pt x="0" y="104416"/>
                      </a:moveTo>
                      <a:cubicBezTo>
                        <a:pt x="0" y="46977"/>
                        <a:pt x="80747" y="0"/>
                        <a:pt x="138186" y="0"/>
                      </a:cubicBezTo>
                      <a:lnTo>
                        <a:pt x="1699976" y="0"/>
                      </a:lnTo>
                      <a:cubicBezTo>
                        <a:pt x="1757415" y="0"/>
                        <a:pt x="1804392" y="77328"/>
                        <a:pt x="1804392" y="134767"/>
                      </a:cubicBezTo>
                      <a:lnTo>
                        <a:pt x="1804392" y="1669625"/>
                      </a:lnTo>
                      <a:cubicBezTo>
                        <a:pt x="1804392" y="1727064"/>
                        <a:pt x="1757415" y="1804444"/>
                        <a:pt x="1699976" y="1804444"/>
                      </a:cubicBezTo>
                      <a:lnTo>
                        <a:pt x="104416" y="1804444"/>
                      </a:lnTo>
                      <a:cubicBezTo>
                        <a:pt x="46977" y="1804444"/>
                        <a:pt x="0" y="1723646"/>
                        <a:pt x="0" y="1666258"/>
                      </a:cubicBezTo>
                      <a:lnTo>
                        <a:pt x="0" y="104416"/>
                      </a:lnTo>
                      <a:close/>
                    </a:path>
                  </a:pathLst>
                </a:custGeom>
                <a:solidFill>
                  <a:srgbClr val="EFF0F0"/>
                </a:solidFill>
                <a:ln w="0" cap="flat">
                  <a:noFill/>
                  <a:prstDash val="solid"/>
                  <a:miter/>
                </a:ln>
              </p:spPr>
              <p:txBody>
                <a:bodyPr rtlCol="0" anchor="ctr"/>
                <a:lstStyle/>
                <a:p>
                  <a:endParaRPr lang="en-GB"/>
                </a:p>
              </p:txBody>
            </p:sp>
            <p:sp>
              <p:nvSpPr>
                <p:cNvPr id="53" name="Freeform 52">
                  <a:extLst>
                    <a:ext uri="{FF2B5EF4-FFF2-40B4-BE49-F238E27FC236}">
                      <a16:creationId xmlns:a16="http://schemas.microsoft.com/office/drawing/2014/main" id="{F4BF7461-349B-9BDE-311D-49FC83647C24}"/>
                    </a:ext>
                  </a:extLst>
                </p:cNvPr>
                <p:cNvSpPr/>
                <p:nvPr/>
              </p:nvSpPr>
              <p:spPr>
                <a:xfrm>
                  <a:off x="5382448" y="657442"/>
                  <a:ext cx="1794344" cy="1794447"/>
                </a:xfrm>
                <a:custGeom>
                  <a:avLst/>
                  <a:gdLst>
                    <a:gd name="connsiteX0" fmla="*/ 0 w 1794344"/>
                    <a:gd name="connsiteY0" fmla="*/ 100221 h 1794447"/>
                    <a:gd name="connsiteX1" fmla="*/ 139636 w 1794344"/>
                    <a:gd name="connsiteY1" fmla="*/ 0 h 1794447"/>
                    <a:gd name="connsiteX2" fmla="*/ 1694123 w 1794344"/>
                    <a:gd name="connsiteY2" fmla="*/ 0 h 1794447"/>
                    <a:gd name="connsiteX3" fmla="*/ 1794344 w 1794344"/>
                    <a:gd name="connsiteY3" fmla="*/ 135648 h 1794447"/>
                    <a:gd name="connsiteX4" fmla="*/ 1794344 w 1794344"/>
                    <a:gd name="connsiteY4" fmla="*/ 1658748 h 1794447"/>
                    <a:gd name="connsiteX5" fmla="*/ 1694123 w 1794344"/>
                    <a:gd name="connsiteY5" fmla="*/ 1794448 h 1794447"/>
                    <a:gd name="connsiteX6" fmla="*/ 100221 w 1794344"/>
                    <a:gd name="connsiteY6" fmla="*/ 1794448 h 1794447"/>
                    <a:gd name="connsiteX7" fmla="*/ 0 w 1794344"/>
                    <a:gd name="connsiteY7" fmla="*/ 1654812 h 1794447"/>
                    <a:gd name="connsiteX8" fmla="*/ 0 w 1794344"/>
                    <a:gd name="connsiteY8" fmla="*/ 100221 h 17944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794344" h="1794447">
                      <a:moveTo>
                        <a:pt x="0" y="100221"/>
                      </a:moveTo>
                      <a:cubicBezTo>
                        <a:pt x="0" y="45061"/>
                        <a:pt x="84528" y="0"/>
                        <a:pt x="139636" y="0"/>
                      </a:cubicBezTo>
                      <a:lnTo>
                        <a:pt x="1694123" y="0"/>
                      </a:lnTo>
                      <a:cubicBezTo>
                        <a:pt x="1749284" y="0"/>
                        <a:pt x="1794344" y="80488"/>
                        <a:pt x="1794344" y="135648"/>
                      </a:cubicBezTo>
                      <a:lnTo>
                        <a:pt x="1794344" y="1658748"/>
                      </a:lnTo>
                      <a:cubicBezTo>
                        <a:pt x="1794344" y="1713908"/>
                        <a:pt x="1749232" y="1794448"/>
                        <a:pt x="1694123" y="1794448"/>
                      </a:cubicBezTo>
                      <a:lnTo>
                        <a:pt x="100221" y="1794448"/>
                      </a:lnTo>
                      <a:cubicBezTo>
                        <a:pt x="45061" y="1794448"/>
                        <a:pt x="0" y="1709920"/>
                        <a:pt x="0" y="1654812"/>
                      </a:cubicBezTo>
                      <a:lnTo>
                        <a:pt x="0" y="100221"/>
                      </a:lnTo>
                      <a:close/>
                    </a:path>
                  </a:pathLst>
                </a:custGeom>
                <a:solidFill>
                  <a:srgbClr val="EDEEEF"/>
                </a:solidFill>
                <a:ln w="0" cap="flat">
                  <a:noFill/>
                  <a:prstDash val="solid"/>
                  <a:miter/>
                </a:ln>
              </p:spPr>
              <p:txBody>
                <a:bodyPr rtlCol="0" anchor="ctr"/>
                <a:lstStyle/>
                <a:p>
                  <a:endParaRPr lang="en-GB"/>
                </a:p>
              </p:txBody>
            </p:sp>
            <p:sp>
              <p:nvSpPr>
                <p:cNvPr id="54" name="Freeform 53">
                  <a:extLst>
                    <a:ext uri="{FF2B5EF4-FFF2-40B4-BE49-F238E27FC236}">
                      <a16:creationId xmlns:a16="http://schemas.microsoft.com/office/drawing/2014/main" id="{BD14CF3B-F0E9-DED7-FBA8-B61C0B359251}"/>
                    </a:ext>
                  </a:extLst>
                </p:cNvPr>
                <p:cNvSpPr/>
                <p:nvPr/>
              </p:nvSpPr>
              <p:spPr>
                <a:xfrm>
                  <a:off x="5387421" y="662414"/>
                  <a:ext cx="1784399" cy="1784399"/>
                </a:xfrm>
                <a:custGeom>
                  <a:avLst/>
                  <a:gdLst>
                    <a:gd name="connsiteX0" fmla="*/ 52 w 1784399"/>
                    <a:gd name="connsiteY0" fmla="*/ 96077 h 1784399"/>
                    <a:gd name="connsiteX1" fmla="*/ 141138 w 1784399"/>
                    <a:gd name="connsiteY1" fmla="*/ 0 h 1784399"/>
                    <a:gd name="connsiteX2" fmla="*/ 1688322 w 1784399"/>
                    <a:gd name="connsiteY2" fmla="*/ 0 h 1784399"/>
                    <a:gd name="connsiteX3" fmla="*/ 1784400 w 1784399"/>
                    <a:gd name="connsiteY3" fmla="*/ 136528 h 1784399"/>
                    <a:gd name="connsiteX4" fmla="*/ 1784400 w 1784399"/>
                    <a:gd name="connsiteY4" fmla="*/ 1647820 h 1784399"/>
                    <a:gd name="connsiteX5" fmla="*/ 1688322 w 1784399"/>
                    <a:gd name="connsiteY5" fmla="*/ 1784400 h 1784399"/>
                    <a:gd name="connsiteX6" fmla="*/ 96077 w 1784399"/>
                    <a:gd name="connsiteY6" fmla="*/ 1784400 h 1784399"/>
                    <a:gd name="connsiteX7" fmla="*/ 0 w 1784399"/>
                    <a:gd name="connsiteY7" fmla="*/ 1643313 h 1784399"/>
                    <a:gd name="connsiteX8" fmla="*/ 0 w 1784399"/>
                    <a:gd name="connsiteY8" fmla="*/ 96077 h 17843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784399" h="1784399">
                      <a:moveTo>
                        <a:pt x="52" y="96077"/>
                      </a:moveTo>
                      <a:cubicBezTo>
                        <a:pt x="52" y="43248"/>
                        <a:pt x="88308" y="0"/>
                        <a:pt x="141138" y="0"/>
                      </a:cubicBezTo>
                      <a:lnTo>
                        <a:pt x="1688322" y="0"/>
                      </a:lnTo>
                      <a:cubicBezTo>
                        <a:pt x="1741152" y="0"/>
                        <a:pt x="1784400" y="83699"/>
                        <a:pt x="1784400" y="136528"/>
                      </a:cubicBezTo>
                      <a:lnTo>
                        <a:pt x="1784400" y="1647820"/>
                      </a:lnTo>
                      <a:cubicBezTo>
                        <a:pt x="1784400" y="1700649"/>
                        <a:pt x="1741152" y="1784400"/>
                        <a:pt x="1688322" y="1784400"/>
                      </a:cubicBezTo>
                      <a:lnTo>
                        <a:pt x="96077" y="1784400"/>
                      </a:lnTo>
                      <a:cubicBezTo>
                        <a:pt x="43248" y="1784400"/>
                        <a:pt x="0" y="1696143"/>
                        <a:pt x="0" y="1643313"/>
                      </a:cubicBezTo>
                      <a:lnTo>
                        <a:pt x="0" y="96077"/>
                      </a:lnTo>
                      <a:close/>
                    </a:path>
                  </a:pathLst>
                </a:custGeom>
                <a:solidFill>
                  <a:srgbClr val="EBECED"/>
                </a:solidFill>
                <a:ln w="0" cap="flat">
                  <a:noFill/>
                  <a:prstDash val="solid"/>
                  <a:miter/>
                </a:ln>
              </p:spPr>
              <p:txBody>
                <a:bodyPr rtlCol="0" anchor="ctr"/>
                <a:lstStyle/>
                <a:p>
                  <a:endParaRPr lang="en-GB"/>
                </a:p>
              </p:txBody>
            </p:sp>
            <p:sp>
              <p:nvSpPr>
                <p:cNvPr id="55" name="Freeform 54">
                  <a:extLst>
                    <a:ext uri="{FF2B5EF4-FFF2-40B4-BE49-F238E27FC236}">
                      <a16:creationId xmlns:a16="http://schemas.microsoft.com/office/drawing/2014/main" id="{81844737-E886-A404-9612-B68C06289A78}"/>
                    </a:ext>
                  </a:extLst>
                </p:cNvPr>
                <p:cNvSpPr/>
                <p:nvPr/>
              </p:nvSpPr>
              <p:spPr>
                <a:xfrm>
                  <a:off x="5392496" y="667438"/>
                  <a:ext cx="1774351" cy="1774351"/>
                </a:xfrm>
                <a:custGeom>
                  <a:avLst/>
                  <a:gdLst>
                    <a:gd name="connsiteX0" fmla="*/ 0 w 1774351"/>
                    <a:gd name="connsiteY0" fmla="*/ 91882 h 1774351"/>
                    <a:gd name="connsiteX1" fmla="*/ 142588 w 1774351"/>
                    <a:gd name="connsiteY1" fmla="*/ 0 h 1774351"/>
                    <a:gd name="connsiteX2" fmla="*/ 1682470 w 1774351"/>
                    <a:gd name="connsiteY2" fmla="*/ 0 h 1774351"/>
                    <a:gd name="connsiteX3" fmla="*/ 1774352 w 1774351"/>
                    <a:gd name="connsiteY3" fmla="*/ 137409 h 1774351"/>
                    <a:gd name="connsiteX4" fmla="*/ 1774352 w 1774351"/>
                    <a:gd name="connsiteY4" fmla="*/ 1636891 h 1774351"/>
                    <a:gd name="connsiteX5" fmla="*/ 1682470 w 1774351"/>
                    <a:gd name="connsiteY5" fmla="*/ 1774352 h 1774351"/>
                    <a:gd name="connsiteX6" fmla="*/ 91882 w 1774351"/>
                    <a:gd name="connsiteY6" fmla="*/ 1774352 h 1774351"/>
                    <a:gd name="connsiteX7" fmla="*/ 0 w 1774351"/>
                    <a:gd name="connsiteY7" fmla="*/ 1631764 h 1774351"/>
                    <a:gd name="connsiteX8" fmla="*/ 0 w 1774351"/>
                    <a:gd name="connsiteY8" fmla="*/ 91882 h 17743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774351" h="1774351">
                      <a:moveTo>
                        <a:pt x="0" y="91882"/>
                      </a:moveTo>
                      <a:cubicBezTo>
                        <a:pt x="0" y="41331"/>
                        <a:pt x="92038" y="0"/>
                        <a:pt x="142588" y="0"/>
                      </a:cubicBezTo>
                      <a:lnTo>
                        <a:pt x="1682470" y="0"/>
                      </a:lnTo>
                      <a:cubicBezTo>
                        <a:pt x="1733020" y="0"/>
                        <a:pt x="1774352" y="86858"/>
                        <a:pt x="1774352" y="137409"/>
                      </a:cubicBezTo>
                      <a:lnTo>
                        <a:pt x="1774352" y="1636891"/>
                      </a:lnTo>
                      <a:cubicBezTo>
                        <a:pt x="1774352" y="1687442"/>
                        <a:pt x="1733020" y="1774352"/>
                        <a:pt x="1682470" y="1774352"/>
                      </a:cubicBezTo>
                      <a:lnTo>
                        <a:pt x="91882" y="1774352"/>
                      </a:lnTo>
                      <a:cubicBezTo>
                        <a:pt x="41332" y="1774352"/>
                        <a:pt x="0" y="1682314"/>
                        <a:pt x="0" y="1631764"/>
                      </a:cubicBezTo>
                      <a:lnTo>
                        <a:pt x="0" y="91882"/>
                      </a:lnTo>
                      <a:close/>
                    </a:path>
                  </a:pathLst>
                </a:custGeom>
                <a:solidFill>
                  <a:srgbClr val="E9EAEB"/>
                </a:solidFill>
                <a:ln w="0" cap="flat">
                  <a:noFill/>
                  <a:prstDash val="solid"/>
                  <a:miter/>
                </a:ln>
              </p:spPr>
              <p:txBody>
                <a:bodyPr rtlCol="0" anchor="ctr"/>
                <a:lstStyle/>
                <a:p>
                  <a:endParaRPr lang="en-GB"/>
                </a:p>
              </p:txBody>
            </p:sp>
            <p:sp>
              <p:nvSpPr>
                <p:cNvPr id="56" name="Freeform 55">
                  <a:extLst>
                    <a:ext uri="{FF2B5EF4-FFF2-40B4-BE49-F238E27FC236}">
                      <a16:creationId xmlns:a16="http://schemas.microsoft.com/office/drawing/2014/main" id="{B0771CE3-362B-E850-0152-B04715EBB743}"/>
                    </a:ext>
                  </a:extLst>
                </p:cNvPr>
                <p:cNvSpPr/>
                <p:nvPr/>
              </p:nvSpPr>
              <p:spPr>
                <a:xfrm>
                  <a:off x="5397520" y="672411"/>
                  <a:ext cx="1764355" cy="1764355"/>
                </a:xfrm>
                <a:custGeom>
                  <a:avLst/>
                  <a:gdLst>
                    <a:gd name="connsiteX0" fmla="*/ 0 w 1764355"/>
                    <a:gd name="connsiteY0" fmla="*/ 87739 h 1764355"/>
                    <a:gd name="connsiteX1" fmla="*/ 144039 w 1764355"/>
                    <a:gd name="connsiteY1" fmla="*/ 0 h 1764355"/>
                    <a:gd name="connsiteX2" fmla="*/ 1676617 w 1764355"/>
                    <a:gd name="connsiteY2" fmla="*/ 0 h 1764355"/>
                    <a:gd name="connsiteX3" fmla="*/ 1764356 w 1764355"/>
                    <a:gd name="connsiteY3" fmla="*/ 138289 h 1764355"/>
                    <a:gd name="connsiteX4" fmla="*/ 1764356 w 1764355"/>
                    <a:gd name="connsiteY4" fmla="*/ 1626014 h 1764355"/>
                    <a:gd name="connsiteX5" fmla="*/ 1676617 w 1764355"/>
                    <a:gd name="connsiteY5" fmla="*/ 1764356 h 1764355"/>
                    <a:gd name="connsiteX6" fmla="*/ 87739 w 1764355"/>
                    <a:gd name="connsiteY6" fmla="*/ 1764356 h 1764355"/>
                    <a:gd name="connsiteX7" fmla="*/ 0 w 1764355"/>
                    <a:gd name="connsiteY7" fmla="*/ 1620317 h 1764355"/>
                    <a:gd name="connsiteX8" fmla="*/ 0 w 1764355"/>
                    <a:gd name="connsiteY8" fmla="*/ 87739 h 17643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764355" h="1764355">
                      <a:moveTo>
                        <a:pt x="0" y="87739"/>
                      </a:moveTo>
                      <a:cubicBezTo>
                        <a:pt x="0" y="39519"/>
                        <a:pt x="95767" y="0"/>
                        <a:pt x="144039" y="0"/>
                      </a:cubicBezTo>
                      <a:lnTo>
                        <a:pt x="1676617" y="0"/>
                      </a:lnTo>
                      <a:cubicBezTo>
                        <a:pt x="1724837" y="0"/>
                        <a:pt x="1764356" y="90069"/>
                        <a:pt x="1764356" y="138289"/>
                      </a:cubicBezTo>
                      <a:lnTo>
                        <a:pt x="1764356" y="1626014"/>
                      </a:lnTo>
                      <a:cubicBezTo>
                        <a:pt x="1764356" y="1674235"/>
                        <a:pt x="1724889" y="1764356"/>
                        <a:pt x="1676617" y="1764356"/>
                      </a:cubicBezTo>
                      <a:lnTo>
                        <a:pt x="87739" y="1764356"/>
                      </a:lnTo>
                      <a:cubicBezTo>
                        <a:pt x="39519" y="1764356"/>
                        <a:pt x="0" y="1668589"/>
                        <a:pt x="0" y="1620317"/>
                      </a:cubicBezTo>
                      <a:lnTo>
                        <a:pt x="0" y="87739"/>
                      </a:lnTo>
                      <a:close/>
                    </a:path>
                  </a:pathLst>
                </a:custGeom>
                <a:solidFill>
                  <a:srgbClr val="E7E8E9"/>
                </a:solidFill>
                <a:ln w="0" cap="flat">
                  <a:noFill/>
                  <a:prstDash val="solid"/>
                  <a:miter/>
                </a:ln>
              </p:spPr>
              <p:txBody>
                <a:bodyPr rtlCol="0" anchor="ctr"/>
                <a:lstStyle/>
                <a:p>
                  <a:endParaRPr lang="en-GB"/>
                </a:p>
              </p:txBody>
            </p:sp>
            <p:sp>
              <p:nvSpPr>
                <p:cNvPr id="57" name="Freeform 56">
                  <a:extLst>
                    <a:ext uri="{FF2B5EF4-FFF2-40B4-BE49-F238E27FC236}">
                      <a16:creationId xmlns:a16="http://schemas.microsoft.com/office/drawing/2014/main" id="{9CE23F48-ACD3-F4D0-2986-CDF9FE663739}"/>
                    </a:ext>
                  </a:extLst>
                </p:cNvPr>
                <p:cNvSpPr/>
                <p:nvPr/>
              </p:nvSpPr>
              <p:spPr>
                <a:xfrm>
                  <a:off x="5402544" y="677435"/>
                  <a:ext cx="1754307" cy="1754307"/>
                </a:xfrm>
                <a:custGeom>
                  <a:avLst/>
                  <a:gdLst>
                    <a:gd name="connsiteX0" fmla="*/ 0 w 1754307"/>
                    <a:gd name="connsiteY0" fmla="*/ 83543 h 1754307"/>
                    <a:gd name="connsiteX1" fmla="*/ 145489 w 1754307"/>
                    <a:gd name="connsiteY1" fmla="*/ 0 h 1754307"/>
                    <a:gd name="connsiteX2" fmla="*/ 1670764 w 1754307"/>
                    <a:gd name="connsiteY2" fmla="*/ 0 h 1754307"/>
                    <a:gd name="connsiteX3" fmla="*/ 1754308 w 1754307"/>
                    <a:gd name="connsiteY3" fmla="*/ 139170 h 1754307"/>
                    <a:gd name="connsiteX4" fmla="*/ 1754308 w 1754307"/>
                    <a:gd name="connsiteY4" fmla="*/ 1615086 h 1754307"/>
                    <a:gd name="connsiteX5" fmla="*/ 1670764 w 1754307"/>
                    <a:gd name="connsiteY5" fmla="*/ 1754308 h 1754307"/>
                    <a:gd name="connsiteX6" fmla="*/ 83543 w 1754307"/>
                    <a:gd name="connsiteY6" fmla="*/ 1754308 h 1754307"/>
                    <a:gd name="connsiteX7" fmla="*/ 0 w 1754307"/>
                    <a:gd name="connsiteY7" fmla="*/ 1608819 h 1754307"/>
                    <a:gd name="connsiteX8" fmla="*/ 0 w 1754307"/>
                    <a:gd name="connsiteY8" fmla="*/ 83543 h 17543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754307" h="1754307">
                      <a:moveTo>
                        <a:pt x="0" y="83543"/>
                      </a:moveTo>
                      <a:cubicBezTo>
                        <a:pt x="0" y="37602"/>
                        <a:pt x="99548" y="0"/>
                        <a:pt x="145489" y="0"/>
                      </a:cubicBezTo>
                      <a:lnTo>
                        <a:pt x="1670764" y="0"/>
                      </a:lnTo>
                      <a:cubicBezTo>
                        <a:pt x="1716705" y="0"/>
                        <a:pt x="1754308" y="93229"/>
                        <a:pt x="1754308" y="139170"/>
                      </a:cubicBezTo>
                      <a:lnTo>
                        <a:pt x="1754308" y="1615086"/>
                      </a:lnTo>
                      <a:cubicBezTo>
                        <a:pt x="1754308" y="1661027"/>
                        <a:pt x="1716705" y="1754308"/>
                        <a:pt x="1670764" y="1754308"/>
                      </a:cubicBezTo>
                      <a:lnTo>
                        <a:pt x="83543" y="1754308"/>
                      </a:lnTo>
                      <a:cubicBezTo>
                        <a:pt x="37602" y="1754308"/>
                        <a:pt x="0" y="1654760"/>
                        <a:pt x="0" y="1608819"/>
                      </a:cubicBezTo>
                      <a:lnTo>
                        <a:pt x="0" y="83543"/>
                      </a:lnTo>
                      <a:close/>
                    </a:path>
                  </a:pathLst>
                </a:custGeom>
                <a:solidFill>
                  <a:srgbClr val="E5E6E7"/>
                </a:solidFill>
                <a:ln w="0" cap="flat">
                  <a:noFill/>
                  <a:prstDash val="solid"/>
                  <a:miter/>
                </a:ln>
              </p:spPr>
              <p:txBody>
                <a:bodyPr rtlCol="0" anchor="ctr"/>
                <a:lstStyle/>
                <a:p>
                  <a:endParaRPr lang="en-GB"/>
                </a:p>
              </p:txBody>
            </p:sp>
            <p:sp>
              <p:nvSpPr>
                <p:cNvPr id="58" name="Freeform 57">
                  <a:extLst>
                    <a:ext uri="{FF2B5EF4-FFF2-40B4-BE49-F238E27FC236}">
                      <a16:creationId xmlns:a16="http://schemas.microsoft.com/office/drawing/2014/main" id="{7C27284F-42D2-32B5-CA7B-231A4820FF90}"/>
                    </a:ext>
                  </a:extLst>
                </p:cNvPr>
                <p:cNvSpPr/>
                <p:nvPr/>
              </p:nvSpPr>
              <p:spPr>
                <a:xfrm>
                  <a:off x="5407516" y="682510"/>
                  <a:ext cx="1744259" cy="1744259"/>
                </a:xfrm>
                <a:custGeom>
                  <a:avLst/>
                  <a:gdLst>
                    <a:gd name="connsiteX0" fmla="*/ 0 w 1744259"/>
                    <a:gd name="connsiteY0" fmla="*/ 79348 h 1744259"/>
                    <a:gd name="connsiteX1" fmla="*/ 146939 w 1744259"/>
                    <a:gd name="connsiteY1" fmla="*/ 0 h 1744259"/>
                    <a:gd name="connsiteX2" fmla="*/ 1664912 w 1744259"/>
                    <a:gd name="connsiteY2" fmla="*/ 0 h 1744259"/>
                    <a:gd name="connsiteX3" fmla="*/ 1744260 w 1744259"/>
                    <a:gd name="connsiteY3" fmla="*/ 140050 h 1744259"/>
                    <a:gd name="connsiteX4" fmla="*/ 1744260 w 1744259"/>
                    <a:gd name="connsiteY4" fmla="*/ 1604157 h 1744259"/>
                    <a:gd name="connsiteX5" fmla="*/ 1664912 w 1744259"/>
                    <a:gd name="connsiteY5" fmla="*/ 1744260 h 1744259"/>
                    <a:gd name="connsiteX6" fmla="*/ 79348 w 1744259"/>
                    <a:gd name="connsiteY6" fmla="*/ 1744260 h 1744259"/>
                    <a:gd name="connsiteX7" fmla="*/ 0 w 1744259"/>
                    <a:gd name="connsiteY7" fmla="*/ 1597321 h 1744259"/>
                    <a:gd name="connsiteX8" fmla="*/ 0 w 1744259"/>
                    <a:gd name="connsiteY8" fmla="*/ 79348 h 17442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744259" h="1744259">
                      <a:moveTo>
                        <a:pt x="0" y="79348"/>
                      </a:moveTo>
                      <a:cubicBezTo>
                        <a:pt x="0" y="35686"/>
                        <a:pt x="103277" y="0"/>
                        <a:pt x="146939" y="0"/>
                      </a:cubicBezTo>
                      <a:lnTo>
                        <a:pt x="1664912" y="0"/>
                      </a:lnTo>
                      <a:cubicBezTo>
                        <a:pt x="1708574" y="0"/>
                        <a:pt x="1744260" y="96388"/>
                        <a:pt x="1744260" y="140050"/>
                      </a:cubicBezTo>
                      <a:lnTo>
                        <a:pt x="1744260" y="1604157"/>
                      </a:lnTo>
                      <a:cubicBezTo>
                        <a:pt x="1744260" y="1647820"/>
                        <a:pt x="1708522" y="1744260"/>
                        <a:pt x="1664912" y="1744260"/>
                      </a:cubicBezTo>
                      <a:lnTo>
                        <a:pt x="79348" y="1744260"/>
                      </a:lnTo>
                      <a:cubicBezTo>
                        <a:pt x="35686" y="1744260"/>
                        <a:pt x="0" y="1640983"/>
                        <a:pt x="0" y="1597321"/>
                      </a:cubicBezTo>
                      <a:lnTo>
                        <a:pt x="0" y="79348"/>
                      </a:lnTo>
                      <a:close/>
                    </a:path>
                  </a:pathLst>
                </a:custGeom>
                <a:solidFill>
                  <a:srgbClr val="E3E4E5"/>
                </a:solidFill>
                <a:ln w="0" cap="flat">
                  <a:noFill/>
                  <a:prstDash val="solid"/>
                  <a:miter/>
                </a:ln>
              </p:spPr>
              <p:txBody>
                <a:bodyPr rtlCol="0" anchor="ctr"/>
                <a:lstStyle/>
                <a:p>
                  <a:endParaRPr lang="en-GB"/>
                </a:p>
              </p:txBody>
            </p:sp>
            <p:sp>
              <p:nvSpPr>
                <p:cNvPr id="59" name="Freeform 58">
                  <a:extLst>
                    <a:ext uri="{FF2B5EF4-FFF2-40B4-BE49-F238E27FC236}">
                      <a16:creationId xmlns:a16="http://schemas.microsoft.com/office/drawing/2014/main" id="{E3BEA13B-8CD5-EA00-5EA6-FFFAE0945FE1}"/>
                    </a:ext>
                  </a:extLst>
                </p:cNvPr>
                <p:cNvSpPr/>
                <p:nvPr/>
              </p:nvSpPr>
              <p:spPr>
                <a:xfrm>
                  <a:off x="5412489" y="687483"/>
                  <a:ext cx="1734315" cy="1734263"/>
                </a:xfrm>
                <a:custGeom>
                  <a:avLst/>
                  <a:gdLst>
                    <a:gd name="connsiteX0" fmla="*/ 52 w 1734315"/>
                    <a:gd name="connsiteY0" fmla="*/ 75205 h 1734263"/>
                    <a:gd name="connsiteX1" fmla="*/ 148441 w 1734315"/>
                    <a:gd name="connsiteY1" fmla="*/ 0 h 1734263"/>
                    <a:gd name="connsiteX2" fmla="*/ 1659111 w 1734315"/>
                    <a:gd name="connsiteY2" fmla="*/ 0 h 1734263"/>
                    <a:gd name="connsiteX3" fmla="*/ 1734315 w 1734315"/>
                    <a:gd name="connsiteY3" fmla="*/ 140931 h 1734263"/>
                    <a:gd name="connsiteX4" fmla="*/ 1734315 w 1734315"/>
                    <a:gd name="connsiteY4" fmla="*/ 1593281 h 1734263"/>
                    <a:gd name="connsiteX5" fmla="*/ 1659111 w 1734315"/>
                    <a:gd name="connsiteY5" fmla="*/ 1734264 h 1734263"/>
                    <a:gd name="connsiteX6" fmla="*/ 75205 w 1734315"/>
                    <a:gd name="connsiteY6" fmla="*/ 1734264 h 1734263"/>
                    <a:gd name="connsiteX7" fmla="*/ 0 w 1734315"/>
                    <a:gd name="connsiteY7" fmla="*/ 1585874 h 1734263"/>
                    <a:gd name="connsiteX8" fmla="*/ 0 w 1734315"/>
                    <a:gd name="connsiteY8" fmla="*/ 75205 h 17342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734315" h="1734263">
                      <a:moveTo>
                        <a:pt x="52" y="75205"/>
                      </a:moveTo>
                      <a:cubicBezTo>
                        <a:pt x="52" y="33873"/>
                        <a:pt x="107058" y="0"/>
                        <a:pt x="148441" y="0"/>
                      </a:cubicBezTo>
                      <a:lnTo>
                        <a:pt x="1659111" y="0"/>
                      </a:lnTo>
                      <a:cubicBezTo>
                        <a:pt x="1700442" y="0"/>
                        <a:pt x="1734315" y="99599"/>
                        <a:pt x="1734315" y="140931"/>
                      </a:cubicBezTo>
                      <a:lnTo>
                        <a:pt x="1734315" y="1593281"/>
                      </a:lnTo>
                      <a:cubicBezTo>
                        <a:pt x="1734315" y="1634612"/>
                        <a:pt x="1700494" y="1734264"/>
                        <a:pt x="1659111" y="1734264"/>
                      </a:cubicBezTo>
                      <a:lnTo>
                        <a:pt x="75205" y="1734264"/>
                      </a:lnTo>
                      <a:cubicBezTo>
                        <a:pt x="33873" y="1734264"/>
                        <a:pt x="0" y="1627258"/>
                        <a:pt x="0" y="1585874"/>
                      </a:cubicBezTo>
                      <a:lnTo>
                        <a:pt x="0" y="75205"/>
                      </a:lnTo>
                      <a:close/>
                    </a:path>
                  </a:pathLst>
                </a:custGeom>
                <a:solidFill>
                  <a:srgbClr val="E1E2E3"/>
                </a:solidFill>
                <a:ln w="0" cap="flat">
                  <a:noFill/>
                  <a:prstDash val="solid"/>
                  <a:miter/>
                </a:ln>
              </p:spPr>
              <p:txBody>
                <a:bodyPr rtlCol="0" anchor="ctr"/>
                <a:lstStyle/>
                <a:p>
                  <a:endParaRPr lang="en-GB"/>
                </a:p>
              </p:txBody>
            </p:sp>
            <p:sp>
              <p:nvSpPr>
                <p:cNvPr id="60" name="Freeform 59">
                  <a:extLst>
                    <a:ext uri="{FF2B5EF4-FFF2-40B4-BE49-F238E27FC236}">
                      <a16:creationId xmlns:a16="http://schemas.microsoft.com/office/drawing/2014/main" id="{9E8C1FCF-4F3E-7C4C-A6BA-43F1068B507A}"/>
                    </a:ext>
                  </a:extLst>
                </p:cNvPr>
                <p:cNvSpPr/>
                <p:nvPr/>
              </p:nvSpPr>
              <p:spPr>
                <a:xfrm>
                  <a:off x="5417564" y="692507"/>
                  <a:ext cx="1724215" cy="1724215"/>
                </a:xfrm>
                <a:custGeom>
                  <a:avLst/>
                  <a:gdLst>
                    <a:gd name="connsiteX0" fmla="*/ 0 w 1724215"/>
                    <a:gd name="connsiteY0" fmla="*/ 71009 h 1724215"/>
                    <a:gd name="connsiteX1" fmla="*/ 149840 w 1724215"/>
                    <a:gd name="connsiteY1" fmla="*/ 0 h 1724215"/>
                    <a:gd name="connsiteX2" fmla="*/ 1653206 w 1724215"/>
                    <a:gd name="connsiteY2" fmla="*/ 0 h 1724215"/>
                    <a:gd name="connsiteX3" fmla="*/ 1724216 w 1724215"/>
                    <a:gd name="connsiteY3" fmla="*/ 141811 h 1724215"/>
                    <a:gd name="connsiteX4" fmla="*/ 1724216 w 1724215"/>
                    <a:gd name="connsiteY4" fmla="*/ 1582352 h 1724215"/>
                    <a:gd name="connsiteX5" fmla="*/ 1653206 w 1724215"/>
                    <a:gd name="connsiteY5" fmla="*/ 1724216 h 1724215"/>
                    <a:gd name="connsiteX6" fmla="*/ 71009 w 1724215"/>
                    <a:gd name="connsiteY6" fmla="*/ 1724216 h 1724215"/>
                    <a:gd name="connsiteX7" fmla="*/ 0 w 1724215"/>
                    <a:gd name="connsiteY7" fmla="*/ 1574376 h 1724215"/>
                    <a:gd name="connsiteX8" fmla="*/ 0 w 1724215"/>
                    <a:gd name="connsiteY8" fmla="*/ 71009 h 17242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724215" h="1724215">
                      <a:moveTo>
                        <a:pt x="0" y="71009"/>
                      </a:moveTo>
                      <a:cubicBezTo>
                        <a:pt x="0" y="31957"/>
                        <a:pt x="110787" y="0"/>
                        <a:pt x="149840" y="0"/>
                      </a:cubicBezTo>
                      <a:lnTo>
                        <a:pt x="1653206" y="0"/>
                      </a:lnTo>
                      <a:cubicBezTo>
                        <a:pt x="1692259" y="0"/>
                        <a:pt x="1724216" y="102759"/>
                        <a:pt x="1724216" y="141811"/>
                      </a:cubicBezTo>
                      <a:lnTo>
                        <a:pt x="1724216" y="1582352"/>
                      </a:lnTo>
                      <a:cubicBezTo>
                        <a:pt x="1724216" y="1621405"/>
                        <a:pt x="1692259" y="1724216"/>
                        <a:pt x="1653206" y="1724216"/>
                      </a:cubicBezTo>
                      <a:lnTo>
                        <a:pt x="71009" y="1724216"/>
                      </a:lnTo>
                      <a:cubicBezTo>
                        <a:pt x="31957" y="1724216"/>
                        <a:pt x="0" y="1613429"/>
                        <a:pt x="0" y="1574376"/>
                      </a:cubicBezTo>
                      <a:lnTo>
                        <a:pt x="0" y="71009"/>
                      </a:lnTo>
                      <a:close/>
                    </a:path>
                  </a:pathLst>
                </a:custGeom>
                <a:solidFill>
                  <a:srgbClr val="DFE0E1"/>
                </a:solidFill>
                <a:ln w="0" cap="flat">
                  <a:noFill/>
                  <a:prstDash val="solid"/>
                  <a:miter/>
                </a:ln>
              </p:spPr>
              <p:txBody>
                <a:bodyPr rtlCol="0" anchor="ctr"/>
                <a:lstStyle/>
                <a:p>
                  <a:endParaRPr lang="en-GB"/>
                </a:p>
              </p:txBody>
            </p:sp>
            <p:sp>
              <p:nvSpPr>
                <p:cNvPr id="61" name="Freeform 60">
                  <a:extLst>
                    <a:ext uri="{FF2B5EF4-FFF2-40B4-BE49-F238E27FC236}">
                      <a16:creationId xmlns:a16="http://schemas.microsoft.com/office/drawing/2014/main" id="{73B8FCD8-25D7-B66E-DA94-32EC8DE60B20}"/>
                    </a:ext>
                  </a:extLst>
                </p:cNvPr>
                <p:cNvSpPr/>
                <p:nvPr/>
              </p:nvSpPr>
              <p:spPr>
                <a:xfrm>
                  <a:off x="5422588" y="697531"/>
                  <a:ext cx="1714219" cy="1714167"/>
                </a:xfrm>
                <a:custGeom>
                  <a:avLst/>
                  <a:gdLst>
                    <a:gd name="connsiteX0" fmla="*/ 0 w 1714219"/>
                    <a:gd name="connsiteY0" fmla="*/ 66814 h 1714167"/>
                    <a:gd name="connsiteX1" fmla="*/ 151290 w 1714219"/>
                    <a:gd name="connsiteY1" fmla="*/ 0 h 1714167"/>
                    <a:gd name="connsiteX2" fmla="*/ 1647405 w 1714219"/>
                    <a:gd name="connsiteY2" fmla="*/ 0 h 1714167"/>
                    <a:gd name="connsiteX3" fmla="*/ 1714219 w 1714219"/>
                    <a:gd name="connsiteY3" fmla="*/ 142692 h 1714167"/>
                    <a:gd name="connsiteX4" fmla="*/ 1714219 w 1714219"/>
                    <a:gd name="connsiteY4" fmla="*/ 1571424 h 1714167"/>
                    <a:gd name="connsiteX5" fmla="*/ 1647405 w 1714219"/>
                    <a:gd name="connsiteY5" fmla="*/ 1714168 h 1714167"/>
                    <a:gd name="connsiteX6" fmla="*/ 66866 w 1714219"/>
                    <a:gd name="connsiteY6" fmla="*/ 1714168 h 1714167"/>
                    <a:gd name="connsiteX7" fmla="*/ 52 w 1714219"/>
                    <a:gd name="connsiteY7" fmla="*/ 1562878 h 1714167"/>
                    <a:gd name="connsiteX8" fmla="*/ 52 w 1714219"/>
                    <a:gd name="connsiteY8" fmla="*/ 66814 h 17141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714219" h="1714167">
                      <a:moveTo>
                        <a:pt x="0" y="66814"/>
                      </a:moveTo>
                      <a:cubicBezTo>
                        <a:pt x="0" y="30040"/>
                        <a:pt x="114516" y="0"/>
                        <a:pt x="151290" y="0"/>
                      </a:cubicBezTo>
                      <a:lnTo>
                        <a:pt x="1647405" y="0"/>
                      </a:lnTo>
                      <a:cubicBezTo>
                        <a:pt x="1684179" y="0"/>
                        <a:pt x="1714219" y="105918"/>
                        <a:pt x="1714219" y="142692"/>
                      </a:cubicBezTo>
                      <a:lnTo>
                        <a:pt x="1714219" y="1571424"/>
                      </a:lnTo>
                      <a:cubicBezTo>
                        <a:pt x="1714219" y="1608197"/>
                        <a:pt x="1684127" y="1714168"/>
                        <a:pt x="1647405" y="1714168"/>
                      </a:cubicBezTo>
                      <a:lnTo>
                        <a:pt x="66866" y="1714168"/>
                      </a:lnTo>
                      <a:cubicBezTo>
                        <a:pt x="30092" y="1714168"/>
                        <a:pt x="52" y="1599651"/>
                        <a:pt x="52" y="1562878"/>
                      </a:cubicBezTo>
                      <a:lnTo>
                        <a:pt x="52" y="66814"/>
                      </a:lnTo>
                      <a:close/>
                    </a:path>
                  </a:pathLst>
                </a:custGeom>
                <a:solidFill>
                  <a:srgbClr val="DDDEDF"/>
                </a:solidFill>
                <a:ln w="0" cap="flat">
                  <a:noFill/>
                  <a:prstDash val="solid"/>
                  <a:miter/>
                </a:ln>
              </p:spPr>
              <p:txBody>
                <a:bodyPr rtlCol="0" anchor="ctr"/>
                <a:lstStyle/>
                <a:p>
                  <a:endParaRPr lang="en-GB"/>
                </a:p>
              </p:txBody>
            </p:sp>
            <p:sp>
              <p:nvSpPr>
                <p:cNvPr id="62" name="Freeform 61">
                  <a:extLst>
                    <a:ext uri="{FF2B5EF4-FFF2-40B4-BE49-F238E27FC236}">
                      <a16:creationId xmlns:a16="http://schemas.microsoft.com/office/drawing/2014/main" id="{8D84C601-C67B-D557-52FB-183D72F769A6}"/>
                    </a:ext>
                  </a:extLst>
                </p:cNvPr>
                <p:cNvSpPr/>
                <p:nvPr/>
              </p:nvSpPr>
              <p:spPr>
                <a:xfrm>
                  <a:off x="5427561" y="702503"/>
                  <a:ext cx="1704223" cy="1704171"/>
                </a:xfrm>
                <a:custGeom>
                  <a:avLst/>
                  <a:gdLst>
                    <a:gd name="connsiteX0" fmla="*/ 0 w 1704223"/>
                    <a:gd name="connsiteY0" fmla="*/ 62671 h 1704171"/>
                    <a:gd name="connsiteX1" fmla="*/ 152740 w 1704223"/>
                    <a:gd name="connsiteY1" fmla="*/ 0 h 1704171"/>
                    <a:gd name="connsiteX2" fmla="*/ 1641552 w 1704223"/>
                    <a:gd name="connsiteY2" fmla="*/ 0 h 1704171"/>
                    <a:gd name="connsiteX3" fmla="*/ 1704223 w 1704223"/>
                    <a:gd name="connsiteY3" fmla="*/ 143572 h 1704171"/>
                    <a:gd name="connsiteX4" fmla="*/ 1704223 w 1704223"/>
                    <a:gd name="connsiteY4" fmla="*/ 1560547 h 1704171"/>
                    <a:gd name="connsiteX5" fmla="*/ 1641552 w 1704223"/>
                    <a:gd name="connsiteY5" fmla="*/ 1704171 h 1704171"/>
                    <a:gd name="connsiteX6" fmla="*/ 62670 w 1704223"/>
                    <a:gd name="connsiteY6" fmla="*/ 1704171 h 1704171"/>
                    <a:gd name="connsiteX7" fmla="*/ 0 w 1704223"/>
                    <a:gd name="connsiteY7" fmla="*/ 1551431 h 1704171"/>
                    <a:gd name="connsiteX8" fmla="*/ 0 w 1704223"/>
                    <a:gd name="connsiteY8" fmla="*/ 62671 h 17041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704223" h="1704171">
                      <a:moveTo>
                        <a:pt x="0" y="62671"/>
                      </a:moveTo>
                      <a:cubicBezTo>
                        <a:pt x="0" y="28228"/>
                        <a:pt x="118297" y="0"/>
                        <a:pt x="152740" y="0"/>
                      </a:cubicBezTo>
                      <a:lnTo>
                        <a:pt x="1641552" y="0"/>
                      </a:lnTo>
                      <a:cubicBezTo>
                        <a:pt x="1675995" y="0"/>
                        <a:pt x="1704223" y="109130"/>
                        <a:pt x="1704223" y="143572"/>
                      </a:cubicBezTo>
                      <a:lnTo>
                        <a:pt x="1704223" y="1560547"/>
                      </a:lnTo>
                      <a:cubicBezTo>
                        <a:pt x="1704223" y="1594990"/>
                        <a:pt x="1676047" y="1704171"/>
                        <a:pt x="1641552" y="1704171"/>
                      </a:cubicBezTo>
                      <a:lnTo>
                        <a:pt x="62670" y="1704171"/>
                      </a:lnTo>
                      <a:cubicBezTo>
                        <a:pt x="28228" y="1704171"/>
                        <a:pt x="0" y="1585874"/>
                        <a:pt x="0" y="1551431"/>
                      </a:cubicBezTo>
                      <a:lnTo>
                        <a:pt x="0" y="62671"/>
                      </a:lnTo>
                      <a:close/>
                    </a:path>
                  </a:pathLst>
                </a:custGeom>
                <a:solidFill>
                  <a:srgbClr val="DBDCDD"/>
                </a:solidFill>
                <a:ln w="0" cap="flat">
                  <a:noFill/>
                  <a:prstDash val="solid"/>
                  <a:miter/>
                </a:ln>
              </p:spPr>
              <p:txBody>
                <a:bodyPr rtlCol="0" anchor="ctr"/>
                <a:lstStyle/>
                <a:p>
                  <a:endParaRPr lang="en-GB"/>
                </a:p>
              </p:txBody>
            </p:sp>
            <p:sp>
              <p:nvSpPr>
                <p:cNvPr id="63" name="Freeform 62">
                  <a:extLst>
                    <a:ext uri="{FF2B5EF4-FFF2-40B4-BE49-F238E27FC236}">
                      <a16:creationId xmlns:a16="http://schemas.microsoft.com/office/drawing/2014/main" id="{0B5FE72D-83BB-EF92-497F-A09004513019}"/>
                    </a:ext>
                  </a:extLst>
                </p:cNvPr>
                <p:cNvSpPr/>
                <p:nvPr/>
              </p:nvSpPr>
              <p:spPr>
                <a:xfrm>
                  <a:off x="5432585" y="707527"/>
                  <a:ext cx="1694174" cy="1694174"/>
                </a:xfrm>
                <a:custGeom>
                  <a:avLst/>
                  <a:gdLst>
                    <a:gd name="connsiteX0" fmla="*/ 0 w 1694174"/>
                    <a:gd name="connsiteY0" fmla="*/ 58475 h 1694174"/>
                    <a:gd name="connsiteX1" fmla="*/ 154190 w 1694174"/>
                    <a:gd name="connsiteY1" fmla="*/ 0 h 1694174"/>
                    <a:gd name="connsiteX2" fmla="*/ 1635700 w 1694174"/>
                    <a:gd name="connsiteY2" fmla="*/ 0 h 1694174"/>
                    <a:gd name="connsiteX3" fmla="*/ 1694175 w 1694174"/>
                    <a:gd name="connsiteY3" fmla="*/ 144453 h 1694174"/>
                    <a:gd name="connsiteX4" fmla="*/ 1694175 w 1694174"/>
                    <a:gd name="connsiteY4" fmla="*/ 1549619 h 1694174"/>
                    <a:gd name="connsiteX5" fmla="*/ 1635700 w 1694174"/>
                    <a:gd name="connsiteY5" fmla="*/ 1694175 h 1694174"/>
                    <a:gd name="connsiteX6" fmla="*/ 58475 w 1694174"/>
                    <a:gd name="connsiteY6" fmla="*/ 1694175 h 1694174"/>
                    <a:gd name="connsiteX7" fmla="*/ 0 w 1694174"/>
                    <a:gd name="connsiteY7" fmla="*/ 1539985 h 1694174"/>
                    <a:gd name="connsiteX8" fmla="*/ 0 w 1694174"/>
                    <a:gd name="connsiteY8" fmla="*/ 58475 h 16941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694174" h="1694174">
                      <a:moveTo>
                        <a:pt x="0" y="58475"/>
                      </a:moveTo>
                      <a:cubicBezTo>
                        <a:pt x="0" y="26311"/>
                        <a:pt x="122026" y="0"/>
                        <a:pt x="154190" y="0"/>
                      </a:cubicBezTo>
                      <a:lnTo>
                        <a:pt x="1635700" y="0"/>
                      </a:lnTo>
                      <a:cubicBezTo>
                        <a:pt x="1667864" y="0"/>
                        <a:pt x="1694175" y="112289"/>
                        <a:pt x="1694175" y="144453"/>
                      </a:cubicBezTo>
                      <a:lnTo>
                        <a:pt x="1694175" y="1549619"/>
                      </a:lnTo>
                      <a:cubicBezTo>
                        <a:pt x="1694175" y="1581783"/>
                        <a:pt x="1667864" y="1694175"/>
                        <a:pt x="1635700" y="1694175"/>
                      </a:cubicBezTo>
                      <a:lnTo>
                        <a:pt x="58475" y="1694175"/>
                      </a:lnTo>
                      <a:cubicBezTo>
                        <a:pt x="26311" y="1694175"/>
                        <a:pt x="0" y="1572149"/>
                        <a:pt x="0" y="1539985"/>
                      </a:cubicBezTo>
                      <a:lnTo>
                        <a:pt x="0" y="58475"/>
                      </a:lnTo>
                      <a:close/>
                    </a:path>
                  </a:pathLst>
                </a:custGeom>
                <a:solidFill>
                  <a:srgbClr val="D9DADB"/>
                </a:solidFill>
                <a:ln w="0" cap="flat">
                  <a:noFill/>
                  <a:prstDash val="solid"/>
                  <a:miter/>
                </a:ln>
              </p:spPr>
              <p:txBody>
                <a:bodyPr rtlCol="0" anchor="ctr"/>
                <a:lstStyle/>
                <a:p>
                  <a:endParaRPr lang="en-GB"/>
                </a:p>
              </p:txBody>
            </p:sp>
            <p:sp>
              <p:nvSpPr>
                <p:cNvPr id="64" name="Freeform 63">
                  <a:extLst>
                    <a:ext uri="{FF2B5EF4-FFF2-40B4-BE49-F238E27FC236}">
                      <a16:creationId xmlns:a16="http://schemas.microsoft.com/office/drawing/2014/main" id="{0F743807-3891-F9A8-A124-4F12CE1FE7D2}"/>
                    </a:ext>
                  </a:extLst>
                </p:cNvPr>
                <p:cNvSpPr/>
                <p:nvPr/>
              </p:nvSpPr>
              <p:spPr>
                <a:xfrm>
                  <a:off x="5437609" y="712551"/>
                  <a:ext cx="1684127" cy="1684126"/>
                </a:xfrm>
                <a:custGeom>
                  <a:avLst/>
                  <a:gdLst>
                    <a:gd name="connsiteX0" fmla="*/ 0 w 1684127"/>
                    <a:gd name="connsiteY0" fmla="*/ 54280 h 1684126"/>
                    <a:gd name="connsiteX1" fmla="*/ 155640 w 1684127"/>
                    <a:gd name="connsiteY1" fmla="*/ 0 h 1684126"/>
                    <a:gd name="connsiteX2" fmla="*/ 1629847 w 1684127"/>
                    <a:gd name="connsiteY2" fmla="*/ 0 h 1684126"/>
                    <a:gd name="connsiteX3" fmla="*/ 1684127 w 1684127"/>
                    <a:gd name="connsiteY3" fmla="*/ 145333 h 1684126"/>
                    <a:gd name="connsiteX4" fmla="*/ 1684127 w 1684127"/>
                    <a:gd name="connsiteY4" fmla="*/ 1538690 h 1684126"/>
                    <a:gd name="connsiteX5" fmla="*/ 1629847 w 1684127"/>
                    <a:gd name="connsiteY5" fmla="*/ 1684127 h 1684126"/>
                    <a:gd name="connsiteX6" fmla="*/ 54332 w 1684127"/>
                    <a:gd name="connsiteY6" fmla="*/ 1684127 h 1684126"/>
                    <a:gd name="connsiteX7" fmla="*/ 52 w 1684127"/>
                    <a:gd name="connsiteY7" fmla="*/ 1528487 h 1684126"/>
                    <a:gd name="connsiteX8" fmla="*/ 52 w 1684127"/>
                    <a:gd name="connsiteY8" fmla="*/ 54280 h 16841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684127" h="1684126">
                      <a:moveTo>
                        <a:pt x="0" y="54280"/>
                      </a:moveTo>
                      <a:cubicBezTo>
                        <a:pt x="0" y="24395"/>
                        <a:pt x="125755" y="0"/>
                        <a:pt x="155640" y="0"/>
                      </a:cubicBezTo>
                      <a:lnTo>
                        <a:pt x="1629847" y="0"/>
                      </a:lnTo>
                      <a:cubicBezTo>
                        <a:pt x="1659732" y="0"/>
                        <a:pt x="1684127" y="115448"/>
                        <a:pt x="1684127" y="145333"/>
                      </a:cubicBezTo>
                      <a:lnTo>
                        <a:pt x="1684127" y="1538690"/>
                      </a:lnTo>
                      <a:cubicBezTo>
                        <a:pt x="1684127" y="1568575"/>
                        <a:pt x="1659680" y="1684127"/>
                        <a:pt x="1629847" y="1684127"/>
                      </a:cubicBezTo>
                      <a:lnTo>
                        <a:pt x="54332" y="1684127"/>
                      </a:lnTo>
                      <a:cubicBezTo>
                        <a:pt x="24447" y="1684127"/>
                        <a:pt x="52" y="1558372"/>
                        <a:pt x="52" y="1528487"/>
                      </a:cubicBezTo>
                      <a:lnTo>
                        <a:pt x="52" y="54280"/>
                      </a:lnTo>
                      <a:close/>
                    </a:path>
                  </a:pathLst>
                </a:custGeom>
                <a:solidFill>
                  <a:srgbClr val="D7D8D9"/>
                </a:solidFill>
                <a:ln w="0" cap="flat">
                  <a:noFill/>
                  <a:prstDash val="solid"/>
                  <a:miter/>
                </a:ln>
              </p:spPr>
              <p:txBody>
                <a:bodyPr rtlCol="0" anchor="ctr"/>
                <a:lstStyle/>
                <a:p>
                  <a:endParaRPr lang="en-GB"/>
                </a:p>
              </p:txBody>
            </p:sp>
            <p:sp>
              <p:nvSpPr>
                <p:cNvPr id="65" name="Freeform 64">
                  <a:extLst>
                    <a:ext uri="{FF2B5EF4-FFF2-40B4-BE49-F238E27FC236}">
                      <a16:creationId xmlns:a16="http://schemas.microsoft.com/office/drawing/2014/main" id="{1384E672-61A6-CE31-34A9-3AA5E5E06FDE}"/>
                    </a:ext>
                  </a:extLst>
                </p:cNvPr>
                <p:cNvSpPr/>
                <p:nvPr/>
              </p:nvSpPr>
              <p:spPr>
                <a:xfrm>
                  <a:off x="5442633" y="717523"/>
                  <a:ext cx="1674130" cy="1674130"/>
                </a:xfrm>
                <a:custGeom>
                  <a:avLst/>
                  <a:gdLst>
                    <a:gd name="connsiteX0" fmla="*/ 0 w 1674130"/>
                    <a:gd name="connsiteY0" fmla="*/ 50136 h 1674130"/>
                    <a:gd name="connsiteX1" fmla="*/ 157091 w 1674130"/>
                    <a:gd name="connsiteY1" fmla="*/ 0 h 1674130"/>
                    <a:gd name="connsiteX2" fmla="*/ 1623994 w 1674130"/>
                    <a:gd name="connsiteY2" fmla="*/ 0 h 1674130"/>
                    <a:gd name="connsiteX3" fmla="*/ 1674131 w 1674130"/>
                    <a:gd name="connsiteY3" fmla="*/ 146214 h 1674130"/>
                    <a:gd name="connsiteX4" fmla="*/ 1674131 w 1674130"/>
                    <a:gd name="connsiteY4" fmla="*/ 1527813 h 1674130"/>
                    <a:gd name="connsiteX5" fmla="*/ 1623994 w 1674130"/>
                    <a:gd name="connsiteY5" fmla="*/ 1674131 h 1674130"/>
                    <a:gd name="connsiteX6" fmla="*/ 50136 w 1674130"/>
                    <a:gd name="connsiteY6" fmla="*/ 1674131 h 1674130"/>
                    <a:gd name="connsiteX7" fmla="*/ 0 w 1674130"/>
                    <a:gd name="connsiteY7" fmla="*/ 1517040 h 1674130"/>
                    <a:gd name="connsiteX8" fmla="*/ 0 w 1674130"/>
                    <a:gd name="connsiteY8" fmla="*/ 50136 h 16741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674130" h="1674130">
                      <a:moveTo>
                        <a:pt x="0" y="50136"/>
                      </a:moveTo>
                      <a:cubicBezTo>
                        <a:pt x="0" y="22582"/>
                        <a:pt x="129536" y="0"/>
                        <a:pt x="157091" y="0"/>
                      </a:cubicBezTo>
                      <a:lnTo>
                        <a:pt x="1623994" y="0"/>
                      </a:lnTo>
                      <a:cubicBezTo>
                        <a:pt x="1651549" y="0"/>
                        <a:pt x="1674131" y="118660"/>
                        <a:pt x="1674131" y="146214"/>
                      </a:cubicBezTo>
                      <a:lnTo>
                        <a:pt x="1674131" y="1527813"/>
                      </a:lnTo>
                      <a:cubicBezTo>
                        <a:pt x="1674131" y="1555368"/>
                        <a:pt x="1651601" y="1674131"/>
                        <a:pt x="1623994" y="1674131"/>
                      </a:cubicBezTo>
                      <a:lnTo>
                        <a:pt x="50136" y="1674131"/>
                      </a:lnTo>
                      <a:cubicBezTo>
                        <a:pt x="22582" y="1674131"/>
                        <a:pt x="0" y="1544595"/>
                        <a:pt x="0" y="1517040"/>
                      </a:cubicBezTo>
                      <a:lnTo>
                        <a:pt x="0" y="50136"/>
                      </a:lnTo>
                      <a:close/>
                    </a:path>
                  </a:pathLst>
                </a:custGeom>
                <a:solidFill>
                  <a:srgbClr val="D5D6D7"/>
                </a:solidFill>
                <a:ln w="0" cap="flat">
                  <a:noFill/>
                  <a:prstDash val="solid"/>
                  <a:miter/>
                </a:ln>
              </p:spPr>
              <p:txBody>
                <a:bodyPr rtlCol="0" anchor="ctr"/>
                <a:lstStyle/>
                <a:p>
                  <a:endParaRPr lang="en-GB"/>
                </a:p>
              </p:txBody>
            </p:sp>
            <p:sp>
              <p:nvSpPr>
                <p:cNvPr id="66" name="Freeform 65">
                  <a:extLst>
                    <a:ext uri="{FF2B5EF4-FFF2-40B4-BE49-F238E27FC236}">
                      <a16:creationId xmlns:a16="http://schemas.microsoft.com/office/drawing/2014/main" id="{84EFDEAB-57F0-5853-59BD-1366456B0C67}"/>
                    </a:ext>
                  </a:extLst>
                </p:cNvPr>
                <p:cNvSpPr/>
                <p:nvPr/>
              </p:nvSpPr>
              <p:spPr>
                <a:xfrm>
                  <a:off x="5447605" y="722599"/>
                  <a:ext cx="1664082" cy="1664082"/>
                </a:xfrm>
                <a:custGeom>
                  <a:avLst/>
                  <a:gdLst>
                    <a:gd name="connsiteX0" fmla="*/ 0 w 1664082"/>
                    <a:gd name="connsiteY0" fmla="*/ 45941 h 1664082"/>
                    <a:gd name="connsiteX1" fmla="*/ 158541 w 1664082"/>
                    <a:gd name="connsiteY1" fmla="*/ 0 h 1664082"/>
                    <a:gd name="connsiteX2" fmla="*/ 1618142 w 1664082"/>
                    <a:gd name="connsiteY2" fmla="*/ 0 h 1664082"/>
                    <a:gd name="connsiteX3" fmla="*/ 1664083 w 1664082"/>
                    <a:gd name="connsiteY3" fmla="*/ 147094 h 1664082"/>
                    <a:gd name="connsiteX4" fmla="*/ 1664083 w 1664082"/>
                    <a:gd name="connsiteY4" fmla="*/ 1516885 h 1664082"/>
                    <a:gd name="connsiteX5" fmla="*/ 1618142 w 1664082"/>
                    <a:gd name="connsiteY5" fmla="*/ 1664083 h 1664082"/>
                    <a:gd name="connsiteX6" fmla="*/ 45941 w 1664082"/>
                    <a:gd name="connsiteY6" fmla="*/ 1664083 h 1664082"/>
                    <a:gd name="connsiteX7" fmla="*/ 0 w 1664082"/>
                    <a:gd name="connsiteY7" fmla="*/ 1505542 h 1664082"/>
                    <a:gd name="connsiteX8" fmla="*/ 0 w 1664082"/>
                    <a:gd name="connsiteY8" fmla="*/ 45941 h 16640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664082" h="1664082">
                      <a:moveTo>
                        <a:pt x="0" y="45941"/>
                      </a:moveTo>
                      <a:cubicBezTo>
                        <a:pt x="0" y="20666"/>
                        <a:pt x="133265" y="0"/>
                        <a:pt x="158541" y="0"/>
                      </a:cubicBezTo>
                      <a:lnTo>
                        <a:pt x="1618142" y="0"/>
                      </a:lnTo>
                      <a:cubicBezTo>
                        <a:pt x="1643417" y="0"/>
                        <a:pt x="1664083" y="121819"/>
                        <a:pt x="1664083" y="147094"/>
                      </a:cubicBezTo>
                      <a:lnTo>
                        <a:pt x="1664083" y="1516885"/>
                      </a:lnTo>
                      <a:cubicBezTo>
                        <a:pt x="1664083" y="1542160"/>
                        <a:pt x="1643417" y="1664083"/>
                        <a:pt x="1618142" y="1664083"/>
                      </a:cubicBezTo>
                      <a:lnTo>
                        <a:pt x="45941" y="1664083"/>
                      </a:lnTo>
                      <a:cubicBezTo>
                        <a:pt x="20666" y="1664083"/>
                        <a:pt x="0" y="1530817"/>
                        <a:pt x="0" y="1505542"/>
                      </a:cubicBezTo>
                      <a:lnTo>
                        <a:pt x="0" y="45941"/>
                      </a:lnTo>
                      <a:close/>
                    </a:path>
                  </a:pathLst>
                </a:custGeom>
                <a:solidFill>
                  <a:srgbClr val="D3D4D6"/>
                </a:solidFill>
                <a:ln w="0" cap="flat">
                  <a:noFill/>
                  <a:prstDash val="solid"/>
                  <a:miter/>
                </a:ln>
              </p:spPr>
              <p:txBody>
                <a:bodyPr rtlCol="0" anchor="ctr"/>
                <a:lstStyle/>
                <a:p>
                  <a:endParaRPr lang="en-GB"/>
                </a:p>
              </p:txBody>
            </p:sp>
            <p:sp>
              <p:nvSpPr>
                <p:cNvPr id="67" name="Freeform 66">
                  <a:extLst>
                    <a:ext uri="{FF2B5EF4-FFF2-40B4-BE49-F238E27FC236}">
                      <a16:creationId xmlns:a16="http://schemas.microsoft.com/office/drawing/2014/main" id="{8BD8A4C0-2D3E-95AF-FF2D-18F8C465DFB7}"/>
                    </a:ext>
                  </a:extLst>
                </p:cNvPr>
                <p:cNvSpPr/>
                <p:nvPr/>
              </p:nvSpPr>
              <p:spPr>
                <a:xfrm>
                  <a:off x="5452629" y="727623"/>
                  <a:ext cx="1654034" cy="1654086"/>
                </a:xfrm>
                <a:custGeom>
                  <a:avLst/>
                  <a:gdLst>
                    <a:gd name="connsiteX0" fmla="*/ 0 w 1654034"/>
                    <a:gd name="connsiteY0" fmla="*/ 41746 h 1654086"/>
                    <a:gd name="connsiteX1" fmla="*/ 159991 w 1654034"/>
                    <a:gd name="connsiteY1" fmla="*/ 0 h 1654086"/>
                    <a:gd name="connsiteX2" fmla="*/ 1612289 w 1654034"/>
                    <a:gd name="connsiteY2" fmla="*/ 0 h 1654086"/>
                    <a:gd name="connsiteX3" fmla="*/ 1654035 w 1654034"/>
                    <a:gd name="connsiteY3" fmla="*/ 147975 h 1654086"/>
                    <a:gd name="connsiteX4" fmla="*/ 1654035 w 1654034"/>
                    <a:gd name="connsiteY4" fmla="*/ 1506008 h 1654086"/>
                    <a:gd name="connsiteX5" fmla="*/ 1612289 w 1654034"/>
                    <a:gd name="connsiteY5" fmla="*/ 1654087 h 1654086"/>
                    <a:gd name="connsiteX6" fmla="*/ 41746 w 1654034"/>
                    <a:gd name="connsiteY6" fmla="*/ 1654087 h 1654086"/>
                    <a:gd name="connsiteX7" fmla="*/ 0 w 1654034"/>
                    <a:gd name="connsiteY7" fmla="*/ 1494096 h 1654086"/>
                    <a:gd name="connsiteX8" fmla="*/ 0 w 1654034"/>
                    <a:gd name="connsiteY8" fmla="*/ 41746 h 16540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654034" h="1654086">
                      <a:moveTo>
                        <a:pt x="0" y="41746"/>
                      </a:moveTo>
                      <a:cubicBezTo>
                        <a:pt x="0" y="18749"/>
                        <a:pt x="137046" y="0"/>
                        <a:pt x="159991" y="0"/>
                      </a:cubicBezTo>
                      <a:lnTo>
                        <a:pt x="1612289" y="0"/>
                      </a:lnTo>
                      <a:cubicBezTo>
                        <a:pt x="1635285" y="0"/>
                        <a:pt x="1654035" y="124978"/>
                        <a:pt x="1654035" y="147975"/>
                      </a:cubicBezTo>
                      <a:lnTo>
                        <a:pt x="1654035" y="1506008"/>
                      </a:lnTo>
                      <a:cubicBezTo>
                        <a:pt x="1654035" y="1529005"/>
                        <a:pt x="1635234" y="1654087"/>
                        <a:pt x="1612289" y="1654087"/>
                      </a:cubicBezTo>
                      <a:lnTo>
                        <a:pt x="41746" y="1654087"/>
                      </a:lnTo>
                      <a:cubicBezTo>
                        <a:pt x="18749" y="1654087"/>
                        <a:pt x="0" y="1517040"/>
                        <a:pt x="0" y="1494096"/>
                      </a:cubicBezTo>
                      <a:lnTo>
                        <a:pt x="0" y="41746"/>
                      </a:lnTo>
                      <a:close/>
                    </a:path>
                  </a:pathLst>
                </a:custGeom>
                <a:solidFill>
                  <a:srgbClr val="D1D2D4"/>
                </a:solidFill>
                <a:ln w="0" cap="flat">
                  <a:noFill/>
                  <a:prstDash val="solid"/>
                  <a:miter/>
                </a:ln>
              </p:spPr>
              <p:txBody>
                <a:bodyPr rtlCol="0" anchor="ctr"/>
                <a:lstStyle/>
                <a:p>
                  <a:endParaRPr lang="en-GB"/>
                </a:p>
              </p:txBody>
            </p:sp>
            <p:sp>
              <p:nvSpPr>
                <p:cNvPr id="68" name="Freeform 67">
                  <a:extLst>
                    <a:ext uri="{FF2B5EF4-FFF2-40B4-BE49-F238E27FC236}">
                      <a16:creationId xmlns:a16="http://schemas.microsoft.com/office/drawing/2014/main" id="{D6A0569D-8B82-DEB0-2E4D-BE1DF4246845}"/>
                    </a:ext>
                  </a:extLst>
                </p:cNvPr>
                <p:cNvSpPr/>
                <p:nvPr/>
              </p:nvSpPr>
              <p:spPr>
                <a:xfrm>
                  <a:off x="5457653" y="732595"/>
                  <a:ext cx="1644038" cy="1644038"/>
                </a:xfrm>
                <a:custGeom>
                  <a:avLst/>
                  <a:gdLst>
                    <a:gd name="connsiteX0" fmla="*/ 0 w 1644038"/>
                    <a:gd name="connsiteY0" fmla="*/ 37602 h 1644038"/>
                    <a:gd name="connsiteX1" fmla="*/ 161441 w 1644038"/>
                    <a:gd name="connsiteY1" fmla="*/ 0 h 1644038"/>
                    <a:gd name="connsiteX2" fmla="*/ 1606436 w 1644038"/>
                    <a:gd name="connsiteY2" fmla="*/ 0 h 1644038"/>
                    <a:gd name="connsiteX3" fmla="*/ 1644039 w 1644038"/>
                    <a:gd name="connsiteY3" fmla="*/ 148855 h 1644038"/>
                    <a:gd name="connsiteX4" fmla="*/ 1644039 w 1644038"/>
                    <a:gd name="connsiteY4" fmla="*/ 1495080 h 1644038"/>
                    <a:gd name="connsiteX5" fmla="*/ 1606436 w 1644038"/>
                    <a:gd name="connsiteY5" fmla="*/ 1644039 h 1644038"/>
                    <a:gd name="connsiteX6" fmla="*/ 37602 w 1644038"/>
                    <a:gd name="connsiteY6" fmla="*/ 1644039 h 1644038"/>
                    <a:gd name="connsiteX7" fmla="*/ 0 w 1644038"/>
                    <a:gd name="connsiteY7" fmla="*/ 1482597 h 1644038"/>
                    <a:gd name="connsiteX8" fmla="*/ 0 w 1644038"/>
                    <a:gd name="connsiteY8" fmla="*/ 37602 h 16440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644038" h="1644038">
                      <a:moveTo>
                        <a:pt x="0" y="37602"/>
                      </a:moveTo>
                      <a:cubicBezTo>
                        <a:pt x="0" y="16937"/>
                        <a:pt x="140776" y="0"/>
                        <a:pt x="161441" y="0"/>
                      </a:cubicBezTo>
                      <a:lnTo>
                        <a:pt x="1606436" y="0"/>
                      </a:lnTo>
                      <a:cubicBezTo>
                        <a:pt x="1627102" y="0"/>
                        <a:pt x="1644039" y="128190"/>
                        <a:pt x="1644039" y="148855"/>
                      </a:cubicBezTo>
                      <a:lnTo>
                        <a:pt x="1644039" y="1495080"/>
                      </a:lnTo>
                      <a:cubicBezTo>
                        <a:pt x="1644039" y="1515745"/>
                        <a:pt x="1627102" y="1644039"/>
                        <a:pt x="1606436" y="1644039"/>
                      </a:cubicBezTo>
                      <a:lnTo>
                        <a:pt x="37602" y="1644039"/>
                      </a:lnTo>
                      <a:cubicBezTo>
                        <a:pt x="16937" y="1644039"/>
                        <a:pt x="0" y="1503263"/>
                        <a:pt x="0" y="1482597"/>
                      </a:cubicBezTo>
                      <a:lnTo>
                        <a:pt x="0" y="37602"/>
                      </a:lnTo>
                      <a:close/>
                    </a:path>
                  </a:pathLst>
                </a:custGeom>
                <a:solidFill>
                  <a:srgbClr val="CED0D2"/>
                </a:solidFill>
                <a:ln w="0" cap="flat">
                  <a:noFill/>
                  <a:prstDash val="solid"/>
                  <a:miter/>
                </a:ln>
              </p:spPr>
              <p:txBody>
                <a:bodyPr rtlCol="0" anchor="ctr"/>
                <a:lstStyle/>
                <a:p>
                  <a:endParaRPr lang="en-GB"/>
                </a:p>
              </p:txBody>
            </p:sp>
            <p:sp>
              <p:nvSpPr>
                <p:cNvPr id="69" name="Freeform 68">
                  <a:extLst>
                    <a:ext uri="{FF2B5EF4-FFF2-40B4-BE49-F238E27FC236}">
                      <a16:creationId xmlns:a16="http://schemas.microsoft.com/office/drawing/2014/main" id="{845E6C4E-2462-BDA0-0210-0B9F8998C07B}"/>
                    </a:ext>
                  </a:extLst>
                </p:cNvPr>
                <p:cNvSpPr/>
                <p:nvPr/>
              </p:nvSpPr>
              <p:spPr>
                <a:xfrm>
                  <a:off x="5462677" y="737619"/>
                  <a:ext cx="1633990" cy="1633990"/>
                </a:xfrm>
                <a:custGeom>
                  <a:avLst/>
                  <a:gdLst>
                    <a:gd name="connsiteX0" fmla="*/ 0 w 1633990"/>
                    <a:gd name="connsiteY0" fmla="*/ 33407 h 1633990"/>
                    <a:gd name="connsiteX1" fmla="*/ 162891 w 1633990"/>
                    <a:gd name="connsiteY1" fmla="*/ 0 h 1633990"/>
                    <a:gd name="connsiteX2" fmla="*/ 1600584 w 1633990"/>
                    <a:gd name="connsiteY2" fmla="*/ 0 h 1633990"/>
                    <a:gd name="connsiteX3" fmla="*/ 1633991 w 1633990"/>
                    <a:gd name="connsiteY3" fmla="*/ 149736 h 1633990"/>
                    <a:gd name="connsiteX4" fmla="*/ 1633991 w 1633990"/>
                    <a:gd name="connsiteY4" fmla="*/ 1484151 h 1633990"/>
                    <a:gd name="connsiteX5" fmla="*/ 1600584 w 1633990"/>
                    <a:gd name="connsiteY5" fmla="*/ 1633991 h 1633990"/>
                    <a:gd name="connsiteX6" fmla="*/ 33407 w 1633990"/>
                    <a:gd name="connsiteY6" fmla="*/ 1633991 h 1633990"/>
                    <a:gd name="connsiteX7" fmla="*/ 0 w 1633990"/>
                    <a:gd name="connsiteY7" fmla="*/ 1471099 h 1633990"/>
                    <a:gd name="connsiteX8" fmla="*/ 0 w 1633990"/>
                    <a:gd name="connsiteY8" fmla="*/ 33407 h 16339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633990" h="1633990">
                      <a:moveTo>
                        <a:pt x="0" y="33407"/>
                      </a:moveTo>
                      <a:cubicBezTo>
                        <a:pt x="0" y="15020"/>
                        <a:pt x="144557" y="0"/>
                        <a:pt x="162891" y="0"/>
                      </a:cubicBezTo>
                      <a:lnTo>
                        <a:pt x="1600584" y="0"/>
                      </a:lnTo>
                      <a:cubicBezTo>
                        <a:pt x="1618971" y="0"/>
                        <a:pt x="1633991" y="131349"/>
                        <a:pt x="1633991" y="149736"/>
                      </a:cubicBezTo>
                      <a:lnTo>
                        <a:pt x="1633991" y="1484151"/>
                      </a:lnTo>
                      <a:cubicBezTo>
                        <a:pt x="1633991" y="1502538"/>
                        <a:pt x="1618971" y="1633991"/>
                        <a:pt x="1600584" y="1633991"/>
                      </a:cubicBezTo>
                      <a:lnTo>
                        <a:pt x="33407" y="1633991"/>
                      </a:lnTo>
                      <a:cubicBezTo>
                        <a:pt x="15020" y="1633991"/>
                        <a:pt x="0" y="1489434"/>
                        <a:pt x="0" y="1471099"/>
                      </a:cubicBezTo>
                      <a:lnTo>
                        <a:pt x="0" y="33407"/>
                      </a:lnTo>
                      <a:close/>
                    </a:path>
                  </a:pathLst>
                </a:custGeom>
                <a:solidFill>
                  <a:srgbClr val="CCCED0"/>
                </a:solidFill>
                <a:ln w="0" cap="flat">
                  <a:noFill/>
                  <a:prstDash val="solid"/>
                  <a:miter/>
                </a:ln>
              </p:spPr>
              <p:txBody>
                <a:bodyPr rtlCol="0" anchor="ctr"/>
                <a:lstStyle/>
                <a:p>
                  <a:endParaRPr lang="en-GB"/>
                </a:p>
              </p:txBody>
            </p:sp>
            <p:sp>
              <p:nvSpPr>
                <p:cNvPr id="70" name="Freeform 69">
                  <a:extLst>
                    <a:ext uri="{FF2B5EF4-FFF2-40B4-BE49-F238E27FC236}">
                      <a16:creationId xmlns:a16="http://schemas.microsoft.com/office/drawing/2014/main" id="{27A4DBB0-B64F-F43D-116E-DCC1A1E1D080}"/>
                    </a:ext>
                  </a:extLst>
                </p:cNvPr>
                <p:cNvSpPr/>
                <p:nvPr/>
              </p:nvSpPr>
              <p:spPr>
                <a:xfrm>
                  <a:off x="5467649" y="742591"/>
                  <a:ext cx="1624046" cy="1623994"/>
                </a:xfrm>
                <a:custGeom>
                  <a:avLst/>
                  <a:gdLst>
                    <a:gd name="connsiteX0" fmla="*/ 52 w 1624046"/>
                    <a:gd name="connsiteY0" fmla="*/ 29263 h 1623994"/>
                    <a:gd name="connsiteX1" fmla="*/ 164393 w 1624046"/>
                    <a:gd name="connsiteY1" fmla="*/ 0 h 1623994"/>
                    <a:gd name="connsiteX2" fmla="*/ 1594783 w 1624046"/>
                    <a:gd name="connsiteY2" fmla="*/ 0 h 1623994"/>
                    <a:gd name="connsiteX3" fmla="*/ 1624046 w 1624046"/>
                    <a:gd name="connsiteY3" fmla="*/ 150616 h 1623994"/>
                    <a:gd name="connsiteX4" fmla="*/ 1624046 w 1624046"/>
                    <a:gd name="connsiteY4" fmla="*/ 1473275 h 1623994"/>
                    <a:gd name="connsiteX5" fmla="*/ 1594783 w 1624046"/>
                    <a:gd name="connsiteY5" fmla="*/ 1623994 h 1623994"/>
                    <a:gd name="connsiteX6" fmla="*/ 29263 w 1624046"/>
                    <a:gd name="connsiteY6" fmla="*/ 1623994 h 1623994"/>
                    <a:gd name="connsiteX7" fmla="*/ 0 w 1624046"/>
                    <a:gd name="connsiteY7" fmla="*/ 1459653 h 1623994"/>
                    <a:gd name="connsiteX8" fmla="*/ 0 w 1624046"/>
                    <a:gd name="connsiteY8" fmla="*/ 29263 h 16239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624046" h="1623994">
                      <a:moveTo>
                        <a:pt x="52" y="29263"/>
                      </a:moveTo>
                      <a:cubicBezTo>
                        <a:pt x="52" y="13207"/>
                        <a:pt x="148337" y="0"/>
                        <a:pt x="164393" y="0"/>
                      </a:cubicBezTo>
                      <a:lnTo>
                        <a:pt x="1594783" y="0"/>
                      </a:lnTo>
                      <a:cubicBezTo>
                        <a:pt x="1610839" y="0"/>
                        <a:pt x="1624046" y="134508"/>
                        <a:pt x="1624046" y="150616"/>
                      </a:cubicBezTo>
                      <a:lnTo>
                        <a:pt x="1624046" y="1473275"/>
                      </a:lnTo>
                      <a:cubicBezTo>
                        <a:pt x="1624046" y="1489331"/>
                        <a:pt x="1610891" y="1623994"/>
                        <a:pt x="1594783" y="1623994"/>
                      </a:cubicBezTo>
                      <a:lnTo>
                        <a:pt x="29263" y="1623994"/>
                      </a:lnTo>
                      <a:cubicBezTo>
                        <a:pt x="13207" y="1623994"/>
                        <a:pt x="0" y="1475709"/>
                        <a:pt x="0" y="1459653"/>
                      </a:cubicBezTo>
                      <a:lnTo>
                        <a:pt x="0" y="29263"/>
                      </a:lnTo>
                      <a:close/>
                    </a:path>
                  </a:pathLst>
                </a:custGeom>
                <a:solidFill>
                  <a:srgbClr val="CACCCE"/>
                </a:solidFill>
                <a:ln w="0" cap="flat">
                  <a:noFill/>
                  <a:prstDash val="solid"/>
                  <a:miter/>
                </a:ln>
              </p:spPr>
              <p:txBody>
                <a:bodyPr rtlCol="0" anchor="ctr"/>
                <a:lstStyle/>
                <a:p>
                  <a:endParaRPr lang="en-GB"/>
                </a:p>
              </p:txBody>
            </p:sp>
            <p:sp>
              <p:nvSpPr>
                <p:cNvPr id="71" name="Freeform 70">
                  <a:extLst>
                    <a:ext uri="{FF2B5EF4-FFF2-40B4-BE49-F238E27FC236}">
                      <a16:creationId xmlns:a16="http://schemas.microsoft.com/office/drawing/2014/main" id="{A1720EB4-CCEF-17D0-A044-879C13EAFA21}"/>
                    </a:ext>
                  </a:extLst>
                </p:cNvPr>
                <p:cNvSpPr/>
                <p:nvPr/>
              </p:nvSpPr>
              <p:spPr>
                <a:xfrm>
                  <a:off x="5472673" y="747615"/>
                  <a:ext cx="1613998" cy="1613946"/>
                </a:xfrm>
                <a:custGeom>
                  <a:avLst/>
                  <a:gdLst>
                    <a:gd name="connsiteX0" fmla="*/ 0 w 1613998"/>
                    <a:gd name="connsiteY0" fmla="*/ 25068 h 1613946"/>
                    <a:gd name="connsiteX1" fmla="*/ 165844 w 1613998"/>
                    <a:gd name="connsiteY1" fmla="*/ 0 h 1613946"/>
                    <a:gd name="connsiteX2" fmla="*/ 1588930 w 1613998"/>
                    <a:gd name="connsiteY2" fmla="*/ 0 h 1613946"/>
                    <a:gd name="connsiteX3" fmla="*/ 1613998 w 1613998"/>
                    <a:gd name="connsiteY3" fmla="*/ 151497 h 1613946"/>
                    <a:gd name="connsiteX4" fmla="*/ 1613998 w 1613998"/>
                    <a:gd name="connsiteY4" fmla="*/ 1462346 h 1613946"/>
                    <a:gd name="connsiteX5" fmla="*/ 1588930 w 1613998"/>
                    <a:gd name="connsiteY5" fmla="*/ 1613946 h 1613946"/>
                    <a:gd name="connsiteX6" fmla="*/ 25068 w 1613998"/>
                    <a:gd name="connsiteY6" fmla="*/ 1613946 h 1613946"/>
                    <a:gd name="connsiteX7" fmla="*/ 0 w 1613998"/>
                    <a:gd name="connsiteY7" fmla="*/ 1448103 h 1613946"/>
                    <a:gd name="connsiteX8" fmla="*/ 0 w 1613998"/>
                    <a:gd name="connsiteY8" fmla="*/ 25068 h 16139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613998" h="1613946">
                      <a:moveTo>
                        <a:pt x="0" y="25068"/>
                      </a:moveTo>
                      <a:cubicBezTo>
                        <a:pt x="0" y="11291"/>
                        <a:pt x="152015" y="0"/>
                        <a:pt x="165844" y="0"/>
                      </a:cubicBezTo>
                      <a:lnTo>
                        <a:pt x="1588930" y="0"/>
                      </a:lnTo>
                      <a:cubicBezTo>
                        <a:pt x="1602707" y="0"/>
                        <a:pt x="1613998" y="137720"/>
                        <a:pt x="1613998" y="151497"/>
                      </a:cubicBezTo>
                      <a:lnTo>
                        <a:pt x="1613998" y="1462346"/>
                      </a:lnTo>
                      <a:cubicBezTo>
                        <a:pt x="1613998" y="1476123"/>
                        <a:pt x="1602707" y="1613946"/>
                        <a:pt x="1588930" y="1613946"/>
                      </a:cubicBezTo>
                      <a:lnTo>
                        <a:pt x="25068" y="1613946"/>
                      </a:lnTo>
                      <a:cubicBezTo>
                        <a:pt x="11291" y="1613946"/>
                        <a:pt x="0" y="1461932"/>
                        <a:pt x="0" y="1448103"/>
                      </a:cubicBezTo>
                      <a:lnTo>
                        <a:pt x="0" y="25068"/>
                      </a:lnTo>
                      <a:close/>
                    </a:path>
                  </a:pathLst>
                </a:custGeom>
                <a:solidFill>
                  <a:srgbClr val="C8CACC"/>
                </a:solidFill>
                <a:ln w="0" cap="flat">
                  <a:noFill/>
                  <a:prstDash val="solid"/>
                  <a:miter/>
                </a:ln>
              </p:spPr>
              <p:txBody>
                <a:bodyPr rtlCol="0" anchor="ctr"/>
                <a:lstStyle/>
                <a:p>
                  <a:endParaRPr lang="en-GB"/>
                </a:p>
              </p:txBody>
            </p:sp>
            <p:sp>
              <p:nvSpPr>
                <p:cNvPr id="72" name="Freeform 71">
                  <a:extLst>
                    <a:ext uri="{FF2B5EF4-FFF2-40B4-BE49-F238E27FC236}">
                      <a16:creationId xmlns:a16="http://schemas.microsoft.com/office/drawing/2014/main" id="{144AFF07-0ABB-A827-6DDE-F55FD591F8FF}"/>
                    </a:ext>
                  </a:extLst>
                </p:cNvPr>
                <p:cNvSpPr/>
                <p:nvPr/>
              </p:nvSpPr>
              <p:spPr>
                <a:xfrm>
                  <a:off x="5477697" y="752639"/>
                  <a:ext cx="1603950" cy="1603898"/>
                </a:xfrm>
                <a:custGeom>
                  <a:avLst/>
                  <a:gdLst>
                    <a:gd name="connsiteX0" fmla="*/ 0 w 1603950"/>
                    <a:gd name="connsiteY0" fmla="*/ 20873 h 1603898"/>
                    <a:gd name="connsiteX1" fmla="*/ 167294 w 1603950"/>
                    <a:gd name="connsiteY1" fmla="*/ 0 h 1603898"/>
                    <a:gd name="connsiteX2" fmla="*/ 1583077 w 1603950"/>
                    <a:gd name="connsiteY2" fmla="*/ 0 h 1603898"/>
                    <a:gd name="connsiteX3" fmla="*/ 1603950 w 1603950"/>
                    <a:gd name="connsiteY3" fmla="*/ 152377 h 1603898"/>
                    <a:gd name="connsiteX4" fmla="*/ 1603950 w 1603950"/>
                    <a:gd name="connsiteY4" fmla="*/ 1451418 h 1603898"/>
                    <a:gd name="connsiteX5" fmla="*/ 1583077 w 1603950"/>
                    <a:gd name="connsiteY5" fmla="*/ 1603898 h 1603898"/>
                    <a:gd name="connsiteX6" fmla="*/ 20925 w 1603950"/>
                    <a:gd name="connsiteY6" fmla="*/ 1603898 h 1603898"/>
                    <a:gd name="connsiteX7" fmla="*/ 52 w 1603950"/>
                    <a:gd name="connsiteY7" fmla="*/ 1436605 h 1603898"/>
                    <a:gd name="connsiteX8" fmla="*/ 52 w 1603950"/>
                    <a:gd name="connsiteY8" fmla="*/ 20873 h 16038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603950" h="1603898">
                      <a:moveTo>
                        <a:pt x="0" y="20873"/>
                      </a:moveTo>
                      <a:cubicBezTo>
                        <a:pt x="0" y="9375"/>
                        <a:pt x="155796" y="0"/>
                        <a:pt x="167294" y="0"/>
                      </a:cubicBezTo>
                      <a:lnTo>
                        <a:pt x="1583077" y="0"/>
                      </a:lnTo>
                      <a:cubicBezTo>
                        <a:pt x="1594576" y="0"/>
                        <a:pt x="1603950" y="140879"/>
                        <a:pt x="1603950" y="152377"/>
                      </a:cubicBezTo>
                      <a:lnTo>
                        <a:pt x="1603950" y="1451418"/>
                      </a:lnTo>
                      <a:cubicBezTo>
                        <a:pt x="1603950" y="1462916"/>
                        <a:pt x="1594576" y="1603898"/>
                        <a:pt x="1583077" y="1603898"/>
                      </a:cubicBezTo>
                      <a:lnTo>
                        <a:pt x="20925" y="1603898"/>
                      </a:lnTo>
                      <a:cubicBezTo>
                        <a:pt x="9427" y="1603898"/>
                        <a:pt x="52" y="1448103"/>
                        <a:pt x="52" y="1436605"/>
                      </a:cubicBezTo>
                      <a:lnTo>
                        <a:pt x="52" y="20873"/>
                      </a:lnTo>
                      <a:close/>
                    </a:path>
                  </a:pathLst>
                </a:custGeom>
                <a:solidFill>
                  <a:srgbClr val="C6C8CA"/>
                </a:solidFill>
                <a:ln w="0" cap="flat">
                  <a:noFill/>
                  <a:prstDash val="solid"/>
                  <a:miter/>
                </a:ln>
              </p:spPr>
              <p:txBody>
                <a:bodyPr rtlCol="0" anchor="ctr"/>
                <a:lstStyle/>
                <a:p>
                  <a:endParaRPr lang="en-GB"/>
                </a:p>
              </p:txBody>
            </p:sp>
            <p:sp>
              <p:nvSpPr>
                <p:cNvPr id="73" name="Freeform 72">
                  <a:extLst>
                    <a:ext uri="{FF2B5EF4-FFF2-40B4-BE49-F238E27FC236}">
                      <a16:creationId xmlns:a16="http://schemas.microsoft.com/office/drawing/2014/main" id="{7C763AAC-7311-1D47-44A4-2E247CCFCF0D}"/>
                    </a:ext>
                  </a:extLst>
                </p:cNvPr>
                <p:cNvSpPr/>
                <p:nvPr/>
              </p:nvSpPr>
              <p:spPr>
                <a:xfrm>
                  <a:off x="5482721" y="757611"/>
                  <a:ext cx="1593953" cy="1593953"/>
                </a:xfrm>
                <a:custGeom>
                  <a:avLst/>
                  <a:gdLst>
                    <a:gd name="connsiteX0" fmla="*/ 0 w 1593953"/>
                    <a:gd name="connsiteY0" fmla="*/ 16729 h 1593953"/>
                    <a:gd name="connsiteX1" fmla="*/ 168744 w 1593953"/>
                    <a:gd name="connsiteY1" fmla="*/ 0 h 1593953"/>
                    <a:gd name="connsiteX2" fmla="*/ 1577225 w 1593953"/>
                    <a:gd name="connsiteY2" fmla="*/ 0 h 1593953"/>
                    <a:gd name="connsiteX3" fmla="*/ 1593954 w 1593953"/>
                    <a:gd name="connsiteY3" fmla="*/ 153258 h 1593953"/>
                    <a:gd name="connsiteX4" fmla="*/ 1593954 w 1593953"/>
                    <a:gd name="connsiteY4" fmla="*/ 1440541 h 1593953"/>
                    <a:gd name="connsiteX5" fmla="*/ 1577225 w 1593953"/>
                    <a:gd name="connsiteY5" fmla="*/ 1593954 h 1593953"/>
                    <a:gd name="connsiteX6" fmla="*/ 16729 w 1593953"/>
                    <a:gd name="connsiteY6" fmla="*/ 1593954 h 1593953"/>
                    <a:gd name="connsiteX7" fmla="*/ 0 w 1593953"/>
                    <a:gd name="connsiteY7" fmla="*/ 1425210 h 1593953"/>
                    <a:gd name="connsiteX8" fmla="*/ 0 w 1593953"/>
                    <a:gd name="connsiteY8" fmla="*/ 16729 h 15939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593953" h="1593953">
                      <a:moveTo>
                        <a:pt x="0" y="16729"/>
                      </a:moveTo>
                      <a:cubicBezTo>
                        <a:pt x="0" y="7562"/>
                        <a:pt x="159525" y="0"/>
                        <a:pt x="168744" y="0"/>
                      </a:cubicBezTo>
                      <a:lnTo>
                        <a:pt x="1577225" y="0"/>
                      </a:lnTo>
                      <a:cubicBezTo>
                        <a:pt x="1586392" y="0"/>
                        <a:pt x="1593954" y="144090"/>
                        <a:pt x="1593954" y="153258"/>
                      </a:cubicBezTo>
                      <a:lnTo>
                        <a:pt x="1593954" y="1440541"/>
                      </a:lnTo>
                      <a:cubicBezTo>
                        <a:pt x="1593954" y="1449708"/>
                        <a:pt x="1586444" y="1593954"/>
                        <a:pt x="1577225" y="1593954"/>
                      </a:cubicBezTo>
                      <a:lnTo>
                        <a:pt x="16729" y="1593954"/>
                      </a:lnTo>
                      <a:cubicBezTo>
                        <a:pt x="7562" y="1593954"/>
                        <a:pt x="0" y="1434429"/>
                        <a:pt x="0" y="1425210"/>
                      </a:cubicBezTo>
                      <a:lnTo>
                        <a:pt x="0" y="16729"/>
                      </a:lnTo>
                      <a:close/>
                    </a:path>
                  </a:pathLst>
                </a:custGeom>
                <a:solidFill>
                  <a:srgbClr val="C4C6C8"/>
                </a:solidFill>
                <a:ln w="0" cap="flat">
                  <a:noFill/>
                  <a:prstDash val="solid"/>
                  <a:miter/>
                </a:ln>
              </p:spPr>
              <p:txBody>
                <a:bodyPr rtlCol="0" anchor="ctr"/>
                <a:lstStyle/>
                <a:p>
                  <a:endParaRPr lang="en-GB"/>
                </a:p>
              </p:txBody>
            </p:sp>
            <p:sp>
              <p:nvSpPr>
                <p:cNvPr id="74" name="Freeform 73">
                  <a:extLst>
                    <a:ext uri="{FF2B5EF4-FFF2-40B4-BE49-F238E27FC236}">
                      <a16:creationId xmlns:a16="http://schemas.microsoft.com/office/drawing/2014/main" id="{D71A27FD-FA08-1343-50B0-E258813D26C5}"/>
                    </a:ext>
                  </a:extLst>
                </p:cNvPr>
                <p:cNvSpPr/>
                <p:nvPr/>
              </p:nvSpPr>
              <p:spPr>
                <a:xfrm>
                  <a:off x="5487745" y="762687"/>
                  <a:ext cx="1583905" cy="1583906"/>
                </a:xfrm>
                <a:custGeom>
                  <a:avLst/>
                  <a:gdLst>
                    <a:gd name="connsiteX0" fmla="*/ 0 w 1583905"/>
                    <a:gd name="connsiteY0" fmla="*/ 12534 h 1583906"/>
                    <a:gd name="connsiteX1" fmla="*/ 170194 w 1583905"/>
                    <a:gd name="connsiteY1" fmla="*/ 0 h 1583906"/>
                    <a:gd name="connsiteX2" fmla="*/ 1571372 w 1583905"/>
                    <a:gd name="connsiteY2" fmla="*/ 0 h 1583906"/>
                    <a:gd name="connsiteX3" fmla="*/ 1583906 w 1583905"/>
                    <a:gd name="connsiteY3" fmla="*/ 154138 h 1583906"/>
                    <a:gd name="connsiteX4" fmla="*/ 1583906 w 1583905"/>
                    <a:gd name="connsiteY4" fmla="*/ 1429612 h 1583906"/>
                    <a:gd name="connsiteX5" fmla="*/ 1571372 w 1583905"/>
                    <a:gd name="connsiteY5" fmla="*/ 1583906 h 1583906"/>
                    <a:gd name="connsiteX6" fmla="*/ 12534 w 1583905"/>
                    <a:gd name="connsiteY6" fmla="*/ 1583906 h 1583906"/>
                    <a:gd name="connsiteX7" fmla="*/ 0 w 1583905"/>
                    <a:gd name="connsiteY7" fmla="*/ 1413712 h 1583906"/>
                    <a:gd name="connsiteX8" fmla="*/ 0 w 1583905"/>
                    <a:gd name="connsiteY8" fmla="*/ 12534 h 15839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583905" h="1583906">
                      <a:moveTo>
                        <a:pt x="0" y="12534"/>
                      </a:moveTo>
                      <a:cubicBezTo>
                        <a:pt x="0" y="5646"/>
                        <a:pt x="163306" y="0"/>
                        <a:pt x="170194" y="0"/>
                      </a:cubicBezTo>
                      <a:lnTo>
                        <a:pt x="1571372" y="0"/>
                      </a:lnTo>
                      <a:cubicBezTo>
                        <a:pt x="1578261" y="0"/>
                        <a:pt x="1583906" y="147250"/>
                        <a:pt x="1583906" y="154138"/>
                      </a:cubicBezTo>
                      <a:lnTo>
                        <a:pt x="1583906" y="1429612"/>
                      </a:lnTo>
                      <a:cubicBezTo>
                        <a:pt x="1583906" y="1436501"/>
                        <a:pt x="1578261" y="1583906"/>
                        <a:pt x="1571372" y="1583906"/>
                      </a:cubicBezTo>
                      <a:lnTo>
                        <a:pt x="12534" y="1583906"/>
                      </a:lnTo>
                      <a:cubicBezTo>
                        <a:pt x="5646" y="1583906"/>
                        <a:pt x="0" y="1420600"/>
                        <a:pt x="0" y="1413712"/>
                      </a:cubicBezTo>
                      <a:lnTo>
                        <a:pt x="0" y="12534"/>
                      </a:lnTo>
                      <a:close/>
                    </a:path>
                  </a:pathLst>
                </a:custGeom>
                <a:solidFill>
                  <a:srgbClr val="C2C4C6"/>
                </a:solidFill>
                <a:ln w="0" cap="flat">
                  <a:noFill/>
                  <a:prstDash val="solid"/>
                  <a:miter/>
                </a:ln>
              </p:spPr>
              <p:txBody>
                <a:bodyPr rtlCol="0" anchor="ctr"/>
                <a:lstStyle/>
                <a:p>
                  <a:endParaRPr lang="en-GB"/>
                </a:p>
              </p:txBody>
            </p:sp>
            <p:sp>
              <p:nvSpPr>
                <p:cNvPr id="75" name="Freeform 74">
                  <a:extLst>
                    <a:ext uri="{FF2B5EF4-FFF2-40B4-BE49-F238E27FC236}">
                      <a16:creationId xmlns:a16="http://schemas.microsoft.com/office/drawing/2014/main" id="{915AD965-17D1-9971-9173-BC96A14F6141}"/>
                    </a:ext>
                  </a:extLst>
                </p:cNvPr>
                <p:cNvSpPr/>
                <p:nvPr/>
              </p:nvSpPr>
              <p:spPr>
                <a:xfrm>
                  <a:off x="5492717" y="767711"/>
                  <a:ext cx="1573857" cy="1573858"/>
                </a:xfrm>
                <a:custGeom>
                  <a:avLst/>
                  <a:gdLst>
                    <a:gd name="connsiteX0" fmla="*/ 0 w 1573857"/>
                    <a:gd name="connsiteY0" fmla="*/ 8339 h 1573858"/>
                    <a:gd name="connsiteX1" fmla="*/ 171645 w 1573857"/>
                    <a:gd name="connsiteY1" fmla="*/ 0 h 1573858"/>
                    <a:gd name="connsiteX2" fmla="*/ 1565519 w 1573857"/>
                    <a:gd name="connsiteY2" fmla="*/ 0 h 1573858"/>
                    <a:gd name="connsiteX3" fmla="*/ 1573858 w 1573857"/>
                    <a:gd name="connsiteY3" fmla="*/ 155019 h 1573858"/>
                    <a:gd name="connsiteX4" fmla="*/ 1573858 w 1573857"/>
                    <a:gd name="connsiteY4" fmla="*/ 1418684 h 1573858"/>
                    <a:gd name="connsiteX5" fmla="*/ 1565519 w 1573857"/>
                    <a:gd name="connsiteY5" fmla="*/ 1573858 h 1573858"/>
                    <a:gd name="connsiteX6" fmla="*/ 8339 w 1573857"/>
                    <a:gd name="connsiteY6" fmla="*/ 1573858 h 1573858"/>
                    <a:gd name="connsiteX7" fmla="*/ 0 w 1573857"/>
                    <a:gd name="connsiteY7" fmla="*/ 1402213 h 1573858"/>
                    <a:gd name="connsiteX8" fmla="*/ 0 w 1573857"/>
                    <a:gd name="connsiteY8" fmla="*/ 8339 h 15738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573857" h="1573858">
                      <a:moveTo>
                        <a:pt x="0" y="8339"/>
                      </a:moveTo>
                      <a:cubicBezTo>
                        <a:pt x="0" y="3729"/>
                        <a:pt x="167035" y="0"/>
                        <a:pt x="171645" y="0"/>
                      </a:cubicBezTo>
                      <a:lnTo>
                        <a:pt x="1565519" y="0"/>
                      </a:lnTo>
                      <a:cubicBezTo>
                        <a:pt x="1570129" y="0"/>
                        <a:pt x="1573858" y="150409"/>
                        <a:pt x="1573858" y="155019"/>
                      </a:cubicBezTo>
                      <a:lnTo>
                        <a:pt x="1573858" y="1418684"/>
                      </a:lnTo>
                      <a:cubicBezTo>
                        <a:pt x="1573858" y="1423293"/>
                        <a:pt x="1570077" y="1573858"/>
                        <a:pt x="1565519" y="1573858"/>
                      </a:cubicBezTo>
                      <a:lnTo>
                        <a:pt x="8339" y="1573858"/>
                      </a:lnTo>
                      <a:cubicBezTo>
                        <a:pt x="3729" y="1573858"/>
                        <a:pt x="0" y="1406823"/>
                        <a:pt x="0" y="1402213"/>
                      </a:cubicBezTo>
                      <a:lnTo>
                        <a:pt x="0" y="8339"/>
                      </a:lnTo>
                      <a:close/>
                    </a:path>
                  </a:pathLst>
                </a:custGeom>
                <a:solidFill>
                  <a:srgbClr val="C0C2C4"/>
                </a:solidFill>
                <a:ln w="0" cap="flat">
                  <a:noFill/>
                  <a:prstDash val="solid"/>
                  <a:miter/>
                </a:ln>
              </p:spPr>
              <p:txBody>
                <a:bodyPr rtlCol="0" anchor="ctr"/>
                <a:lstStyle/>
                <a:p>
                  <a:endParaRPr lang="en-GB"/>
                </a:p>
              </p:txBody>
            </p:sp>
            <p:sp>
              <p:nvSpPr>
                <p:cNvPr id="76" name="Freeform 75">
                  <a:extLst>
                    <a:ext uri="{FF2B5EF4-FFF2-40B4-BE49-F238E27FC236}">
                      <a16:creationId xmlns:a16="http://schemas.microsoft.com/office/drawing/2014/main" id="{81094E89-3027-B9F6-5693-5D858FBFBB06}"/>
                    </a:ext>
                  </a:extLst>
                </p:cNvPr>
                <p:cNvSpPr/>
                <p:nvPr/>
              </p:nvSpPr>
              <p:spPr>
                <a:xfrm>
                  <a:off x="5497741" y="772683"/>
                  <a:ext cx="1563861" cy="1563861"/>
                </a:xfrm>
                <a:custGeom>
                  <a:avLst/>
                  <a:gdLst>
                    <a:gd name="connsiteX0" fmla="*/ 0 w 1563861"/>
                    <a:gd name="connsiteY0" fmla="*/ 4195 h 1563861"/>
                    <a:gd name="connsiteX1" fmla="*/ 173095 w 1563861"/>
                    <a:gd name="connsiteY1" fmla="*/ 0 h 1563861"/>
                    <a:gd name="connsiteX2" fmla="*/ 1559666 w 1563861"/>
                    <a:gd name="connsiteY2" fmla="*/ 0 h 1563861"/>
                    <a:gd name="connsiteX3" fmla="*/ 1563862 w 1563861"/>
                    <a:gd name="connsiteY3" fmla="*/ 155899 h 1563861"/>
                    <a:gd name="connsiteX4" fmla="*/ 1563862 w 1563861"/>
                    <a:gd name="connsiteY4" fmla="*/ 1407807 h 1563861"/>
                    <a:gd name="connsiteX5" fmla="*/ 1559666 w 1563861"/>
                    <a:gd name="connsiteY5" fmla="*/ 1563862 h 1563861"/>
                    <a:gd name="connsiteX6" fmla="*/ 4195 w 1563861"/>
                    <a:gd name="connsiteY6" fmla="*/ 1563862 h 1563861"/>
                    <a:gd name="connsiteX7" fmla="*/ 0 w 1563861"/>
                    <a:gd name="connsiteY7" fmla="*/ 1390767 h 1563861"/>
                    <a:gd name="connsiteX8" fmla="*/ 0 w 1563861"/>
                    <a:gd name="connsiteY8" fmla="*/ 4195 h 15638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563861" h="1563861">
                      <a:moveTo>
                        <a:pt x="0" y="4195"/>
                      </a:moveTo>
                      <a:cubicBezTo>
                        <a:pt x="0" y="1916"/>
                        <a:pt x="170764" y="0"/>
                        <a:pt x="173095" y="0"/>
                      </a:cubicBezTo>
                      <a:lnTo>
                        <a:pt x="1559666" y="0"/>
                      </a:lnTo>
                      <a:cubicBezTo>
                        <a:pt x="1561945" y="0"/>
                        <a:pt x="1563862" y="153620"/>
                        <a:pt x="1563862" y="155899"/>
                      </a:cubicBezTo>
                      <a:lnTo>
                        <a:pt x="1563862" y="1407807"/>
                      </a:lnTo>
                      <a:cubicBezTo>
                        <a:pt x="1563862" y="1410086"/>
                        <a:pt x="1561997" y="1563862"/>
                        <a:pt x="1559666" y="1563862"/>
                      </a:cubicBezTo>
                      <a:lnTo>
                        <a:pt x="4195" y="1563862"/>
                      </a:lnTo>
                      <a:cubicBezTo>
                        <a:pt x="1916" y="1563862"/>
                        <a:pt x="0" y="1393046"/>
                        <a:pt x="0" y="1390767"/>
                      </a:cubicBezTo>
                      <a:lnTo>
                        <a:pt x="0" y="4195"/>
                      </a:lnTo>
                      <a:close/>
                    </a:path>
                  </a:pathLst>
                </a:custGeom>
                <a:solidFill>
                  <a:srgbClr val="BEC0C2"/>
                </a:solidFill>
                <a:ln w="0" cap="flat">
                  <a:noFill/>
                  <a:prstDash val="solid"/>
                  <a:miter/>
                </a:ln>
              </p:spPr>
              <p:txBody>
                <a:bodyPr rtlCol="0" anchor="ctr"/>
                <a:lstStyle/>
                <a:p>
                  <a:endParaRPr lang="en-GB"/>
                </a:p>
              </p:txBody>
            </p:sp>
            <p:sp>
              <p:nvSpPr>
                <p:cNvPr id="77" name="Freeform 76">
                  <a:extLst>
                    <a:ext uri="{FF2B5EF4-FFF2-40B4-BE49-F238E27FC236}">
                      <a16:creationId xmlns:a16="http://schemas.microsoft.com/office/drawing/2014/main" id="{F5526E78-2EE2-9A95-A65C-5DCB8EE37D10}"/>
                    </a:ext>
                  </a:extLst>
                </p:cNvPr>
                <p:cNvSpPr/>
                <p:nvPr/>
              </p:nvSpPr>
              <p:spPr>
                <a:xfrm>
                  <a:off x="5502765" y="777707"/>
                  <a:ext cx="1553813" cy="1553813"/>
                </a:xfrm>
                <a:custGeom>
                  <a:avLst/>
                  <a:gdLst>
                    <a:gd name="connsiteX0" fmla="*/ 0 w 1553813"/>
                    <a:gd name="connsiteY0" fmla="*/ 0 h 1553813"/>
                    <a:gd name="connsiteX1" fmla="*/ 1553814 w 1553813"/>
                    <a:gd name="connsiteY1" fmla="*/ 0 h 1553813"/>
                    <a:gd name="connsiteX2" fmla="*/ 1553814 w 1553813"/>
                    <a:gd name="connsiteY2" fmla="*/ 1553814 h 1553813"/>
                    <a:gd name="connsiteX3" fmla="*/ 0 w 1553813"/>
                    <a:gd name="connsiteY3" fmla="*/ 1553814 h 1553813"/>
                  </a:gdLst>
                  <a:ahLst/>
                  <a:cxnLst>
                    <a:cxn ang="0">
                      <a:pos x="connsiteX0" y="connsiteY0"/>
                    </a:cxn>
                    <a:cxn ang="0">
                      <a:pos x="connsiteX1" y="connsiteY1"/>
                    </a:cxn>
                    <a:cxn ang="0">
                      <a:pos x="connsiteX2" y="connsiteY2"/>
                    </a:cxn>
                    <a:cxn ang="0">
                      <a:pos x="connsiteX3" y="connsiteY3"/>
                    </a:cxn>
                  </a:cxnLst>
                  <a:rect l="l" t="t" r="r" b="b"/>
                  <a:pathLst>
                    <a:path w="1553813" h="1553813">
                      <a:moveTo>
                        <a:pt x="0" y="0"/>
                      </a:moveTo>
                      <a:lnTo>
                        <a:pt x="1553814" y="0"/>
                      </a:lnTo>
                      <a:lnTo>
                        <a:pt x="1553814" y="1553814"/>
                      </a:lnTo>
                      <a:lnTo>
                        <a:pt x="0" y="1553814"/>
                      </a:lnTo>
                      <a:close/>
                    </a:path>
                  </a:pathLst>
                </a:custGeom>
                <a:solidFill>
                  <a:srgbClr val="BCBEC0"/>
                </a:solidFill>
                <a:ln w="0" cap="flat">
                  <a:noFill/>
                  <a:prstDash val="solid"/>
                  <a:miter/>
                </a:ln>
              </p:spPr>
              <p:txBody>
                <a:bodyPr rtlCol="0" anchor="ctr"/>
                <a:lstStyle/>
                <a:p>
                  <a:endParaRPr lang="en-GB"/>
                </a:p>
              </p:txBody>
            </p:sp>
          </p:grpSp>
          <p:sp>
            <p:nvSpPr>
              <p:cNvPr id="78" name="Freeform 77">
                <a:extLst>
                  <a:ext uri="{FF2B5EF4-FFF2-40B4-BE49-F238E27FC236}">
                    <a16:creationId xmlns:a16="http://schemas.microsoft.com/office/drawing/2014/main" id="{7E022BB9-4D41-22C2-C729-E0A4C5226058}"/>
                  </a:ext>
                </a:extLst>
              </p:cNvPr>
              <p:cNvSpPr/>
              <p:nvPr/>
            </p:nvSpPr>
            <p:spPr>
              <a:xfrm>
                <a:off x="5217899" y="492842"/>
                <a:ext cx="1864576" cy="1864576"/>
              </a:xfrm>
              <a:custGeom>
                <a:avLst/>
                <a:gdLst>
                  <a:gd name="connsiteX0" fmla="*/ 1735092 w 1864576"/>
                  <a:gd name="connsiteY0" fmla="*/ 0 h 1864576"/>
                  <a:gd name="connsiteX1" fmla="*/ 1864577 w 1864576"/>
                  <a:gd name="connsiteY1" fmla="*/ 129484 h 1864576"/>
                  <a:gd name="connsiteX2" fmla="*/ 1864577 w 1864576"/>
                  <a:gd name="connsiteY2" fmla="*/ 1735092 h 1864576"/>
                  <a:gd name="connsiteX3" fmla="*/ 1735092 w 1864576"/>
                  <a:gd name="connsiteY3" fmla="*/ 1864577 h 1864576"/>
                  <a:gd name="connsiteX4" fmla="*/ 129484 w 1864576"/>
                  <a:gd name="connsiteY4" fmla="*/ 1864577 h 1864576"/>
                  <a:gd name="connsiteX5" fmla="*/ 0 w 1864576"/>
                  <a:gd name="connsiteY5" fmla="*/ 1735092 h 1864576"/>
                  <a:gd name="connsiteX6" fmla="*/ 0 w 1864576"/>
                  <a:gd name="connsiteY6" fmla="*/ 129484 h 1864576"/>
                  <a:gd name="connsiteX7" fmla="*/ 129484 w 1864576"/>
                  <a:gd name="connsiteY7" fmla="*/ 0 h 18645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864576" h="1864576">
                    <a:moveTo>
                      <a:pt x="1735092" y="0"/>
                    </a:moveTo>
                    <a:cubicBezTo>
                      <a:pt x="1806605" y="0"/>
                      <a:pt x="1864577" y="57972"/>
                      <a:pt x="1864577" y="129484"/>
                    </a:cubicBezTo>
                    <a:lnTo>
                      <a:pt x="1864577" y="1735092"/>
                    </a:lnTo>
                    <a:cubicBezTo>
                      <a:pt x="1864577" y="1806605"/>
                      <a:pt x="1806605" y="1864577"/>
                      <a:pt x="1735092" y="1864577"/>
                    </a:cubicBezTo>
                    <a:lnTo>
                      <a:pt x="129484" y="1864577"/>
                    </a:lnTo>
                    <a:cubicBezTo>
                      <a:pt x="57972" y="1864577"/>
                      <a:pt x="0" y="1806605"/>
                      <a:pt x="0" y="1735092"/>
                    </a:cubicBezTo>
                    <a:lnTo>
                      <a:pt x="0" y="129484"/>
                    </a:lnTo>
                    <a:cubicBezTo>
                      <a:pt x="0" y="57972"/>
                      <a:pt x="57972" y="0"/>
                      <a:pt x="129484" y="0"/>
                    </a:cubicBezTo>
                    <a:close/>
                  </a:path>
                </a:pathLst>
              </a:custGeom>
              <a:solidFill>
                <a:schemeClr val="bg1"/>
              </a:solidFill>
              <a:ln w="28575" cap="flat">
                <a:solidFill>
                  <a:schemeClr val="accent5"/>
                </a:solidFill>
                <a:prstDash val="solid"/>
                <a:miter/>
              </a:ln>
            </p:spPr>
            <p:txBody>
              <a:bodyPr rtlCol="0" anchor="ctr"/>
              <a:lstStyle/>
              <a:p>
                <a:endParaRPr lang="en-GB"/>
              </a:p>
            </p:txBody>
          </p:sp>
          <p:sp>
            <p:nvSpPr>
              <p:cNvPr id="79" name="Freeform 78">
                <a:extLst>
                  <a:ext uri="{FF2B5EF4-FFF2-40B4-BE49-F238E27FC236}">
                    <a16:creationId xmlns:a16="http://schemas.microsoft.com/office/drawing/2014/main" id="{CC35B324-B3CC-C3E5-D4AE-B400915AEC40}"/>
                  </a:ext>
                </a:extLst>
              </p:cNvPr>
              <p:cNvSpPr/>
              <p:nvPr/>
            </p:nvSpPr>
            <p:spPr>
              <a:xfrm>
                <a:off x="5223079" y="498021"/>
                <a:ext cx="1859397" cy="1859397"/>
              </a:xfrm>
              <a:custGeom>
                <a:avLst/>
                <a:gdLst>
                  <a:gd name="connsiteX0" fmla="*/ 1823867 w 1859397"/>
                  <a:gd name="connsiteY0" fmla="*/ 35531 h 1859397"/>
                  <a:gd name="connsiteX1" fmla="*/ 1735092 w 1859397"/>
                  <a:gd name="connsiteY1" fmla="*/ 0 h 1859397"/>
                  <a:gd name="connsiteX2" fmla="*/ 1729913 w 1859397"/>
                  <a:gd name="connsiteY2" fmla="*/ 0 h 1859397"/>
                  <a:gd name="connsiteX3" fmla="*/ 1854218 w 1859397"/>
                  <a:gd name="connsiteY3" fmla="*/ 124305 h 1859397"/>
                  <a:gd name="connsiteX4" fmla="*/ 1854218 w 1859397"/>
                  <a:gd name="connsiteY4" fmla="*/ 1729913 h 1859397"/>
                  <a:gd name="connsiteX5" fmla="*/ 1729913 w 1859397"/>
                  <a:gd name="connsiteY5" fmla="*/ 1854218 h 1859397"/>
                  <a:gd name="connsiteX6" fmla="*/ 124305 w 1859397"/>
                  <a:gd name="connsiteY6" fmla="*/ 1854218 h 1859397"/>
                  <a:gd name="connsiteX7" fmla="*/ 0 w 1859397"/>
                  <a:gd name="connsiteY7" fmla="*/ 1729913 h 1859397"/>
                  <a:gd name="connsiteX8" fmla="*/ 0 w 1859397"/>
                  <a:gd name="connsiteY8" fmla="*/ 1735092 h 1859397"/>
                  <a:gd name="connsiteX9" fmla="*/ 35530 w 1859397"/>
                  <a:gd name="connsiteY9" fmla="*/ 1823867 h 1859397"/>
                  <a:gd name="connsiteX10" fmla="*/ 124305 w 1859397"/>
                  <a:gd name="connsiteY10" fmla="*/ 1859397 h 1859397"/>
                  <a:gd name="connsiteX11" fmla="*/ 1729913 w 1859397"/>
                  <a:gd name="connsiteY11" fmla="*/ 1859397 h 1859397"/>
                  <a:gd name="connsiteX12" fmla="*/ 1859397 w 1859397"/>
                  <a:gd name="connsiteY12" fmla="*/ 1729913 h 1859397"/>
                  <a:gd name="connsiteX13" fmla="*/ 1859397 w 1859397"/>
                  <a:gd name="connsiteY13" fmla="*/ 124305 h 1859397"/>
                  <a:gd name="connsiteX14" fmla="*/ 1823867 w 1859397"/>
                  <a:gd name="connsiteY14" fmla="*/ 35531 h 18593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859397" h="1859397">
                    <a:moveTo>
                      <a:pt x="1823867" y="35531"/>
                    </a:moveTo>
                    <a:cubicBezTo>
                      <a:pt x="1800663" y="13570"/>
                      <a:pt x="1769380" y="0"/>
                      <a:pt x="1735092" y="0"/>
                    </a:cubicBezTo>
                    <a:lnTo>
                      <a:pt x="1729913" y="0"/>
                    </a:lnTo>
                    <a:cubicBezTo>
                      <a:pt x="1798436" y="0"/>
                      <a:pt x="1854218" y="55782"/>
                      <a:pt x="1854218" y="124305"/>
                    </a:cubicBezTo>
                    <a:lnTo>
                      <a:pt x="1854218" y="1729913"/>
                    </a:lnTo>
                    <a:cubicBezTo>
                      <a:pt x="1854218" y="1798436"/>
                      <a:pt x="1798436" y="1854218"/>
                      <a:pt x="1729913" y="1854218"/>
                    </a:cubicBezTo>
                    <a:lnTo>
                      <a:pt x="124305" y="1854218"/>
                    </a:lnTo>
                    <a:cubicBezTo>
                      <a:pt x="55782" y="1854218"/>
                      <a:pt x="0" y="1798436"/>
                      <a:pt x="0" y="1729913"/>
                    </a:cubicBezTo>
                    <a:lnTo>
                      <a:pt x="0" y="1735092"/>
                    </a:lnTo>
                    <a:cubicBezTo>
                      <a:pt x="0" y="1769380"/>
                      <a:pt x="13518" y="1800663"/>
                      <a:pt x="35530" y="1823867"/>
                    </a:cubicBezTo>
                    <a:cubicBezTo>
                      <a:pt x="58734" y="1845827"/>
                      <a:pt x="90018" y="1859397"/>
                      <a:pt x="124305" y="1859397"/>
                    </a:cubicBezTo>
                    <a:lnTo>
                      <a:pt x="1729913" y="1859397"/>
                    </a:lnTo>
                    <a:cubicBezTo>
                      <a:pt x="1801129" y="1859397"/>
                      <a:pt x="1859397" y="1801129"/>
                      <a:pt x="1859397" y="1729913"/>
                    </a:cubicBezTo>
                    <a:lnTo>
                      <a:pt x="1859397" y="124305"/>
                    </a:lnTo>
                    <a:cubicBezTo>
                      <a:pt x="1859397" y="90018"/>
                      <a:pt x="1845879" y="58734"/>
                      <a:pt x="1823867" y="35531"/>
                    </a:cubicBezTo>
                    <a:close/>
                  </a:path>
                </a:pathLst>
              </a:custGeom>
              <a:solidFill>
                <a:srgbClr val="B3B3B3"/>
              </a:solidFill>
              <a:ln w="0" cap="flat">
                <a:noFill/>
                <a:prstDash val="solid"/>
                <a:miter/>
              </a:ln>
            </p:spPr>
            <p:txBody>
              <a:bodyPr rtlCol="0" anchor="ctr"/>
              <a:lstStyle/>
              <a:p>
                <a:endParaRPr lang="en-GB"/>
              </a:p>
            </p:txBody>
          </p:sp>
          <p:sp>
            <p:nvSpPr>
              <p:cNvPr id="80" name="Freeform 79">
                <a:extLst>
                  <a:ext uri="{FF2B5EF4-FFF2-40B4-BE49-F238E27FC236}">
                    <a16:creationId xmlns:a16="http://schemas.microsoft.com/office/drawing/2014/main" id="{2BF59DF5-0D86-21AE-FC95-6242D0BC7206}"/>
                  </a:ext>
                </a:extLst>
              </p:cNvPr>
              <p:cNvSpPr/>
              <p:nvPr/>
            </p:nvSpPr>
            <p:spPr>
              <a:xfrm>
                <a:off x="5217848" y="492893"/>
                <a:ext cx="1829097" cy="1829149"/>
              </a:xfrm>
              <a:custGeom>
                <a:avLst/>
                <a:gdLst>
                  <a:gd name="connsiteX0" fmla="*/ 5231 w 1829097"/>
                  <a:gd name="connsiteY0" fmla="*/ 1735040 h 1829149"/>
                  <a:gd name="connsiteX1" fmla="*/ 5231 w 1829097"/>
                  <a:gd name="connsiteY1" fmla="*/ 129433 h 1829149"/>
                  <a:gd name="connsiteX2" fmla="*/ 129536 w 1829097"/>
                  <a:gd name="connsiteY2" fmla="*/ 5128 h 1829149"/>
                  <a:gd name="connsiteX3" fmla="*/ 1735144 w 1829097"/>
                  <a:gd name="connsiteY3" fmla="*/ 5128 h 1829149"/>
                  <a:gd name="connsiteX4" fmla="*/ 1735144 w 1829097"/>
                  <a:gd name="connsiteY4" fmla="*/ 5128 h 1829149"/>
                  <a:gd name="connsiteX5" fmla="*/ 1740323 w 1829097"/>
                  <a:gd name="connsiteY5" fmla="*/ 5128 h 1829149"/>
                  <a:gd name="connsiteX6" fmla="*/ 1829098 w 1829097"/>
                  <a:gd name="connsiteY6" fmla="*/ 40658 h 1829149"/>
                  <a:gd name="connsiteX7" fmla="*/ 1829098 w 1829097"/>
                  <a:gd name="connsiteY7" fmla="*/ 40658 h 1829149"/>
                  <a:gd name="connsiteX8" fmla="*/ 1824592 w 1829097"/>
                  <a:gd name="connsiteY8" fmla="*/ 36100 h 1829149"/>
                  <a:gd name="connsiteX9" fmla="*/ 1824488 w 1829097"/>
                  <a:gd name="connsiteY9" fmla="*/ 36048 h 1829149"/>
                  <a:gd name="connsiteX10" fmla="*/ 1819827 w 1829097"/>
                  <a:gd name="connsiteY10" fmla="*/ 31801 h 1829149"/>
                  <a:gd name="connsiteX11" fmla="*/ 1819671 w 1829097"/>
                  <a:gd name="connsiteY11" fmla="*/ 31646 h 1829149"/>
                  <a:gd name="connsiteX12" fmla="*/ 1814958 w 1829097"/>
                  <a:gd name="connsiteY12" fmla="*/ 27761 h 1829149"/>
                  <a:gd name="connsiteX13" fmla="*/ 1814647 w 1829097"/>
                  <a:gd name="connsiteY13" fmla="*/ 27503 h 1829149"/>
                  <a:gd name="connsiteX14" fmla="*/ 1809882 w 1829097"/>
                  <a:gd name="connsiteY14" fmla="*/ 23929 h 1829149"/>
                  <a:gd name="connsiteX15" fmla="*/ 1809416 w 1829097"/>
                  <a:gd name="connsiteY15" fmla="*/ 23566 h 1829149"/>
                  <a:gd name="connsiteX16" fmla="*/ 1804651 w 1829097"/>
                  <a:gd name="connsiteY16" fmla="*/ 20355 h 1829149"/>
                  <a:gd name="connsiteX17" fmla="*/ 1803978 w 1829097"/>
                  <a:gd name="connsiteY17" fmla="*/ 19941 h 1829149"/>
                  <a:gd name="connsiteX18" fmla="*/ 1799213 w 1829097"/>
                  <a:gd name="connsiteY18" fmla="*/ 17092 h 1829149"/>
                  <a:gd name="connsiteX19" fmla="*/ 1798332 w 1829097"/>
                  <a:gd name="connsiteY19" fmla="*/ 16574 h 1829149"/>
                  <a:gd name="connsiteX20" fmla="*/ 1793619 w 1829097"/>
                  <a:gd name="connsiteY20" fmla="*/ 14036 h 1829149"/>
                  <a:gd name="connsiteX21" fmla="*/ 1792532 w 1829097"/>
                  <a:gd name="connsiteY21" fmla="*/ 13466 h 1829149"/>
                  <a:gd name="connsiteX22" fmla="*/ 1787922 w 1829097"/>
                  <a:gd name="connsiteY22" fmla="*/ 11291 h 1829149"/>
                  <a:gd name="connsiteX23" fmla="*/ 1786627 w 1829097"/>
                  <a:gd name="connsiteY23" fmla="*/ 10721 h 1829149"/>
                  <a:gd name="connsiteX24" fmla="*/ 1782069 w 1829097"/>
                  <a:gd name="connsiteY24" fmla="*/ 8857 h 1829149"/>
                  <a:gd name="connsiteX25" fmla="*/ 1780567 w 1829097"/>
                  <a:gd name="connsiteY25" fmla="*/ 8235 h 1829149"/>
                  <a:gd name="connsiteX26" fmla="*/ 1776113 w 1829097"/>
                  <a:gd name="connsiteY26" fmla="*/ 6681 h 1829149"/>
                  <a:gd name="connsiteX27" fmla="*/ 1774404 w 1829097"/>
                  <a:gd name="connsiteY27" fmla="*/ 6112 h 1829149"/>
                  <a:gd name="connsiteX28" fmla="*/ 1770053 w 1829097"/>
                  <a:gd name="connsiteY28" fmla="*/ 4817 h 1829149"/>
                  <a:gd name="connsiteX29" fmla="*/ 1768137 w 1829097"/>
                  <a:gd name="connsiteY29" fmla="*/ 4247 h 1829149"/>
                  <a:gd name="connsiteX30" fmla="*/ 1763838 w 1829097"/>
                  <a:gd name="connsiteY30" fmla="*/ 3211 h 1829149"/>
                  <a:gd name="connsiteX31" fmla="*/ 1761766 w 1829097"/>
                  <a:gd name="connsiteY31" fmla="*/ 2745 h 1829149"/>
                  <a:gd name="connsiteX32" fmla="*/ 1757467 w 1829097"/>
                  <a:gd name="connsiteY32" fmla="*/ 1968 h 1829149"/>
                  <a:gd name="connsiteX33" fmla="*/ 1755240 w 1829097"/>
                  <a:gd name="connsiteY33" fmla="*/ 1554 h 1829149"/>
                  <a:gd name="connsiteX34" fmla="*/ 1750889 w 1829097"/>
                  <a:gd name="connsiteY34" fmla="*/ 984 h 1829149"/>
                  <a:gd name="connsiteX35" fmla="*/ 1748610 w 1829097"/>
                  <a:gd name="connsiteY35" fmla="*/ 673 h 1829149"/>
                  <a:gd name="connsiteX36" fmla="*/ 1744001 w 1829097"/>
                  <a:gd name="connsiteY36" fmla="*/ 311 h 1829149"/>
                  <a:gd name="connsiteX37" fmla="*/ 1741877 w 1829097"/>
                  <a:gd name="connsiteY37" fmla="*/ 155 h 1829149"/>
                  <a:gd name="connsiteX38" fmla="*/ 1735092 w 1829097"/>
                  <a:gd name="connsiteY38" fmla="*/ 0 h 1829149"/>
                  <a:gd name="connsiteX39" fmla="*/ 129484 w 1829097"/>
                  <a:gd name="connsiteY39" fmla="*/ 0 h 1829149"/>
                  <a:gd name="connsiteX40" fmla="*/ 0 w 1829097"/>
                  <a:gd name="connsiteY40" fmla="*/ 129484 h 1829149"/>
                  <a:gd name="connsiteX41" fmla="*/ 0 w 1829097"/>
                  <a:gd name="connsiteY41" fmla="*/ 1735092 h 1829149"/>
                  <a:gd name="connsiteX42" fmla="*/ 155 w 1829097"/>
                  <a:gd name="connsiteY42" fmla="*/ 1741877 h 1829149"/>
                  <a:gd name="connsiteX43" fmla="*/ 311 w 1829097"/>
                  <a:gd name="connsiteY43" fmla="*/ 1744001 h 1829149"/>
                  <a:gd name="connsiteX44" fmla="*/ 673 w 1829097"/>
                  <a:gd name="connsiteY44" fmla="*/ 1748610 h 1829149"/>
                  <a:gd name="connsiteX45" fmla="*/ 984 w 1829097"/>
                  <a:gd name="connsiteY45" fmla="*/ 1750889 h 1829149"/>
                  <a:gd name="connsiteX46" fmla="*/ 1554 w 1829097"/>
                  <a:gd name="connsiteY46" fmla="*/ 1755240 h 1829149"/>
                  <a:gd name="connsiteX47" fmla="*/ 1968 w 1829097"/>
                  <a:gd name="connsiteY47" fmla="*/ 1757467 h 1829149"/>
                  <a:gd name="connsiteX48" fmla="*/ 2797 w 1829097"/>
                  <a:gd name="connsiteY48" fmla="*/ 1761766 h 1829149"/>
                  <a:gd name="connsiteX49" fmla="*/ 3263 w 1829097"/>
                  <a:gd name="connsiteY49" fmla="*/ 1763838 h 1829149"/>
                  <a:gd name="connsiteX50" fmla="*/ 4299 w 1829097"/>
                  <a:gd name="connsiteY50" fmla="*/ 1768137 h 1829149"/>
                  <a:gd name="connsiteX51" fmla="*/ 4869 w 1829097"/>
                  <a:gd name="connsiteY51" fmla="*/ 1770053 h 1829149"/>
                  <a:gd name="connsiteX52" fmla="*/ 6163 w 1829097"/>
                  <a:gd name="connsiteY52" fmla="*/ 1774404 h 1829149"/>
                  <a:gd name="connsiteX53" fmla="*/ 6733 w 1829097"/>
                  <a:gd name="connsiteY53" fmla="*/ 1776165 h 1829149"/>
                  <a:gd name="connsiteX54" fmla="*/ 8287 w 1829097"/>
                  <a:gd name="connsiteY54" fmla="*/ 1780619 h 1829149"/>
                  <a:gd name="connsiteX55" fmla="*/ 8909 w 1829097"/>
                  <a:gd name="connsiteY55" fmla="*/ 1782121 h 1829149"/>
                  <a:gd name="connsiteX56" fmla="*/ 10773 w 1829097"/>
                  <a:gd name="connsiteY56" fmla="*/ 1786679 h 1829149"/>
                  <a:gd name="connsiteX57" fmla="*/ 11343 w 1829097"/>
                  <a:gd name="connsiteY57" fmla="*/ 1787974 h 1829149"/>
                  <a:gd name="connsiteX58" fmla="*/ 13518 w 1829097"/>
                  <a:gd name="connsiteY58" fmla="*/ 1792583 h 1829149"/>
                  <a:gd name="connsiteX59" fmla="*/ 14088 w 1829097"/>
                  <a:gd name="connsiteY59" fmla="*/ 1793671 h 1829149"/>
                  <a:gd name="connsiteX60" fmla="*/ 16626 w 1829097"/>
                  <a:gd name="connsiteY60" fmla="*/ 1798384 h 1829149"/>
                  <a:gd name="connsiteX61" fmla="*/ 17144 w 1829097"/>
                  <a:gd name="connsiteY61" fmla="*/ 1799265 h 1829149"/>
                  <a:gd name="connsiteX62" fmla="*/ 19992 w 1829097"/>
                  <a:gd name="connsiteY62" fmla="*/ 1804030 h 1829149"/>
                  <a:gd name="connsiteX63" fmla="*/ 20407 w 1829097"/>
                  <a:gd name="connsiteY63" fmla="*/ 1804703 h 1829149"/>
                  <a:gd name="connsiteX64" fmla="*/ 23618 w 1829097"/>
                  <a:gd name="connsiteY64" fmla="*/ 1809468 h 1829149"/>
                  <a:gd name="connsiteX65" fmla="*/ 23981 w 1829097"/>
                  <a:gd name="connsiteY65" fmla="*/ 1809934 h 1829149"/>
                  <a:gd name="connsiteX66" fmla="*/ 27502 w 1829097"/>
                  <a:gd name="connsiteY66" fmla="*/ 1814699 h 1829149"/>
                  <a:gd name="connsiteX67" fmla="*/ 27762 w 1829097"/>
                  <a:gd name="connsiteY67" fmla="*/ 1815010 h 1829149"/>
                  <a:gd name="connsiteX68" fmla="*/ 31646 w 1829097"/>
                  <a:gd name="connsiteY68" fmla="*/ 1819723 h 1829149"/>
                  <a:gd name="connsiteX69" fmla="*/ 31801 w 1829097"/>
                  <a:gd name="connsiteY69" fmla="*/ 1819879 h 1829149"/>
                  <a:gd name="connsiteX70" fmla="*/ 36049 w 1829097"/>
                  <a:gd name="connsiteY70" fmla="*/ 1824540 h 1829149"/>
                  <a:gd name="connsiteX71" fmla="*/ 36100 w 1829097"/>
                  <a:gd name="connsiteY71" fmla="*/ 1824644 h 1829149"/>
                  <a:gd name="connsiteX72" fmla="*/ 40658 w 1829097"/>
                  <a:gd name="connsiteY72" fmla="*/ 1829150 h 1829149"/>
                  <a:gd name="connsiteX73" fmla="*/ 40658 w 1829097"/>
                  <a:gd name="connsiteY73" fmla="*/ 1829150 h 1829149"/>
                  <a:gd name="connsiteX74" fmla="*/ 5128 w 1829097"/>
                  <a:gd name="connsiteY74" fmla="*/ 1740375 h 1829149"/>
                  <a:gd name="connsiteX75" fmla="*/ 5128 w 1829097"/>
                  <a:gd name="connsiteY75" fmla="*/ 1735196 h 18291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Lst>
                <a:rect l="l" t="t" r="r" b="b"/>
                <a:pathLst>
                  <a:path w="1829097" h="1829149">
                    <a:moveTo>
                      <a:pt x="5231" y="1735040"/>
                    </a:moveTo>
                    <a:lnTo>
                      <a:pt x="5231" y="129433"/>
                    </a:lnTo>
                    <a:cubicBezTo>
                      <a:pt x="5231" y="60910"/>
                      <a:pt x="61013" y="5128"/>
                      <a:pt x="129536" y="5128"/>
                    </a:cubicBezTo>
                    <a:lnTo>
                      <a:pt x="1735144" y="5128"/>
                    </a:lnTo>
                    <a:cubicBezTo>
                      <a:pt x="1735144" y="5128"/>
                      <a:pt x="1735144" y="5128"/>
                      <a:pt x="1735144" y="5128"/>
                    </a:cubicBezTo>
                    <a:lnTo>
                      <a:pt x="1740323" y="5128"/>
                    </a:lnTo>
                    <a:cubicBezTo>
                      <a:pt x="1774611" y="5128"/>
                      <a:pt x="1805894" y="18646"/>
                      <a:pt x="1829098" y="40658"/>
                    </a:cubicBezTo>
                    <a:lnTo>
                      <a:pt x="1829098" y="40658"/>
                    </a:lnTo>
                    <a:cubicBezTo>
                      <a:pt x="1827648" y="39104"/>
                      <a:pt x="1826146" y="37602"/>
                      <a:pt x="1824592" y="36100"/>
                    </a:cubicBezTo>
                    <a:cubicBezTo>
                      <a:pt x="1824592" y="36100"/>
                      <a:pt x="1824540" y="36100"/>
                      <a:pt x="1824488" y="36048"/>
                    </a:cubicBezTo>
                    <a:cubicBezTo>
                      <a:pt x="1822986" y="34598"/>
                      <a:pt x="1821432" y="33200"/>
                      <a:pt x="1819827" y="31801"/>
                    </a:cubicBezTo>
                    <a:cubicBezTo>
                      <a:pt x="1819775" y="31750"/>
                      <a:pt x="1819723" y="31698"/>
                      <a:pt x="1819671" y="31646"/>
                    </a:cubicBezTo>
                    <a:cubicBezTo>
                      <a:pt x="1818118" y="30299"/>
                      <a:pt x="1816564" y="29005"/>
                      <a:pt x="1814958" y="27761"/>
                    </a:cubicBezTo>
                    <a:cubicBezTo>
                      <a:pt x="1814855" y="27658"/>
                      <a:pt x="1814751" y="27606"/>
                      <a:pt x="1814647" y="27503"/>
                    </a:cubicBezTo>
                    <a:cubicBezTo>
                      <a:pt x="1813094" y="26259"/>
                      <a:pt x="1811488" y="25120"/>
                      <a:pt x="1809882" y="23929"/>
                    </a:cubicBezTo>
                    <a:cubicBezTo>
                      <a:pt x="1809727" y="23825"/>
                      <a:pt x="1809572" y="23670"/>
                      <a:pt x="1809416" y="23566"/>
                    </a:cubicBezTo>
                    <a:cubicBezTo>
                      <a:pt x="1807862" y="22479"/>
                      <a:pt x="1806257" y="21391"/>
                      <a:pt x="1804651" y="20355"/>
                    </a:cubicBezTo>
                    <a:cubicBezTo>
                      <a:pt x="1804444" y="20200"/>
                      <a:pt x="1804237" y="20096"/>
                      <a:pt x="1803978" y="19941"/>
                    </a:cubicBezTo>
                    <a:cubicBezTo>
                      <a:pt x="1802424" y="18957"/>
                      <a:pt x="1800818" y="18024"/>
                      <a:pt x="1799213" y="17092"/>
                    </a:cubicBezTo>
                    <a:cubicBezTo>
                      <a:pt x="1798902" y="16937"/>
                      <a:pt x="1798643" y="16781"/>
                      <a:pt x="1798332" y="16574"/>
                    </a:cubicBezTo>
                    <a:cubicBezTo>
                      <a:pt x="1796779" y="15694"/>
                      <a:pt x="1795225" y="14865"/>
                      <a:pt x="1793619" y="14036"/>
                    </a:cubicBezTo>
                    <a:cubicBezTo>
                      <a:pt x="1793256" y="13829"/>
                      <a:pt x="1792894" y="13674"/>
                      <a:pt x="1792532" y="13466"/>
                    </a:cubicBezTo>
                    <a:cubicBezTo>
                      <a:pt x="1791029" y="12689"/>
                      <a:pt x="1789476" y="11964"/>
                      <a:pt x="1787922" y="11291"/>
                    </a:cubicBezTo>
                    <a:cubicBezTo>
                      <a:pt x="1787507" y="11084"/>
                      <a:pt x="1787041" y="10877"/>
                      <a:pt x="1786627" y="10721"/>
                    </a:cubicBezTo>
                    <a:cubicBezTo>
                      <a:pt x="1785125" y="10048"/>
                      <a:pt x="1783623" y="9426"/>
                      <a:pt x="1782069" y="8857"/>
                    </a:cubicBezTo>
                    <a:cubicBezTo>
                      <a:pt x="1781551" y="8650"/>
                      <a:pt x="1781085" y="8442"/>
                      <a:pt x="1780567" y="8235"/>
                    </a:cubicBezTo>
                    <a:cubicBezTo>
                      <a:pt x="1779117" y="7665"/>
                      <a:pt x="1777615" y="7148"/>
                      <a:pt x="1776113" y="6681"/>
                    </a:cubicBezTo>
                    <a:cubicBezTo>
                      <a:pt x="1775543" y="6474"/>
                      <a:pt x="1774973" y="6267"/>
                      <a:pt x="1774404" y="6112"/>
                    </a:cubicBezTo>
                    <a:cubicBezTo>
                      <a:pt x="1772953" y="5646"/>
                      <a:pt x="1771503" y="5231"/>
                      <a:pt x="1770053" y="4817"/>
                    </a:cubicBezTo>
                    <a:cubicBezTo>
                      <a:pt x="1769431" y="4610"/>
                      <a:pt x="1768758" y="4454"/>
                      <a:pt x="1768137" y="4247"/>
                    </a:cubicBezTo>
                    <a:cubicBezTo>
                      <a:pt x="1766687" y="3885"/>
                      <a:pt x="1765236" y="3522"/>
                      <a:pt x="1763838" y="3211"/>
                    </a:cubicBezTo>
                    <a:cubicBezTo>
                      <a:pt x="1763164" y="3056"/>
                      <a:pt x="1762439" y="2849"/>
                      <a:pt x="1761766" y="2745"/>
                    </a:cubicBezTo>
                    <a:cubicBezTo>
                      <a:pt x="1760368" y="2434"/>
                      <a:pt x="1758917" y="2175"/>
                      <a:pt x="1757467" y="1968"/>
                    </a:cubicBezTo>
                    <a:cubicBezTo>
                      <a:pt x="1756742" y="1813"/>
                      <a:pt x="1756017" y="1709"/>
                      <a:pt x="1755240" y="1554"/>
                    </a:cubicBezTo>
                    <a:cubicBezTo>
                      <a:pt x="1753790" y="1347"/>
                      <a:pt x="1752340" y="1139"/>
                      <a:pt x="1750889" y="984"/>
                    </a:cubicBezTo>
                    <a:cubicBezTo>
                      <a:pt x="1750112" y="880"/>
                      <a:pt x="1749387" y="777"/>
                      <a:pt x="1748610" y="673"/>
                    </a:cubicBezTo>
                    <a:cubicBezTo>
                      <a:pt x="1747108" y="518"/>
                      <a:pt x="1745555" y="414"/>
                      <a:pt x="1744001" y="311"/>
                    </a:cubicBezTo>
                    <a:cubicBezTo>
                      <a:pt x="1743276" y="311"/>
                      <a:pt x="1742602" y="207"/>
                      <a:pt x="1741877" y="155"/>
                    </a:cubicBezTo>
                    <a:cubicBezTo>
                      <a:pt x="1739650" y="52"/>
                      <a:pt x="1737371" y="0"/>
                      <a:pt x="1735092" y="0"/>
                    </a:cubicBezTo>
                    <a:lnTo>
                      <a:pt x="129484" y="0"/>
                    </a:lnTo>
                    <a:cubicBezTo>
                      <a:pt x="58268" y="0"/>
                      <a:pt x="0" y="58268"/>
                      <a:pt x="0" y="129484"/>
                    </a:cubicBezTo>
                    <a:lnTo>
                      <a:pt x="0" y="1735092"/>
                    </a:lnTo>
                    <a:cubicBezTo>
                      <a:pt x="0" y="1737371"/>
                      <a:pt x="52" y="1739598"/>
                      <a:pt x="155" y="1741877"/>
                    </a:cubicBezTo>
                    <a:cubicBezTo>
                      <a:pt x="155" y="1742602"/>
                      <a:pt x="259" y="1743276"/>
                      <a:pt x="311" y="1744001"/>
                    </a:cubicBezTo>
                    <a:cubicBezTo>
                      <a:pt x="414" y="1745554"/>
                      <a:pt x="518" y="1747057"/>
                      <a:pt x="673" y="1748610"/>
                    </a:cubicBezTo>
                    <a:cubicBezTo>
                      <a:pt x="777" y="1749387"/>
                      <a:pt x="881" y="1750112"/>
                      <a:pt x="984" y="1750889"/>
                    </a:cubicBezTo>
                    <a:cubicBezTo>
                      <a:pt x="1139" y="1752339"/>
                      <a:pt x="1347" y="1753790"/>
                      <a:pt x="1554" y="1755240"/>
                    </a:cubicBezTo>
                    <a:cubicBezTo>
                      <a:pt x="1657" y="1755965"/>
                      <a:pt x="1813" y="1756742"/>
                      <a:pt x="1968" y="1757467"/>
                    </a:cubicBezTo>
                    <a:cubicBezTo>
                      <a:pt x="2227" y="1758917"/>
                      <a:pt x="2486" y="1760368"/>
                      <a:pt x="2797" y="1761766"/>
                    </a:cubicBezTo>
                    <a:cubicBezTo>
                      <a:pt x="2952" y="1762491"/>
                      <a:pt x="3108" y="1763164"/>
                      <a:pt x="3263" y="1763838"/>
                    </a:cubicBezTo>
                    <a:cubicBezTo>
                      <a:pt x="3574" y="1765288"/>
                      <a:pt x="3936" y="1766738"/>
                      <a:pt x="4299" y="1768137"/>
                    </a:cubicBezTo>
                    <a:cubicBezTo>
                      <a:pt x="4454" y="1768810"/>
                      <a:pt x="4662" y="1769432"/>
                      <a:pt x="4869" y="1770053"/>
                    </a:cubicBezTo>
                    <a:cubicBezTo>
                      <a:pt x="5283" y="1771503"/>
                      <a:pt x="5697" y="1773005"/>
                      <a:pt x="6163" y="1774404"/>
                    </a:cubicBezTo>
                    <a:cubicBezTo>
                      <a:pt x="6371" y="1774973"/>
                      <a:pt x="6578" y="1775543"/>
                      <a:pt x="6733" y="1776165"/>
                    </a:cubicBezTo>
                    <a:cubicBezTo>
                      <a:pt x="7251" y="1777667"/>
                      <a:pt x="7769" y="1779169"/>
                      <a:pt x="8287" y="1780619"/>
                    </a:cubicBezTo>
                    <a:cubicBezTo>
                      <a:pt x="8494" y="1781137"/>
                      <a:pt x="8701" y="1781603"/>
                      <a:pt x="8909" y="1782121"/>
                    </a:cubicBezTo>
                    <a:cubicBezTo>
                      <a:pt x="9530" y="1783623"/>
                      <a:pt x="10152" y="1785177"/>
                      <a:pt x="10773" y="1786679"/>
                    </a:cubicBezTo>
                    <a:cubicBezTo>
                      <a:pt x="10980" y="1787093"/>
                      <a:pt x="11187" y="1787559"/>
                      <a:pt x="11343" y="1787974"/>
                    </a:cubicBezTo>
                    <a:cubicBezTo>
                      <a:pt x="12068" y="1789527"/>
                      <a:pt x="12793" y="1791081"/>
                      <a:pt x="13518" y="1792583"/>
                    </a:cubicBezTo>
                    <a:cubicBezTo>
                      <a:pt x="13674" y="1792946"/>
                      <a:pt x="13881" y="1793308"/>
                      <a:pt x="14088" y="1793671"/>
                    </a:cubicBezTo>
                    <a:cubicBezTo>
                      <a:pt x="14917" y="1795277"/>
                      <a:pt x="15745" y="1796830"/>
                      <a:pt x="16626" y="1798384"/>
                    </a:cubicBezTo>
                    <a:cubicBezTo>
                      <a:pt x="16781" y="1798695"/>
                      <a:pt x="16937" y="1798954"/>
                      <a:pt x="17144" y="1799265"/>
                    </a:cubicBezTo>
                    <a:cubicBezTo>
                      <a:pt x="18076" y="1800870"/>
                      <a:pt x="19008" y="1802476"/>
                      <a:pt x="19992" y="1804030"/>
                    </a:cubicBezTo>
                    <a:cubicBezTo>
                      <a:pt x="20148" y="1804237"/>
                      <a:pt x="20251" y="1804444"/>
                      <a:pt x="20407" y="1804703"/>
                    </a:cubicBezTo>
                    <a:cubicBezTo>
                      <a:pt x="21443" y="1806309"/>
                      <a:pt x="22530" y="1807914"/>
                      <a:pt x="23618" y="1809468"/>
                    </a:cubicBezTo>
                    <a:cubicBezTo>
                      <a:pt x="23722" y="1809623"/>
                      <a:pt x="23825" y="1809779"/>
                      <a:pt x="23981" y="1809934"/>
                    </a:cubicBezTo>
                    <a:cubicBezTo>
                      <a:pt x="25120" y="1811540"/>
                      <a:pt x="26311" y="1813145"/>
                      <a:pt x="27502" y="1814699"/>
                    </a:cubicBezTo>
                    <a:cubicBezTo>
                      <a:pt x="27606" y="1814803"/>
                      <a:pt x="27658" y="1814906"/>
                      <a:pt x="27762" y="1815010"/>
                    </a:cubicBezTo>
                    <a:cubicBezTo>
                      <a:pt x="29005" y="1816616"/>
                      <a:pt x="30299" y="1818169"/>
                      <a:pt x="31646" y="1819723"/>
                    </a:cubicBezTo>
                    <a:cubicBezTo>
                      <a:pt x="31698" y="1819775"/>
                      <a:pt x="31750" y="1819827"/>
                      <a:pt x="31801" y="1819879"/>
                    </a:cubicBezTo>
                    <a:cubicBezTo>
                      <a:pt x="33200" y="1821432"/>
                      <a:pt x="34598" y="1822986"/>
                      <a:pt x="36049" y="1824540"/>
                    </a:cubicBezTo>
                    <a:cubicBezTo>
                      <a:pt x="36049" y="1824540"/>
                      <a:pt x="36049" y="1824592"/>
                      <a:pt x="36100" y="1824644"/>
                    </a:cubicBezTo>
                    <a:cubicBezTo>
                      <a:pt x="37551" y="1826197"/>
                      <a:pt x="39104" y="1827700"/>
                      <a:pt x="40658" y="1829150"/>
                    </a:cubicBezTo>
                    <a:lnTo>
                      <a:pt x="40658" y="1829150"/>
                    </a:lnTo>
                    <a:cubicBezTo>
                      <a:pt x="18698" y="1805946"/>
                      <a:pt x="5128" y="1774663"/>
                      <a:pt x="5128" y="1740375"/>
                    </a:cubicBezTo>
                    <a:lnTo>
                      <a:pt x="5128" y="1735196"/>
                    </a:lnTo>
                    <a:close/>
                  </a:path>
                </a:pathLst>
              </a:custGeom>
              <a:solidFill>
                <a:srgbClr val="FFFFFF"/>
              </a:solidFill>
              <a:ln w="0" cap="flat">
                <a:noFill/>
                <a:prstDash val="solid"/>
                <a:miter/>
              </a:ln>
            </p:spPr>
            <p:txBody>
              <a:bodyPr rtlCol="0" anchor="ctr"/>
              <a:lstStyle/>
              <a:p>
                <a:endParaRPr lang="en-GB"/>
              </a:p>
            </p:txBody>
          </p:sp>
          <p:grpSp>
            <p:nvGrpSpPr>
              <p:cNvPr id="81" name="Graphic 2">
                <a:extLst>
                  <a:ext uri="{FF2B5EF4-FFF2-40B4-BE49-F238E27FC236}">
                    <a16:creationId xmlns:a16="http://schemas.microsoft.com/office/drawing/2014/main" id="{B8C05EE6-2A77-5FB9-8EA6-FE0548729E06}"/>
                  </a:ext>
                </a:extLst>
              </p:cNvPr>
              <p:cNvGrpSpPr/>
              <p:nvPr/>
            </p:nvGrpSpPr>
            <p:grpSpPr>
              <a:xfrm>
                <a:off x="3327426" y="2642284"/>
                <a:ext cx="1864576" cy="1864576"/>
                <a:chOff x="3327426" y="2642284"/>
                <a:chExt cx="1864576" cy="1864576"/>
              </a:xfrm>
            </p:grpSpPr>
            <p:sp>
              <p:nvSpPr>
                <p:cNvPr id="82" name="Freeform 81">
                  <a:extLst>
                    <a:ext uri="{FF2B5EF4-FFF2-40B4-BE49-F238E27FC236}">
                      <a16:creationId xmlns:a16="http://schemas.microsoft.com/office/drawing/2014/main" id="{F0946BA1-F247-6F88-8F3D-BC107D1F3032}"/>
                    </a:ext>
                  </a:extLst>
                </p:cNvPr>
                <p:cNvSpPr/>
                <p:nvPr/>
              </p:nvSpPr>
              <p:spPr>
                <a:xfrm>
                  <a:off x="3327426" y="2642284"/>
                  <a:ext cx="1864576" cy="1864576"/>
                </a:xfrm>
                <a:custGeom>
                  <a:avLst/>
                  <a:gdLst>
                    <a:gd name="connsiteX0" fmla="*/ 1735092 w 1864576"/>
                    <a:gd name="connsiteY0" fmla="*/ 0 h 1864576"/>
                    <a:gd name="connsiteX1" fmla="*/ 1864577 w 1864576"/>
                    <a:gd name="connsiteY1" fmla="*/ 129484 h 1864576"/>
                    <a:gd name="connsiteX2" fmla="*/ 1864577 w 1864576"/>
                    <a:gd name="connsiteY2" fmla="*/ 1735092 h 1864576"/>
                    <a:gd name="connsiteX3" fmla="*/ 1735092 w 1864576"/>
                    <a:gd name="connsiteY3" fmla="*/ 1864577 h 1864576"/>
                    <a:gd name="connsiteX4" fmla="*/ 129484 w 1864576"/>
                    <a:gd name="connsiteY4" fmla="*/ 1864577 h 1864576"/>
                    <a:gd name="connsiteX5" fmla="*/ 0 w 1864576"/>
                    <a:gd name="connsiteY5" fmla="*/ 1735092 h 1864576"/>
                    <a:gd name="connsiteX6" fmla="*/ 0 w 1864576"/>
                    <a:gd name="connsiteY6" fmla="*/ 129484 h 1864576"/>
                    <a:gd name="connsiteX7" fmla="*/ 129484 w 1864576"/>
                    <a:gd name="connsiteY7" fmla="*/ 0 h 18645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864576" h="1864576">
                      <a:moveTo>
                        <a:pt x="1735092" y="0"/>
                      </a:moveTo>
                      <a:cubicBezTo>
                        <a:pt x="1806605" y="0"/>
                        <a:pt x="1864577" y="57972"/>
                        <a:pt x="1864577" y="129484"/>
                      </a:cubicBezTo>
                      <a:lnTo>
                        <a:pt x="1864577" y="1735092"/>
                      </a:lnTo>
                      <a:cubicBezTo>
                        <a:pt x="1864577" y="1806605"/>
                        <a:pt x="1806605" y="1864577"/>
                        <a:pt x="1735092" y="1864577"/>
                      </a:cubicBezTo>
                      <a:lnTo>
                        <a:pt x="129484" y="1864577"/>
                      </a:lnTo>
                      <a:cubicBezTo>
                        <a:pt x="57972" y="1864577"/>
                        <a:pt x="0" y="1806605"/>
                        <a:pt x="0" y="1735092"/>
                      </a:cubicBezTo>
                      <a:lnTo>
                        <a:pt x="0" y="129484"/>
                      </a:lnTo>
                      <a:cubicBezTo>
                        <a:pt x="0" y="57972"/>
                        <a:pt x="57972" y="0"/>
                        <a:pt x="129484" y="0"/>
                      </a:cubicBezTo>
                      <a:close/>
                    </a:path>
                  </a:pathLst>
                </a:custGeom>
                <a:solidFill>
                  <a:srgbClr val="FFFFFF"/>
                </a:solidFill>
                <a:ln w="0" cap="flat">
                  <a:noFill/>
                  <a:prstDash val="solid"/>
                  <a:miter/>
                </a:ln>
              </p:spPr>
              <p:txBody>
                <a:bodyPr rtlCol="0" anchor="ctr"/>
                <a:lstStyle/>
                <a:p>
                  <a:endParaRPr lang="en-GB"/>
                </a:p>
              </p:txBody>
            </p:sp>
            <p:sp>
              <p:nvSpPr>
                <p:cNvPr id="83" name="Freeform 82">
                  <a:extLst>
                    <a:ext uri="{FF2B5EF4-FFF2-40B4-BE49-F238E27FC236}">
                      <a16:creationId xmlns:a16="http://schemas.microsoft.com/office/drawing/2014/main" id="{BC504D4A-C51F-582E-5BCF-BDC84E1ADAD0}"/>
                    </a:ext>
                  </a:extLst>
                </p:cNvPr>
                <p:cNvSpPr/>
                <p:nvPr/>
              </p:nvSpPr>
              <p:spPr>
                <a:xfrm>
                  <a:off x="3332450" y="2647308"/>
                  <a:ext cx="1854528" cy="1854528"/>
                </a:xfrm>
                <a:custGeom>
                  <a:avLst/>
                  <a:gdLst>
                    <a:gd name="connsiteX0" fmla="*/ 0 w 1854528"/>
                    <a:gd name="connsiteY0" fmla="*/ 125289 h 1854528"/>
                    <a:gd name="connsiteX1" fmla="*/ 130935 w 1854528"/>
                    <a:gd name="connsiteY1" fmla="*/ 0 h 1854528"/>
                    <a:gd name="connsiteX2" fmla="*/ 1729239 w 1854528"/>
                    <a:gd name="connsiteY2" fmla="*/ 0 h 1854528"/>
                    <a:gd name="connsiteX3" fmla="*/ 1854529 w 1854528"/>
                    <a:gd name="connsiteY3" fmla="*/ 130365 h 1854528"/>
                    <a:gd name="connsiteX4" fmla="*/ 1854529 w 1854528"/>
                    <a:gd name="connsiteY4" fmla="*/ 1724164 h 1854528"/>
                    <a:gd name="connsiteX5" fmla="*/ 1729239 w 1854528"/>
                    <a:gd name="connsiteY5" fmla="*/ 1854529 h 1854528"/>
                    <a:gd name="connsiteX6" fmla="*/ 125289 w 1854528"/>
                    <a:gd name="connsiteY6" fmla="*/ 1854529 h 1854528"/>
                    <a:gd name="connsiteX7" fmla="*/ 0 w 1854528"/>
                    <a:gd name="connsiteY7" fmla="*/ 1723594 h 1854528"/>
                    <a:gd name="connsiteX8" fmla="*/ 0 w 1854528"/>
                    <a:gd name="connsiteY8" fmla="*/ 125289 h 18545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854528" h="1854528">
                      <a:moveTo>
                        <a:pt x="0" y="125289"/>
                      </a:moveTo>
                      <a:cubicBezTo>
                        <a:pt x="0" y="56352"/>
                        <a:pt x="61997" y="0"/>
                        <a:pt x="130935" y="0"/>
                      </a:cubicBezTo>
                      <a:lnTo>
                        <a:pt x="1729239" y="0"/>
                      </a:lnTo>
                      <a:cubicBezTo>
                        <a:pt x="1798177" y="0"/>
                        <a:pt x="1854529" y="61427"/>
                        <a:pt x="1854529" y="130365"/>
                      </a:cubicBezTo>
                      <a:lnTo>
                        <a:pt x="1854529" y="1724164"/>
                      </a:lnTo>
                      <a:cubicBezTo>
                        <a:pt x="1854529" y="1793101"/>
                        <a:pt x="1798125" y="1854529"/>
                        <a:pt x="1729239" y="1854529"/>
                      </a:cubicBezTo>
                      <a:lnTo>
                        <a:pt x="125289" y="1854529"/>
                      </a:lnTo>
                      <a:cubicBezTo>
                        <a:pt x="56352" y="1854529"/>
                        <a:pt x="0" y="1792531"/>
                        <a:pt x="0" y="1723594"/>
                      </a:cubicBezTo>
                      <a:lnTo>
                        <a:pt x="0" y="125289"/>
                      </a:lnTo>
                      <a:close/>
                    </a:path>
                  </a:pathLst>
                </a:custGeom>
                <a:solidFill>
                  <a:srgbClr val="FBFBFB"/>
                </a:solidFill>
                <a:ln w="0" cap="flat">
                  <a:noFill/>
                  <a:prstDash val="solid"/>
                  <a:miter/>
                </a:ln>
              </p:spPr>
              <p:txBody>
                <a:bodyPr rtlCol="0" anchor="ctr"/>
                <a:lstStyle/>
                <a:p>
                  <a:endParaRPr lang="en-GB"/>
                </a:p>
              </p:txBody>
            </p:sp>
            <p:sp>
              <p:nvSpPr>
                <p:cNvPr id="84" name="Freeform 83">
                  <a:extLst>
                    <a:ext uri="{FF2B5EF4-FFF2-40B4-BE49-F238E27FC236}">
                      <a16:creationId xmlns:a16="http://schemas.microsoft.com/office/drawing/2014/main" id="{9A887A7E-31A4-F23D-B2C2-24947D3D86EB}"/>
                    </a:ext>
                  </a:extLst>
                </p:cNvPr>
                <p:cNvSpPr/>
                <p:nvPr/>
              </p:nvSpPr>
              <p:spPr>
                <a:xfrm>
                  <a:off x="3337422" y="2652280"/>
                  <a:ext cx="1844584" cy="1844532"/>
                </a:xfrm>
                <a:custGeom>
                  <a:avLst/>
                  <a:gdLst>
                    <a:gd name="connsiteX0" fmla="*/ 52 w 1844584"/>
                    <a:gd name="connsiteY0" fmla="*/ 121146 h 1844532"/>
                    <a:gd name="connsiteX1" fmla="*/ 132437 w 1844584"/>
                    <a:gd name="connsiteY1" fmla="*/ 0 h 1844532"/>
                    <a:gd name="connsiteX2" fmla="*/ 1723439 w 1844584"/>
                    <a:gd name="connsiteY2" fmla="*/ 0 h 1844532"/>
                    <a:gd name="connsiteX3" fmla="*/ 1844584 w 1844584"/>
                    <a:gd name="connsiteY3" fmla="*/ 131245 h 1844532"/>
                    <a:gd name="connsiteX4" fmla="*/ 1844584 w 1844584"/>
                    <a:gd name="connsiteY4" fmla="*/ 1713287 h 1844532"/>
                    <a:gd name="connsiteX5" fmla="*/ 1723439 w 1844584"/>
                    <a:gd name="connsiteY5" fmla="*/ 1844532 h 1844532"/>
                    <a:gd name="connsiteX6" fmla="*/ 121146 w 1844584"/>
                    <a:gd name="connsiteY6" fmla="*/ 1844532 h 1844532"/>
                    <a:gd name="connsiteX7" fmla="*/ 0 w 1844584"/>
                    <a:gd name="connsiteY7" fmla="*/ 1712148 h 1844532"/>
                    <a:gd name="connsiteX8" fmla="*/ 0 w 1844584"/>
                    <a:gd name="connsiteY8" fmla="*/ 121146 h 18445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844584" h="1844532">
                      <a:moveTo>
                        <a:pt x="52" y="121146"/>
                      </a:moveTo>
                      <a:cubicBezTo>
                        <a:pt x="52" y="54539"/>
                        <a:pt x="65830" y="0"/>
                        <a:pt x="132437" y="0"/>
                      </a:cubicBezTo>
                      <a:lnTo>
                        <a:pt x="1723439" y="0"/>
                      </a:lnTo>
                      <a:cubicBezTo>
                        <a:pt x="1790045" y="0"/>
                        <a:pt x="1844584" y="64639"/>
                        <a:pt x="1844584" y="131245"/>
                      </a:cubicBezTo>
                      <a:lnTo>
                        <a:pt x="1844584" y="1713287"/>
                      </a:lnTo>
                      <a:cubicBezTo>
                        <a:pt x="1844584" y="1779894"/>
                        <a:pt x="1790097" y="1844532"/>
                        <a:pt x="1723439" y="1844532"/>
                      </a:cubicBezTo>
                      <a:lnTo>
                        <a:pt x="121146" y="1844532"/>
                      </a:lnTo>
                      <a:cubicBezTo>
                        <a:pt x="54539" y="1844532"/>
                        <a:pt x="0" y="1778754"/>
                        <a:pt x="0" y="1712148"/>
                      </a:cubicBezTo>
                      <a:lnTo>
                        <a:pt x="0" y="121146"/>
                      </a:lnTo>
                      <a:close/>
                    </a:path>
                  </a:pathLst>
                </a:custGeom>
                <a:solidFill>
                  <a:srgbClr val="F8F8F9"/>
                </a:solidFill>
                <a:ln w="0" cap="flat">
                  <a:noFill/>
                  <a:prstDash val="solid"/>
                  <a:miter/>
                </a:ln>
              </p:spPr>
              <p:txBody>
                <a:bodyPr rtlCol="0" anchor="ctr"/>
                <a:lstStyle/>
                <a:p>
                  <a:endParaRPr lang="en-GB"/>
                </a:p>
              </p:txBody>
            </p:sp>
            <p:sp>
              <p:nvSpPr>
                <p:cNvPr id="85" name="Freeform 84">
                  <a:extLst>
                    <a:ext uri="{FF2B5EF4-FFF2-40B4-BE49-F238E27FC236}">
                      <a16:creationId xmlns:a16="http://schemas.microsoft.com/office/drawing/2014/main" id="{E8F8B43C-EA96-ACB5-6A0C-82F2F85E7847}"/>
                    </a:ext>
                  </a:extLst>
                </p:cNvPr>
                <p:cNvSpPr/>
                <p:nvPr/>
              </p:nvSpPr>
              <p:spPr>
                <a:xfrm>
                  <a:off x="3342446" y="2657304"/>
                  <a:ext cx="1834484" cy="1834484"/>
                </a:xfrm>
                <a:custGeom>
                  <a:avLst/>
                  <a:gdLst>
                    <a:gd name="connsiteX0" fmla="*/ 0 w 1834484"/>
                    <a:gd name="connsiteY0" fmla="*/ 116950 h 1834484"/>
                    <a:gd name="connsiteX1" fmla="*/ 133835 w 1834484"/>
                    <a:gd name="connsiteY1" fmla="*/ 0 h 1834484"/>
                    <a:gd name="connsiteX2" fmla="*/ 1717534 w 1834484"/>
                    <a:gd name="connsiteY2" fmla="*/ 0 h 1834484"/>
                    <a:gd name="connsiteX3" fmla="*/ 1834484 w 1834484"/>
                    <a:gd name="connsiteY3" fmla="*/ 132126 h 1834484"/>
                    <a:gd name="connsiteX4" fmla="*/ 1834484 w 1834484"/>
                    <a:gd name="connsiteY4" fmla="*/ 1702359 h 1834484"/>
                    <a:gd name="connsiteX5" fmla="*/ 1717534 w 1834484"/>
                    <a:gd name="connsiteY5" fmla="*/ 1834485 h 1834484"/>
                    <a:gd name="connsiteX6" fmla="*/ 116950 w 1834484"/>
                    <a:gd name="connsiteY6" fmla="*/ 1834485 h 1834484"/>
                    <a:gd name="connsiteX7" fmla="*/ 0 w 1834484"/>
                    <a:gd name="connsiteY7" fmla="*/ 1700649 h 1834484"/>
                    <a:gd name="connsiteX8" fmla="*/ 0 w 1834484"/>
                    <a:gd name="connsiteY8" fmla="*/ 116950 h 18344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834484" h="1834484">
                      <a:moveTo>
                        <a:pt x="0" y="116950"/>
                      </a:moveTo>
                      <a:cubicBezTo>
                        <a:pt x="0" y="52623"/>
                        <a:pt x="69507" y="0"/>
                        <a:pt x="133835" y="0"/>
                      </a:cubicBezTo>
                      <a:lnTo>
                        <a:pt x="1717534" y="0"/>
                      </a:lnTo>
                      <a:cubicBezTo>
                        <a:pt x="1781862" y="0"/>
                        <a:pt x="1834484" y="67798"/>
                        <a:pt x="1834484" y="132126"/>
                      </a:cubicBezTo>
                      <a:lnTo>
                        <a:pt x="1834484" y="1702359"/>
                      </a:lnTo>
                      <a:cubicBezTo>
                        <a:pt x="1834484" y="1766686"/>
                        <a:pt x="1781862" y="1834485"/>
                        <a:pt x="1717534" y="1834485"/>
                      </a:cubicBezTo>
                      <a:lnTo>
                        <a:pt x="116950" y="1834485"/>
                      </a:lnTo>
                      <a:cubicBezTo>
                        <a:pt x="52623" y="1834485"/>
                        <a:pt x="0" y="1764977"/>
                        <a:pt x="0" y="1700649"/>
                      </a:cubicBezTo>
                      <a:lnTo>
                        <a:pt x="0" y="116950"/>
                      </a:lnTo>
                      <a:close/>
                    </a:path>
                  </a:pathLst>
                </a:custGeom>
                <a:solidFill>
                  <a:srgbClr val="F6F6F6"/>
                </a:solidFill>
                <a:ln w="0" cap="flat">
                  <a:noFill/>
                  <a:prstDash val="solid"/>
                  <a:miter/>
                </a:ln>
              </p:spPr>
              <p:txBody>
                <a:bodyPr rtlCol="0" anchor="ctr"/>
                <a:lstStyle/>
                <a:p>
                  <a:endParaRPr lang="en-GB"/>
                </a:p>
              </p:txBody>
            </p:sp>
            <p:sp>
              <p:nvSpPr>
                <p:cNvPr id="86" name="Freeform 85">
                  <a:extLst>
                    <a:ext uri="{FF2B5EF4-FFF2-40B4-BE49-F238E27FC236}">
                      <a16:creationId xmlns:a16="http://schemas.microsoft.com/office/drawing/2014/main" id="{090FAC47-5D95-65E9-F2DC-E3CEC047DC19}"/>
                    </a:ext>
                  </a:extLst>
                </p:cNvPr>
                <p:cNvSpPr/>
                <p:nvPr/>
              </p:nvSpPr>
              <p:spPr>
                <a:xfrm>
                  <a:off x="3347470" y="2662380"/>
                  <a:ext cx="1824436" cy="1824436"/>
                </a:xfrm>
                <a:custGeom>
                  <a:avLst/>
                  <a:gdLst>
                    <a:gd name="connsiteX0" fmla="*/ 0 w 1824436"/>
                    <a:gd name="connsiteY0" fmla="*/ 112755 h 1824436"/>
                    <a:gd name="connsiteX1" fmla="*/ 135285 w 1824436"/>
                    <a:gd name="connsiteY1" fmla="*/ 0 h 1824436"/>
                    <a:gd name="connsiteX2" fmla="*/ 1711681 w 1824436"/>
                    <a:gd name="connsiteY2" fmla="*/ 0 h 1824436"/>
                    <a:gd name="connsiteX3" fmla="*/ 1824436 w 1824436"/>
                    <a:gd name="connsiteY3" fmla="*/ 133006 h 1824436"/>
                    <a:gd name="connsiteX4" fmla="*/ 1824436 w 1824436"/>
                    <a:gd name="connsiteY4" fmla="*/ 1691430 h 1824436"/>
                    <a:gd name="connsiteX5" fmla="*/ 1711681 w 1824436"/>
                    <a:gd name="connsiteY5" fmla="*/ 1824436 h 1824436"/>
                    <a:gd name="connsiteX6" fmla="*/ 112807 w 1824436"/>
                    <a:gd name="connsiteY6" fmla="*/ 1824436 h 1824436"/>
                    <a:gd name="connsiteX7" fmla="*/ 52 w 1824436"/>
                    <a:gd name="connsiteY7" fmla="*/ 1689151 h 1824436"/>
                    <a:gd name="connsiteX8" fmla="*/ 52 w 1824436"/>
                    <a:gd name="connsiteY8" fmla="*/ 112755 h 18244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824436" h="1824436">
                      <a:moveTo>
                        <a:pt x="0" y="112755"/>
                      </a:moveTo>
                      <a:cubicBezTo>
                        <a:pt x="0" y="50706"/>
                        <a:pt x="73288" y="0"/>
                        <a:pt x="135285" y="0"/>
                      </a:cubicBezTo>
                      <a:lnTo>
                        <a:pt x="1711681" y="0"/>
                      </a:lnTo>
                      <a:cubicBezTo>
                        <a:pt x="1773730" y="0"/>
                        <a:pt x="1824436" y="70957"/>
                        <a:pt x="1824436" y="133006"/>
                      </a:cubicBezTo>
                      <a:lnTo>
                        <a:pt x="1824436" y="1691430"/>
                      </a:lnTo>
                      <a:cubicBezTo>
                        <a:pt x="1824436" y="1753479"/>
                        <a:pt x="1773679" y="1824436"/>
                        <a:pt x="1711681" y="1824436"/>
                      </a:cubicBezTo>
                      <a:lnTo>
                        <a:pt x="112807" y="1824436"/>
                      </a:lnTo>
                      <a:cubicBezTo>
                        <a:pt x="50758" y="1824436"/>
                        <a:pt x="52" y="1751148"/>
                        <a:pt x="52" y="1689151"/>
                      </a:cubicBezTo>
                      <a:lnTo>
                        <a:pt x="52" y="112755"/>
                      </a:lnTo>
                      <a:close/>
                    </a:path>
                  </a:pathLst>
                </a:custGeom>
                <a:solidFill>
                  <a:srgbClr val="F4F4F4"/>
                </a:solidFill>
                <a:ln w="0" cap="flat">
                  <a:noFill/>
                  <a:prstDash val="solid"/>
                  <a:miter/>
                </a:ln>
              </p:spPr>
              <p:txBody>
                <a:bodyPr rtlCol="0" anchor="ctr"/>
                <a:lstStyle/>
                <a:p>
                  <a:endParaRPr lang="en-GB"/>
                </a:p>
              </p:txBody>
            </p:sp>
            <p:sp>
              <p:nvSpPr>
                <p:cNvPr id="87" name="Freeform 86">
                  <a:extLst>
                    <a:ext uri="{FF2B5EF4-FFF2-40B4-BE49-F238E27FC236}">
                      <a16:creationId xmlns:a16="http://schemas.microsoft.com/office/drawing/2014/main" id="{4008F8BE-0DB5-A77E-F819-97C0ABBE7085}"/>
                    </a:ext>
                  </a:extLst>
                </p:cNvPr>
                <p:cNvSpPr/>
                <p:nvPr/>
              </p:nvSpPr>
              <p:spPr>
                <a:xfrm>
                  <a:off x="3352494" y="2667352"/>
                  <a:ext cx="1814440" cy="1814440"/>
                </a:xfrm>
                <a:custGeom>
                  <a:avLst/>
                  <a:gdLst>
                    <a:gd name="connsiteX0" fmla="*/ 0 w 1814440"/>
                    <a:gd name="connsiteY0" fmla="*/ 108612 h 1814440"/>
                    <a:gd name="connsiteX1" fmla="*/ 136736 w 1814440"/>
                    <a:gd name="connsiteY1" fmla="*/ 0 h 1814440"/>
                    <a:gd name="connsiteX2" fmla="*/ 1705829 w 1814440"/>
                    <a:gd name="connsiteY2" fmla="*/ 0 h 1814440"/>
                    <a:gd name="connsiteX3" fmla="*/ 1814440 w 1814440"/>
                    <a:gd name="connsiteY3" fmla="*/ 133887 h 1814440"/>
                    <a:gd name="connsiteX4" fmla="*/ 1814440 w 1814440"/>
                    <a:gd name="connsiteY4" fmla="*/ 1680553 h 1814440"/>
                    <a:gd name="connsiteX5" fmla="*/ 1705829 w 1814440"/>
                    <a:gd name="connsiteY5" fmla="*/ 1814440 h 1814440"/>
                    <a:gd name="connsiteX6" fmla="*/ 108612 w 1814440"/>
                    <a:gd name="connsiteY6" fmla="*/ 1814440 h 1814440"/>
                    <a:gd name="connsiteX7" fmla="*/ 0 w 1814440"/>
                    <a:gd name="connsiteY7" fmla="*/ 1677705 h 1814440"/>
                    <a:gd name="connsiteX8" fmla="*/ 0 w 1814440"/>
                    <a:gd name="connsiteY8" fmla="*/ 108612 h 18144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814440" h="1814440">
                      <a:moveTo>
                        <a:pt x="0" y="108612"/>
                      </a:moveTo>
                      <a:cubicBezTo>
                        <a:pt x="0" y="48893"/>
                        <a:pt x="77017" y="0"/>
                        <a:pt x="136736" y="0"/>
                      </a:cubicBezTo>
                      <a:lnTo>
                        <a:pt x="1705829" y="0"/>
                      </a:lnTo>
                      <a:cubicBezTo>
                        <a:pt x="1765547" y="0"/>
                        <a:pt x="1814440" y="74169"/>
                        <a:pt x="1814440" y="133887"/>
                      </a:cubicBezTo>
                      <a:lnTo>
                        <a:pt x="1814440" y="1680553"/>
                      </a:lnTo>
                      <a:cubicBezTo>
                        <a:pt x="1814440" y="1740272"/>
                        <a:pt x="1765547" y="1814440"/>
                        <a:pt x="1705829" y="1814440"/>
                      </a:cubicBezTo>
                      <a:lnTo>
                        <a:pt x="108612" y="1814440"/>
                      </a:lnTo>
                      <a:cubicBezTo>
                        <a:pt x="48893" y="1814440"/>
                        <a:pt x="0" y="1737423"/>
                        <a:pt x="0" y="1677705"/>
                      </a:cubicBezTo>
                      <a:lnTo>
                        <a:pt x="0" y="108612"/>
                      </a:lnTo>
                      <a:close/>
                    </a:path>
                  </a:pathLst>
                </a:custGeom>
                <a:solidFill>
                  <a:srgbClr val="F1F2F2"/>
                </a:solidFill>
                <a:ln w="0" cap="flat">
                  <a:noFill/>
                  <a:prstDash val="solid"/>
                  <a:miter/>
                </a:ln>
              </p:spPr>
              <p:txBody>
                <a:bodyPr rtlCol="0" anchor="ctr"/>
                <a:lstStyle/>
                <a:p>
                  <a:endParaRPr lang="en-GB"/>
                </a:p>
              </p:txBody>
            </p:sp>
            <p:sp>
              <p:nvSpPr>
                <p:cNvPr id="88" name="Freeform 87">
                  <a:extLst>
                    <a:ext uri="{FF2B5EF4-FFF2-40B4-BE49-F238E27FC236}">
                      <a16:creationId xmlns:a16="http://schemas.microsoft.com/office/drawing/2014/main" id="{ECA7A940-7A14-21D0-4F12-249D604E17BD}"/>
                    </a:ext>
                  </a:extLst>
                </p:cNvPr>
                <p:cNvSpPr/>
                <p:nvPr/>
              </p:nvSpPr>
              <p:spPr>
                <a:xfrm>
                  <a:off x="3357518" y="2672376"/>
                  <a:ext cx="1804392" cy="1804444"/>
                </a:xfrm>
                <a:custGeom>
                  <a:avLst/>
                  <a:gdLst>
                    <a:gd name="connsiteX0" fmla="*/ 0 w 1804392"/>
                    <a:gd name="connsiteY0" fmla="*/ 104416 h 1804444"/>
                    <a:gd name="connsiteX1" fmla="*/ 138186 w 1804392"/>
                    <a:gd name="connsiteY1" fmla="*/ 0 h 1804444"/>
                    <a:gd name="connsiteX2" fmla="*/ 1699976 w 1804392"/>
                    <a:gd name="connsiteY2" fmla="*/ 0 h 1804444"/>
                    <a:gd name="connsiteX3" fmla="*/ 1804392 w 1804392"/>
                    <a:gd name="connsiteY3" fmla="*/ 134767 h 1804444"/>
                    <a:gd name="connsiteX4" fmla="*/ 1804392 w 1804392"/>
                    <a:gd name="connsiteY4" fmla="*/ 1669625 h 1804444"/>
                    <a:gd name="connsiteX5" fmla="*/ 1699976 w 1804392"/>
                    <a:gd name="connsiteY5" fmla="*/ 1804444 h 1804444"/>
                    <a:gd name="connsiteX6" fmla="*/ 104416 w 1804392"/>
                    <a:gd name="connsiteY6" fmla="*/ 1804444 h 1804444"/>
                    <a:gd name="connsiteX7" fmla="*/ 0 w 1804392"/>
                    <a:gd name="connsiteY7" fmla="*/ 1666258 h 1804444"/>
                    <a:gd name="connsiteX8" fmla="*/ 0 w 1804392"/>
                    <a:gd name="connsiteY8" fmla="*/ 104468 h 18044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804392" h="1804444">
                      <a:moveTo>
                        <a:pt x="0" y="104416"/>
                      </a:moveTo>
                      <a:cubicBezTo>
                        <a:pt x="0" y="46977"/>
                        <a:pt x="80747" y="0"/>
                        <a:pt x="138186" y="0"/>
                      </a:cubicBezTo>
                      <a:lnTo>
                        <a:pt x="1699976" y="0"/>
                      </a:lnTo>
                      <a:cubicBezTo>
                        <a:pt x="1757415" y="0"/>
                        <a:pt x="1804392" y="77328"/>
                        <a:pt x="1804392" y="134767"/>
                      </a:cubicBezTo>
                      <a:lnTo>
                        <a:pt x="1804392" y="1669625"/>
                      </a:lnTo>
                      <a:cubicBezTo>
                        <a:pt x="1804392" y="1727064"/>
                        <a:pt x="1757415" y="1804444"/>
                        <a:pt x="1699976" y="1804444"/>
                      </a:cubicBezTo>
                      <a:lnTo>
                        <a:pt x="104416" y="1804444"/>
                      </a:lnTo>
                      <a:cubicBezTo>
                        <a:pt x="46977" y="1804444"/>
                        <a:pt x="0" y="1723646"/>
                        <a:pt x="0" y="1666258"/>
                      </a:cubicBezTo>
                      <a:lnTo>
                        <a:pt x="0" y="104468"/>
                      </a:lnTo>
                      <a:close/>
                    </a:path>
                  </a:pathLst>
                </a:custGeom>
                <a:solidFill>
                  <a:srgbClr val="EFF0F0"/>
                </a:solidFill>
                <a:ln w="0" cap="flat">
                  <a:noFill/>
                  <a:prstDash val="solid"/>
                  <a:miter/>
                </a:ln>
              </p:spPr>
              <p:txBody>
                <a:bodyPr rtlCol="0" anchor="ctr"/>
                <a:lstStyle/>
                <a:p>
                  <a:endParaRPr lang="en-GB"/>
                </a:p>
              </p:txBody>
            </p:sp>
            <p:sp>
              <p:nvSpPr>
                <p:cNvPr id="89" name="Freeform 88">
                  <a:extLst>
                    <a:ext uri="{FF2B5EF4-FFF2-40B4-BE49-F238E27FC236}">
                      <a16:creationId xmlns:a16="http://schemas.microsoft.com/office/drawing/2014/main" id="{01F420C8-85CF-6DC2-E8FD-3385E0AE5870}"/>
                    </a:ext>
                  </a:extLst>
                </p:cNvPr>
                <p:cNvSpPr/>
                <p:nvPr/>
              </p:nvSpPr>
              <p:spPr>
                <a:xfrm>
                  <a:off x="3362490" y="2677400"/>
                  <a:ext cx="1794344" cy="1794447"/>
                </a:xfrm>
                <a:custGeom>
                  <a:avLst/>
                  <a:gdLst>
                    <a:gd name="connsiteX0" fmla="*/ 0 w 1794344"/>
                    <a:gd name="connsiteY0" fmla="*/ 100221 h 1794447"/>
                    <a:gd name="connsiteX1" fmla="*/ 139636 w 1794344"/>
                    <a:gd name="connsiteY1" fmla="*/ 0 h 1794447"/>
                    <a:gd name="connsiteX2" fmla="*/ 1694123 w 1794344"/>
                    <a:gd name="connsiteY2" fmla="*/ 0 h 1794447"/>
                    <a:gd name="connsiteX3" fmla="*/ 1794344 w 1794344"/>
                    <a:gd name="connsiteY3" fmla="*/ 135648 h 1794447"/>
                    <a:gd name="connsiteX4" fmla="*/ 1794344 w 1794344"/>
                    <a:gd name="connsiteY4" fmla="*/ 1658748 h 1794447"/>
                    <a:gd name="connsiteX5" fmla="*/ 1694123 w 1794344"/>
                    <a:gd name="connsiteY5" fmla="*/ 1794448 h 1794447"/>
                    <a:gd name="connsiteX6" fmla="*/ 100273 w 1794344"/>
                    <a:gd name="connsiteY6" fmla="*/ 1794448 h 1794447"/>
                    <a:gd name="connsiteX7" fmla="*/ 52 w 1794344"/>
                    <a:gd name="connsiteY7" fmla="*/ 1654812 h 1794447"/>
                    <a:gd name="connsiteX8" fmla="*/ 52 w 1794344"/>
                    <a:gd name="connsiteY8" fmla="*/ 100325 h 17944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794344" h="1794447">
                      <a:moveTo>
                        <a:pt x="0" y="100221"/>
                      </a:moveTo>
                      <a:cubicBezTo>
                        <a:pt x="0" y="45061"/>
                        <a:pt x="84527" y="0"/>
                        <a:pt x="139636" y="0"/>
                      </a:cubicBezTo>
                      <a:lnTo>
                        <a:pt x="1694123" y="0"/>
                      </a:lnTo>
                      <a:cubicBezTo>
                        <a:pt x="1749284" y="0"/>
                        <a:pt x="1794344" y="80488"/>
                        <a:pt x="1794344" y="135648"/>
                      </a:cubicBezTo>
                      <a:lnTo>
                        <a:pt x="1794344" y="1658748"/>
                      </a:lnTo>
                      <a:cubicBezTo>
                        <a:pt x="1794344" y="1713909"/>
                        <a:pt x="1749232" y="1794448"/>
                        <a:pt x="1694123" y="1794448"/>
                      </a:cubicBezTo>
                      <a:lnTo>
                        <a:pt x="100273" y="1794448"/>
                      </a:lnTo>
                      <a:cubicBezTo>
                        <a:pt x="45112" y="1794448"/>
                        <a:pt x="52" y="1709920"/>
                        <a:pt x="52" y="1654812"/>
                      </a:cubicBezTo>
                      <a:lnTo>
                        <a:pt x="52" y="100325"/>
                      </a:lnTo>
                      <a:close/>
                    </a:path>
                  </a:pathLst>
                </a:custGeom>
                <a:solidFill>
                  <a:srgbClr val="EDEEEF"/>
                </a:solidFill>
                <a:ln w="0" cap="flat">
                  <a:noFill/>
                  <a:prstDash val="solid"/>
                  <a:miter/>
                </a:ln>
              </p:spPr>
              <p:txBody>
                <a:bodyPr rtlCol="0" anchor="ctr"/>
                <a:lstStyle/>
                <a:p>
                  <a:endParaRPr lang="en-GB"/>
                </a:p>
              </p:txBody>
            </p:sp>
            <p:sp>
              <p:nvSpPr>
                <p:cNvPr id="90" name="Freeform 89">
                  <a:extLst>
                    <a:ext uri="{FF2B5EF4-FFF2-40B4-BE49-F238E27FC236}">
                      <a16:creationId xmlns:a16="http://schemas.microsoft.com/office/drawing/2014/main" id="{8E3B9049-0804-B622-454A-895D54462071}"/>
                    </a:ext>
                  </a:extLst>
                </p:cNvPr>
                <p:cNvSpPr/>
                <p:nvPr/>
              </p:nvSpPr>
              <p:spPr>
                <a:xfrm>
                  <a:off x="3367514" y="2682372"/>
                  <a:ext cx="1784347" cy="1784399"/>
                </a:xfrm>
                <a:custGeom>
                  <a:avLst/>
                  <a:gdLst>
                    <a:gd name="connsiteX0" fmla="*/ 0 w 1784347"/>
                    <a:gd name="connsiteY0" fmla="*/ 96078 h 1784399"/>
                    <a:gd name="connsiteX1" fmla="*/ 141086 w 1784347"/>
                    <a:gd name="connsiteY1" fmla="*/ 0 h 1784399"/>
                    <a:gd name="connsiteX2" fmla="*/ 1688271 w 1784347"/>
                    <a:gd name="connsiteY2" fmla="*/ 0 h 1784399"/>
                    <a:gd name="connsiteX3" fmla="*/ 1784348 w 1784347"/>
                    <a:gd name="connsiteY3" fmla="*/ 136529 h 1784399"/>
                    <a:gd name="connsiteX4" fmla="*/ 1784348 w 1784347"/>
                    <a:gd name="connsiteY4" fmla="*/ 1647820 h 1784399"/>
                    <a:gd name="connsiteX5" fmla="*/ 1688271 w 1784347"/>
                    <a:gd name="connsiteY5" fmla="*/ 1784400 h 1784399"/>
                    <a:gd name="connsiteX6" fmla="*/ 96077 w 1784347"/>
                    <a:gd name="connsiteY6" fmla="*/ 1784400 h 1784399"/>
                    <a:gd name="connsiteX7" fmla="*/ 0 w 1784347"/>
                    <a:gd name="connsiteY7" fmla="*/ 1643314 h 1784399"/>
                    <a:gd name="connsiteX8" fmla="*/ 0 w 1784347"/>
                    <a:gd name="connsiteY8" fmla="*/ 96129 h 17843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784347" h="1784399">
                      <a:moveTo>
                        <a:pt x="0" y="96078"/>
                      </a:moveTo>
                      <a:cubicBezTo>
                        <a:pt x="0" y="43248"/>
                        <a:pt x="88257" y="0"/>
                        <a:pt x="141086" y="0"/>
                      </a:cubicBezTo>
                      <a:lnTo>
                        <a:pt x="1688271" y="0"/>
                      </a:lnTo>
                      <a:cubicBezTo>
                        <a:pt x="1741100" y="0"/>
                        <a:pt x="1784348" y="83699"/>
                        <a:pt x="1784348" y="136529"/>
                      </a:cubicBezTo>
                      <a:lnTo>
                        <a:pt x="1784348" y="1647820"/>
                      </a:lnTo>
                      <a:cubicBezTo>
                        <a:pt x="1784348" y="1700649"/>
                        <a:pt x="1741100" y="1784400"/>
                        <a:pt x="1688271" y="1784400"/>
                      </a:cubicBezTo>
                      <a:lnTo>
                        <a:pt x="96077" y="1784400"/>
                      </a:lnTo>
                      <a:cubicBezTo>
                        <a:pt x="43248" y="1784400"/>
                        <a:pt x="0" y="1696143"/>
                        <a:pt x="0" y="1643314"/>
                      </a:cubicBezTo>
                      <a:lnTo>
                        <a:pt x="0" y="96129"/>
                      </a:lnTo>
                      <a:close/>
                    </a:path>
                  </a:pathLst>
                </a:custGeom>
                <a:solidFill>
                  <a:srgbClr val="EBECED"/>
                </a:solidFill>
                <a:ln w="0" cap="flat">
                  <a:noFill/>
                  <a:prstDash val="solid"/>
                  <a:miter/>
                </a:ln>
              </p:spPr>
              <p:txBody>
                <a:bodyPr rtlCol="0" anchor="ctr"/>
                <a:lstStyle/>
                <a:p>
                  <a:endParaRPr lang="en-GB"/>
                </a:p>
              </p:txBody>
            </p:sp>
            <p:sp>
              <p:nvSpPr>
                <p:cNvPr id="91" name="Freeform 90">
                  <a:extLst>
                    <a:ext uri="{FF2B5EF4-FFF2-40B4-BE49-F238E27FC236}">
                      <a16:creationId xmlns:a16="http://schemas.microsoft.com/office/drawing/2014/main" id="{C8765E9F-A58B-8B8A-DFE3-D6EBC32EA25F}"/>
                    </a:ext>
                  </a:extLst>
                </p:cNvPr>
                <p:cNvSpPr/>
                <p:nvPr/>
              </p:nvSpPr>
              <p:spPr>
                <a:xfrm>
                  <a:off x="3372538" y="2687396"/>
                  <a:ext cx="1774351" cy="1774351"/>
                </a:xfrm>
                <a:custGeom>
                  <a:avLst/>
                  <a:gdLst>
                    <a:gd name="connsiteX0" fmla="*/ 0 w 1774351"/>
                    <a:gd name="connsiteY0" fmla="*/ 91882 h 1774351"/>
                    <a:gd name="connsiteX1" fmla="*/ 142588 w 1774351"/>
                    <a:gd name="connsiteY1" fmla="*/ 0 h 1774351"/>
                    <a:gd name="connsiteX2" fmla="*/ 1682470 w 1774351"/>
                    <a:gd name="connsiteY2" fmla="*/ 0 h 1774351"/>
                    <a:gd name="connsiteX3" fmla="*/ 1774352 w 1774351"/>
                    <a:gd name="connsiteY3" fmla="*/ 137409 h 1774351"/>
                    <a:gd name="connsiteX4" fmla="*/ 1774352 w 1774351"/>
                    <a:gd name="connsiteY4" fmla="*/ 1636891 h 1774351"/>
                    <a:gd name="connsiteX5" fmla="*/ 1682470 w 1774351"/>
                    <a:gd name="connsiteY5" fmla="*/ 1774352 h 1774351"/>
                    <a:gd name="connsiteX6" fmla="*/ 91882 w 1774351"/>
                    <a:gd name="connsiteY6" fmla="*/ 1774352 h 1774351"/>
                    <a:gd name="connsiteX7" fmla="*/ 0 w 1774351"/>
                    <a:gd name="connsiteY7" fmla="*/ 1631764 h 1774351"/>
                    <a:gd name="connsiteX8" fmla="*/ 0 w 1774351"/>
                    <a:gd name="connsiteY8" fmla="*/ 91882 h 17743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774351" h="1774351">
                      <a:moveTo>
                        <a:pt x="0" y="91882"/>
                      </a:moveTo>
                      <a:cubicBezTo>
                        <a:pt x="0" y="41332"/>
                        <a:pt x="92038" y="0"/>
                        <a:pt x="142588" y="0"/>
                      </a:cubicBezTo>
                      <a:lnTo>
                        <a:pt x="1682470" y="0"/>
                      </a:lnTo>
                      <a:cubicBezTo>
                        <a:pt x="1733020" y="0"/>
                        <a:pt x="1774352" y="86858"/>
                        <a:pt x="1774352" y="137409"/>
                      </a:cubicBezTo>
                      <a:lnTo>
                        <a:pt x="1774352" y="1636891"/>
                      </a:lnTo>
                      <a:cubicBezTo>
                        <a:pt x="1774352" y="1687442"/>
                        <a:pt x="1733020" y="1774352"/>
                        <a:pt x="1682470" y="1774352"/>
                      </a:cubicBezTo>
                      <a:lnTo>
                        <a:pt x="91882" y="1774352"/>
                      </a:lnTo>
                      <a:cubicBezTo>
                        <a:pt x="41331" y="1774352"/>
                        <a:pt x="0" y="1682314"/>
                        <a:pt x="0" y="1631764"/>
                      </a:cubicBezTo>
                      <a:lnTo>
                        <a:pt x="0" y="91882"/>
                      </a:lnTo>
                      <a:close/>
                    </a:path>
                  </a:pathLst>
                </a:custGeom>
                <a:solidFill>
                  <a:srgbClr val="E9EAEB"/>
                </a:solidFill>
                <a:ln w="0" cap="flat">
                  <a:noFill/>
                  <a:prstDash val="solid"/>
                  <a:miter/>
                </a:ln>
              </p:spPr>
              <p:txBody>
                <a:bodyPr rtlCol="0" anchor="ctr"/>
                <a:lstStyle/>
                <a:p>
                  <a:endParaRPr lang="en-GB"/>
                </a:p>
              </p:txBody>
            </p:sp>
            <p:sp>
              <p:nvSpPr>
                <p:cNvPr id="92" name="Freeform 91">
                  <a:extLst>
                    <a:ext uri="{FF2B5EF4-FFF2-40B4-BE49-F238E27FC236}">
                      <a16:creationId xmlns:a16="http://schemas.microsoft.com/office/drawing/2014/main" id="{9E8F8C38-BF59-B1E7-C07D-C9ADF69AB97D}"/>
                    </a:ext>
                  </a:extLst>
                </p:cNvPr>
                <p:cNvSpPr/>
                <p:nvPr/>
              </p:nvSpPr>
              <p:spPr>
                <a:xfrm>
                  <a:off x="3377511" y="2692369"/>
                  <a:ext cx="1764407" cy="1764355"/>
                </a:xfrm>
                <a:custGeom>
                  <a:avLst/>
                  <a:gdLst>
                    <a:gd name="connsiteX0" fmla="*/ 52 w 1764407"/>
                    <a:gd name="connsiteY0" fmla="*/ 87739 h 1764355"/>
                    <a:gd name="connsiteX1" fmla="*/ 144090 w 1764407"/>
                    <a:gd name="connsiteY1" fmla="*/ 0 h 1764355"/>
                    <a:gd name="connsiteX2" fmla="*/ 1676669 w 1764407"/>
                    <a:gd name="connsiteY2" fmla="*/ 0 h 1764355"/>
                    <a:gd name="connsiteX3" fmla="*/ 1764407 w 1764407"/>
                    <a:gd name="connsiteY3" fmla="*/ 138289 h 1764355"/>
                    <a:gd name="connsiteX4" fmla="*/ 1764407 w 1764407"/>
                    <a:gd name="connsiteY4" fmla="*/ 1626014 h 1764355"/>
                    <a:gd name="connsiteX5" fmla="*/ 1676669 w 1764407"/>
                    <a:gd name="connsiteY5" fmla="*/ 1764356 h 1764355"/>
                    <a:gd name="connsiteX6" fmla="*/ 87739 w 1764407"/>
                    <a:gd name="connsiteY6" fmla="*/ 1764356 h 1764355"/>
                    <a:gd name="connsiteX7" fmla="*/ 0 w 1764407"/>
                    <a:gd name="connsiteY7" fmla="*/ 1620317 h 1764355"/>
                    <a:gd name="connsiteX8" fmla="*/ 0 w 1764407"/>
                    <a:gd name="connsiteY8" fmla="*/ 87739 h 17643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764407" h="1764355">
                      <a:moveTo>
                        <a:pt x="52" y="87739"/>
                      </a:moveTo>
                      <a:cubicBezTo>
                        <a:pt x="52" y="39519"/>
                        <a:pt x="95819" y="0"/>
                        <a:pt x="144090" y="0"/>
                      </a:cubicBezTo>
                      <a:lnTo>
                        <a:pt x="1676669" y="0"/>
                      </a:lnTo>
                      <a:cubicBezTo>
                        <a:pt x="1724889" y="0"/>
                        <a:pt x="1764407" y="90069"/>
                        <a:pt x="1764407" y="138289"/>
                      </a:cubicBezTo>
                      <a:lnTo>
                        <a:pt x="1764407" y="1626014"/>
                      </a:lnTo>
                      <a:cubicBezTo>
                        <a:pt x="1764407" y="1674234"/>
                        <a:pt x="1724941" y="1764356"/>
                        <a:pt x="1676669" y="1764356"/>
                      </a:cubicBezTo>
                      <a:lnTo>
                        <a:pt x="87739" y="1764356"/>
                      </a:lnTo>
                      <a:cubicBezTo>
                        <a:pt x="39519" y="1764356"/>
                        <a:pt x="0" y="1668589"/>
                        <a:pt x="0" y="1620317"/>
                      </a:cubicBezTo>
                      <a:lnTo>
                        <a:pt x="0" y="87739"/>
                      </a:lnTo>
                      <a:close/>
                    </a:path>
                  </a:pathLst>
                </a:custGeom>
                <a:solidFill>
                  <a:srgbClr val="E7E8E9"/>
                </a:solidFill>
                <a:ln w="0" cap="flat">
                  <a:noFill/>
                  <a:prstDash val="solid"/>
                  <a:miter/>
                </a:ln>
              </p:spPr>
              <p:txBody>
                <a:bodyPr rtlCol="0" anchor="ctr"/>
                <a:lstStyle/>
                <a:p>
                  <a:endParaRPr lang="en-GB"/>
                </a:p>
              </p:txBody>
            </p:sp>
            <p:sp>
              <p:nvSpPr>
                <p:cNvPr id="93" name="Freeform 92">
                  <a:extLst>
                    <a:ext uri="{FF2B5EF4-FFF2-40B4-BE49-F238E27FC236}">
                      <a16:creationId xmlns:a16="http://schemas.microsoft.com/office/drawing/2014/main" id="{06C1F89E-48B9-BB29-B5E2-E5664D26AE13}"/>
                    </a:ext>
                  </a:extLst>
                </p:cNvPr>
                <p:cNvSpPr/>
                <p:nvPr/>
              </p:nvSpPr>
              <p:spPr>
                <a:xfrm>
                  <a:off x="3382535" y="2697393"/>
                  <a:ext cx="1754359" cy="1754307"/>
                </a:xfrm>
                <a:custGeom>
                  <a:avLst/>
                  <a:gdLst>
                    <a:gd name="connsiteX0" fmla="*/ 52 w 1754359"/>
                    <a:gd name="connsiteY0" fmla="*/ 83543 h 1754307"/>
                    <a:gd name="connsiteX1" fmla="*/ 145541 w 1754359"/>
                    <a:gd name="connsiteY1" fmla="*/ 0 h 1754307"/>
                    <a:gd name="connsiteX2" fmla="*/ 1670816 w 1754359"/>
                    <a:gd name="connsiteY2" fmla="*/ 0 h 1754307"/>
                    <a:gd name="connsiteX3" fmla="*/ 1754359 w 1754359"/>
                    <a:gd name="connsiteY3" fmla="*/ 139170 h 1754307"/>
                    <a:gd name="connsiteX4" fmla="*/ 1754359 w 1754359"/>
                    <a:gd name="connsiteY4" fmla="*/ 1615086 h 1754307"/>
                    <a:gd name="connsiteX5" fmla="*/ 1670816 w 1754359"/>
                    <a:gd name="connsiteY5" fmla="*/ 1754307 h 1754307"/>
                    <a:gd name="connsiteX6" fmla="*/ 83543 w 1754359"/>
                    <a:gd name="connsiteY6" fmla="*/ 1754307 h 1754307"/>
                    <a:gd name="connsiteX7" fmla="*/ 0 w 1754359"/>
                    <a:gd name="connsiteY7" fmla="*/ 1608819 h 1754307"/>
                    <a:gd name="connsiteX8" fmla="*/ 0 w 1754359"/>
                    <a:gd name="connsiteY8" fmla="*/ 83543 h 17543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754359" h="1754307">
                      <a:moveTo>
                        <a:pt x="52" y="83543"/>
                      </a:moveTo>
                      <a:cubicBezTo>
                        <a:pt x="52" y="37602"/>
                        <a:pt x="99599" y="0"/>
                        <a:pt x="145541" y="0"/>
                      </a:cubicBezTo>
                      <a:lnTo>
                        <a:pt x="1670816" y="0"/>
                      </a:lnTo>
                      <a:cubicBezTo>
                        <a:pt x="1716757" y="0"/>
                        <a:pt x="1754359" y="93229"/>
                        <a:pt x="1754359" y="139170"/>
                      </a:cubicBezTo>
                      <a:lnTo>
                        <a:pt x="1754359" y="1615086"/>
                      </a:lnTo>
                      <a:cubicBezTo>
                        <a:pt x="1754359" y="1661027"/>
                        <a:pt x="1716757" y="1754307"/>
                        <a:pt x="1670816" y="1754307"/>
                      </a:cubicBezTo>
                      <a:lnTo>
                        <a:pt x="83543" y="1754307"/>
                      </a:lnTo>
                      <a:cubicBezTo>
                        <a:pt x="37602" y="1754307"/>
                        <a:pt x="0" y="1654760"/>
                        <a:pt x="0" y="1608819"/>
                      </a:cubicBezTo>
                      <a:lnTo>
                        <a:pt x="0" y="83543"/>
                      </a:lnTo>
                      <a:close/>
                    </a:path>
                  </a:pathLst>
                </a:custGeom>
                <a:solidFill>
                  <a:srgbClr val="E5E6E7"/>
                </a:solidFill>
                <a:ln w="0" cap="flat">
                  <a:noFill/>
                  <a:prstDash val="solid"/>
                  <a:miter/>
                </a:ln>
              </p:spPr>
              <p:txBody>
                <a:bodyPr rtlCol="0" anchor="ctr"/>
                <a:lstStyle/>
                <a:p>
                  <a:endParaRPr lang="en-GB"/>
                </a:p>
              </p:txBody>
            </p:sp>
            <p:sp>
              <p:nvSpPr>
                <p:cNvPr id="94" name="Freeform 93">
                  <a:extLst>
                    <a:ext uri="{FF2B5EF4-FFF2-40B4-BE49-F238E27FC236}">
                      <a16:creationId xmlns:a16="http://schemas.microsoft.com/office/drawing/2014/main" id="{FE64AFD9-896E-3754-8DBC-0E578988856A}"/>
                    </a:ext>
                  </a:extLst>
                </p:cNvPr>
                <p:cNvSpPr/>
                <p:nvPr/>
              </p:nvSpPr>
              <p:spPr>
                <a:xfrm>
                  <a:off x="3387559" y="2702468"/>
                  <a:ext cx="1744259" cy="1744259"/>
                </a:xfrm>
                <a:custGeom>
                  <a:avLst/>
                  <a:gdLst>
                    <a:gd name="connsiteX0" fmla="*/ 0 w 1744259"/>
                    <a:gd name="connsiteY0" fmla="*/ 79348 h 1744259"/>
                    <a:gd name="connsiteX1" fmla="*/ 146939 w 1744259"/>
                    <a:gd name="connsiteY1" fmla="*/ 0 h 1744259"/>
                    <a:gd name="connsiteX2" fmla="*/ 1664912 w 1744259"/>
                    <a:gd name="connsiteY2" fmla="*/ 0 h 1744259"/>
                    <a:gd name="connsiteX3" fmla="*/ 1744260 w 1744259"/>
                    <a:gd name="connsiteY3" fmla="*/ 140050 h 1744259"/>
                    <a:gd name="connsiteX4" fmla="*/ 1744260 w 1744259"/>
                    <a:gd name="connsiteY4" fmla="*/ 1604158 h 1744259"/>
                    <a:gd name="connsiteX5" fmla="*/ 1664912 w 1744259"/>
                    <a:gd name="connsiteY5" fmla="*/ 1744260 h 1744259"/>
                    <a:gd name="connsiteX6" fmla="*/ 79400 w 1744259"/>
                    <a:gd name="connsiteY6" fmla="*/ 1744260 h 1744259"/>
                    <a:gd name="connsiteX7" fmla="*/ 52 w 1744259"/>
                    <a:gd name="connsiteY7" fmla="*/ 1597321 h 1744259"/>
                    <a:gd name="connsiteX8" fmla="*/ 52 w 1744259"/>
                    <a:gd name="connsiteY8" fmla="*/ 79348 h 17442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744259" h="1744259">
                      <a:moveTo>
                        <a:pt x="0" y="79348"/>
                      </a:moveTo>
                      <a:cubicBezTo>
                        <a:pt x="0" y="35686"/>
                        <a:pt x="103277" y="0"/>
                        <a:pt x="146939" y="0"/>
                      </a:cubicBezTo>
                      <a:lnTo>
                        <a:pt x="1664912" y="0"/>
                      </a:lnTo>
                      <a:cubicBezTo>
                        <a:pt x="1708574" y="0"/>
                        <a:pt x="1744260" y="96388"/>
                        <a:pt x="1744260" y="140050"/>
                      </a:cubicBezTo>
                      <a:lnTo>
                        <a:pt x="1744260" y="1604158"/>
                      </a:lnTo>
                      <a:cubicBezTo>
                        <a:pt x="1744260" y="1647820"/>
                        <a:pt x="1708522" y="1744260"/>
                        <a:pt x="1664912" y="1744260"/>
                      </a:cubicBezTo>
                      <a:lnTo>
                        <a:pt x="79400" y="1744260"/>
                      </a:lnTo>
                      <a:cubicBezTo>
                        <a:pt x="35738" y="1744260"/>
                        <a:pt x="52" y="1640983"/>
                        <a:pt x="52" y="1597321"/>
                      </a:cubicBezTo>
                      <a:lnTo>
                        <a:pt x="52" y="79348"/>
                      </a:lnTo>
                      <a:close/>
                    </a:path>
                  </a:pathLst>
                </a:custGeom>
                <a:solidFill>
                  <a:srgbClr val="E3E4E5"/>
                </a:solidFill>
                <a:ln w="0" cap="flat">
                  <a:noFill/>
                  <a:prstDash val="solid"/>
                  <a:miter/>
                </a:ln>
              </p:spPr>
              <p:txBody>
                <a:bodyPr rtlCol="0" anchor="ctr"/>
                <a:lstStyle/>
                <a:p>
                  <a:endParaRPr lang="en-GB"/>
                </a:p>
              </p:txBody>
            </p:sp>
            <p:sp>
              <p:nvSpPr>
                <p:cNvPr id="95" name="Freeform 94">
                  <a:extLst>
                    <a:ext uri="{FF2B5EF4-FFF2-40B4-BE49-F238E27FC236}">
                      <a16:creationId xmlns:a16="http://schemas.microsoft.com/office/drawing/2014/main" id="{77983E93-5169-D61C-1F77-1F8D78E91AFA}"/>
                    </a:ext>
                  </a:extLst>
                </p:cNvPr>
                <p:cNvSpPr/>
                <p:nvPr/>
              </p:nvSpPr>
              <p:spPr>
                <a:xfrm>
                  <a:off x="3392583" y="2707440"/>
                  <a:ext cx="1734263" cy="1734263"/>
                </a:xfrm>
                <a:custGeom>
                  <a:avLst/>
                  <a:gdLst>
                    <a:gd name="connsiteX0" fmla="*/ 0 w 1734263"/>
                    <a:gd name="connsiteY0" fmla="*/ 75205 h 1734263"/>
                    <a:gd name="connsiteX1" fmla="*/ 148389 w 1734263"/>
                    <a:gd name="connsiteY1" fmla="*/ 0 h 1734263"/>
                    <a:gd name="connsiteX2" fmla="*/ 1659059 w 1734263"/>
                    <a:gd name="connsiteY2" fmla="*/ 0 h 1734263"/>
                    <a:gd name="connsiteX3" fmla="*/ 1734264 w 1734263"/>
                    <a:gd name="connsiteY3" fmla="*/ 140931 h 1734263"/>
                    <a:gd name="connsiteX4" fmla="*/ 1734264 w 1734263"/>
                    <a:gd name="connsiteY4" fmla="*/ 1593281 h 1734263"/>
                    <a:gd name="connsiteX5" fmla="*/ 1659059 w 1734263"/>
                    <a:gd name="connsiteY5" fmla="*/ 1734263 h 1734263"/>
                    <a:gd name="connsiteX6" fmla="*/ 75205 w 1734263"/>
                    <a:gd name="connsiteY6" fmla="*/ 1734263 h 1734263"/>
                    <a:gd name="connsiteX7" fmla="*/ 0 w 1734263"/>
                    <a:gd name="connsiteY7" fmla="*/ 1585874 h 1734263"/>
                    <a:gd name="connsiteX8" fmla="*/ 0 w 1734263"/>
                    <a:gd name="connsiteY8" fmla="*/ 75205 h 17342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734263" h="1734263">
                      <a:moveTo>
                        <a:pt x="0" y="75205"/>
                      </a:moveTo>
                      <a:cubicBezTo>
                        <a:pt x="0" y="33873"/>
                        <a:pt x="107006" y="0"/>
                        <a:pt x="148389" y="0"/>
                      </a:cubicBezTo>
                      <a:lnTo>
                        <a:pt x="1659059" y="0"/>
                      </a:lnTo>
                      <a:cubicBezTo>
                        <a:pt x="1700390" y="0"/>
                        <a:pt x="1734264" y="99600"/>
                        <a:pt x="1734264" y="140931"/>
                      </a:cubicBezTo>
                      <a:lnTo>
                        <a:pt x="1734264" y="1593281"/>
                      </a:lnTo>
                      <a:cubicBezTo>
                        <a:pt x="1734264" y="1634612"/>
                        <a:pt x="1700442" y="1734263"/>
                        <a:pt x="1659059" y="1734263"/>
                      </a:cubicBezTo>
                      <a:lnTo>
                        <a:pt x="75205" y="1734263"/>
                      </a:lnTo>
                      <a:cubicBezTo>
                        <a:pt x="33873" y="1734263"/>
                        <a:pt x="0" y="1627258"/>
                        <a:pt x="0" y="1585874"/>
                      </a:cubicBezTo>
                      <a:lnTo>
                        <a:pt x="0" y="75205"/>
                      </a:lnTo>
                      <a:close/>
                    </a:path>
                  </a:pathLst>
                </a:custGeom>
                <a:solidFill>
                  <a:srgbClr val="E1E2E3"/>
                </a:solidFill>
                <a:ln w="0" cap="flat">
                  <a:noFill/>
                  <a:prstDash val="solid"/>
                  <a:miter/>
                </a:ln>
              </p:spPr>
              <p:txBody>
                <a:bodyPr rtlCol="0" anchor="ctr"/>
                <a:lstStyle/>
                <a:p>
                  <a:endParaRPr lang="en-GB"/>
                </a:p>
              </p:txBody>
            </p:sp>
            <p:sp>
              <p:nvSpPr>
                <p:cNvPr id="96" name="Freeform 95">
                  <a:extLst>
                    <a:ext uri="{FF2B5EF4-FFF2-40B4-BE49-F238E27FC236}">
                      <a16:creationId xmlns:a16="http://schemas.microsoft.com/office/drawing/2014/main" id="{5865B06B-556F-5043-D1CA-2F24AD2EF920}"/>
                    </a:ext>
                  </a:extLst>
                </p:cNvPr>
                <p:cNvSpPr/>
                <p:nvPr/>
              </p:nvSpPr>
              <p:spPr>
                <a:xfrm>
                  <a:off x="3397607" y="2712464"/>
                  <a:ext cx="1724215" cy="1724215"/>
                </a:xfrm>
                <a:custGeom>
                  <a:avLst/>
                  <a:gdLst>
                    <a:gd name="connsiteX0" fmla="*/ 0 w 1724215"/>
                    <a:gd name="connsiteY0" fmla="*/ 71009 h 1724215"/>
                    <a:gd name="connsiteX1" fmla="*/ 149839 w 1724215"/>
                    <a:gd name="connsiteY1" fmla="*/ 0 h 1724215"/>
                    <a:gd name="connsiteX2" fmla="*/ 1653206 w 1724215"/>
                    <a:gd name="connsiteY2" fmla="*/ 0 h 1724215"/>
                    <a:gd name="connsiteX3" fmla="*/ 1724216 w 1724215"/>
                    <a:gd name="connsiteY3" fmla="*/ 141811 h 1724215"/>
                    <a:gd name="connsiteX4" fmla="*/ 1724216 w 1724215"/>
                    <a:gd name="connsiteY4" fmla="*/ 1582352 h 1724215"/>
                    <a:gd name="connsiteX5" fmla="*/ 1653206 w 1724215"/>
                    <a:gd name="connsiteY5" fmla="*/ 1724216 h 1724215"/>
                    <a:gd name="connsiteX6" fmla="*/ 71009 w 1724215"/>
                    <a:gd name="connsiteY6" fmla="*/ 1724216 h 1724215"/>
                    <a:gd name="connsiteX7" fmla="*/ 0 w 1724215"/>
                    <a:gd name="connsiteY7" fmla="*/ 1574376 h 1724215"/>
                    <a:gd name="connsiteX8" fmla="*/ 0 w 1724215"/>
                    <a:gd name="connsiteY8" fmla="*/ 71009 h 17242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724215" h="1724215">
                      <a:moveTo>
                        <a:pt x="0" y="71009"/>
                      </a:moveTo>
                      <a:cubicBezTo>
                        <a:pt x="0" y="31957"/>
                        <a:pt x="110787" y="0"/>
                        <a:pt x="149839" y="0"/>
                      </a:cubicBezTo>
                      <a:lnTo>
                        <a:pt x="1653206" y="0"/>
                      </a:lnTo>
                      <a:cubicBezTo>
                        <a:pt x="1692259" y="0"/>
                        <a:pt x="1724216" y="102759"/>
                        <a:pt x="1724216" y="141811"/>
                      </a:cubicBezTo>
                      <a:lnTo>
                        <a:pt x="1724216" y="1582352"/>
                      </a:lnTo>
                      <a:cubicBezTo>
                        <a:pt x="1724216" y="1621405"/>
                        <a:pt x="1692259" y="1724216"/>
                        <a:pt x="1653206" y="1724216"/>
                      </a:cubicBezTo>
                      <a:lnTo>
                        <a:pt x="71009" y="1724216"/>
                      </a:lnTo>
                      <a:cubicBezTo>
                        <a:pt x="31957" y="1724216"/>
                        <a:pt x="0" y="1613429"/>
                        <a:pt x="0" y="1574376"/>
                      </a:cubicBezTo>
                      <a:lnTo>
                        <a:pt x="0" y="71009"/>
                      </a:lnTo>
                      <a:close/>
                    </a:path>
                  </a:pathLst>
                </a:custGeom>
                <a:solidFill>
                  <a:srgbClr val="DFE0E1"/>
                </a:solidFill>
                <a:ln w="0" cap="flat">
                  <a:noFill/>
                  <a:prstDash val="solid"/>
                  <a:miter/>
                </a:ln>
              </p:spPr>
              <p:txBody>
                <a:bodyPr rtlCol="0" anchor="ctr"/>
                <a:lstStyle/>
                <a:p>
                  <a:endParaRPr lang="en-GB"/>
                </a:p>
              </p:txBody>
            </p:sp>
            <p:sp>
              <p:nvSpPr>
                <p:cNvPr id="97" name="Freeform 96">
                  <a:extLst>
                    <a:ext uri="{FF2B5EF4-FFF2-40B4-BE49-F238E27FC236}">
                      <a16:creationId xmlns:a16="http://schemas.microsoft.com/office/drawing/2014/main" id="{22CD90A5-C910-10A6-46A1-EE085F99E109}"/>
                    </a:ext>
                  </a:extLst>
                </p:cNvPr>
                <p:cNvSpPr/>
                <p:nvPr/>
              </p:nvSpPr>
              <p:spPr>
                <a:xfrm>
                  <a:off x="3402631" y="2717488"/>
                  <a:ext cx="1714219" cy="1714167"/>
                </a:xfrm>
                <a:custGeom>
                  <a:avLst/>
                  <a:gdLst>
                    <a:gd name="connsiteX0" fmla="*/ 0 w 1714219"/>
                    <a:gd name="connsiteY0" fmla="*/ 66814 h 1714167"/>
                    <a:gd name="connsiteX1" fmla="*/ 151290 w 1714219"/>
                    <a:gd name="connsiteY1" fmla="*/ 0 h 1714167"/>
                    <a:gd name="connsiteX2" fmla="*/ 1647405 w 1714219"/>
                    <a:gd name="connsiteY2" fmla="*/ 0 h 1714167"/>
                    <a:gd name="connsiteX3" fmla="*/ 1714219 w 1714219"/>
                    <a:gd name="connsiteY3" fmla="*/ 142692 h 1714167"/>
                    <a:gd name="connsiteX4" fmla="*/ 1714219 w 1714219"/>
                    <a:gd name="connsiteY4" fmla="*/ 1571424 h 1714167"/>
                    <a:gd name="connsiteX5" fmla="*/ 1647405 w 1714219"/>
                    <a:gd name="connsiteY5" fmla="*/ 1714167 h 1714167"/>
                    <a:gd name="connsiteX6" fmla="*/ 66814 w 1714219"/>
                    <a:gd name="connsiteY6" fmla="*/ 1714167 h 1714167"/>
                    <a:gd name="connsiteX7" fmla="*/ 0 w 1714219"/>
                    <a:gd name="connsiteY7" fmla="*/ 1562878 h 1714167"/>
                    <a:gd name="connsiteX8" fmla="*/ 0 w 1714219"/>
                    <a:gd name="connsiteY8" fmla="*/ 66762 h 17141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714219" h="1714167">
                      <a:moveTo>
                        <a:pt x="0" y="66814"/>
                      </a:moveTo>
                      <a:cubicBezTo>
                        <a:pt x="0" y="30040"/>
                        <a:pt x="114516" y="0"/>
                        <a:pt x="151290" y="0"/>
                      </a:cubicBezTo>
                      <a:lnTo>
                        <a:pt x="1647405" y="0"/>
                      </a:lnTo>
                      <a:cubicBezTo>
                        <a:pt x="1684179" y="0"/>
                        <a:pt x="1714219" y="105918"/>
                        <a:pt x="1714219" y="142692"/>
                      </a:cubicBezTo>
                      <a:lnTo>
                        <a:pt x="1714219" y="1571424"/>
                      </a:lnTo>
                      <a:cubicBezTo>
                        <a:pt x="1714219" y="1608198"/>
                        <a:pt x="1684127" y="1714167"/>
                        <a:pt x="1647405" y="1714167"/>
                      </a:cubicBezTo>
                      <a:lnTo>
                        <a:pt x="66814" y="1714167"/>
                      </a:lnTo>
                      <a:cubicBezTo>
                        <a:pt x="30040" y="1714167"/>
                        <a:pt x="0" y="1599651"/>
                        <a:pt x="0" y="1562878"/>
                      </a:cubicBezTo>
                      <a:lnTo>
                        <a:pt x="0" y="66762"/>
                      </a:lnTo>
                      <a:close/>
                    </a:path>
                  </a:pathLst>
                </a:custGeom>
                <a:solidFill>
                  <a:srgbClr val="DDDEDF"/>
                </a:solidFill>
                <a:ln w="0" cap="flat">
                  <a:noFill/>
                  <a:prstDash val="solid"/>
                  <a:miter/>
                </a:ln>
              </p:spPr>
              <p:txBody>
                <a:bodyPr rtlCol="0" anchor="ctr"/>
                <a:lstStyle/>
                <a:p>
                  <a:endParaRPr lang="en-GB"/>
                </a:p>
              </p:txBody>
            </p:sp>
            <p:sp>
              <p:nvSpPr>
                <p:cNvPr id="98" name="Freeform 97">
                  <a:extLst>
                    <a:ext uri="{FF2B5EF4-FFF2-40B4-BE49-F238E27FC236}">
                      <a16:creationId xmlns:a16="http://schemas.microsoft.com/office/drawing/2014/main" id="{27366D4F-2B71-E526-1162-D3EBD0263EBE}"/>
                    </a:ext>
                  </a:extLst>
                </p:cNvPr>
                <p:cNvSpPr/>
                <p:nvPr/>
              </p:nvSpPr>
              <p:spPr>
                <a:xfrm>
                  <a:off x="3407603" y="2722461"/>
                  <a:ext cx="1704222" cy="1704223"/>
                </a:xfrm>
                <a:custGeom>
                  <a:avLst/>
                  <a:gdLst>
                    <a:gd name="connsiteX0" fmla="*/ 0 w 1704222"/>
                    <a:gd name="connsiteY0" fmla="*/ 62670 h 1704223"/>
                    <a:gd name="connsiteX1" fmla="*/ 152740 w 1704222"/>
                    <a:gd name="connsiteY1" fmla="*/ 0 h 1704223"/>
                    <a:gd name="connsiteX2" fmla="*/ 1641553 w 1704222"/>
                    <a:gd name="connsiteY2" fmla="*/ 0 h 1704223"/>
                    <a:gd name="connsiteX3" fmla="*/ 1704223 w 1704222"/>
                    <a:gd name="connsiteY3" fmla="*/ 143572 h 1704223"/>
                    <a:gd name="connsiteX4" fmla="*/ 1704223 w 1704222"/>
                    <a:gd name="connsiteY4" fmla="*/ 1560547 h 1704223"/>
                    <a:gd name="connsiteX5" fmla="*/ 1641553 w 1704222"/>
                    <a:gd name="connsiteY5" fmla="*/ 1704223 h 1704223"/>
                    <a:gd name="connsiteX6" fmla="*/ 62671 w 1704222"/>
                    <a:gd name="connsiteY6" fmla="*/ 1704223 h 1704223"/>
                    <a:gd name="connsiteX7" fmla="*/ 0 w 1704222"/>
                    <a:gd name="connsiteY7" fmla="*/ 1551483 h 1704223"/>
                    <a:gd name="connsiteX8" fmla="*/ 0 w 1704222"/>
                    <a:gd name="connsiteY8" fmla="*/ 62670 h 17042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704222" h="1704223">
                      <a:moveTo>
                        <a:pt x="0" y="62670"/>
                      </a:moveTo>
                      <a:cubicBezTo>
                        <a:pt x="0" y="28228"/>
                        <a:pt x="118297" y="0"/>
                        <a:pt x="152740" y="0"/>
                      </a:cubicBezTo>
                      <a:lnTo>
                        <a:pt x="1641553" y="0"/>
                      </a:lnTo>
                      <a:cubicBezTo>
                        <a:pt x="1675995" y="0"/>
                        <a:pt x="1704223" y="109129"/>
                        <a:pt x="1704223" y="143572"/>
                      </a:cubicBezTo>
                      <a:lnTo>
                        <a:pt x="1704223" y="1560547"/>
                      </a:lnTo>
                      <a:cubicBezTo>
                        <a:pt x="1704223" y="1594990"/>
                        <a:pt x="1676047" y="1704223"/>
                        <a:pt x="1641553" y="1704223"/>
                      </a:cubicBezTo>
                      <a:lnTo>
                        <a:pt x="62671" y="1704223"/>
                      </a:lnTo>
                      <a:cubicBezTo>
                        <a:pt x="28228" y="1704223"/>
                        <a:pt x="0" y="1585926"/>
                        <a:pt x="0" y="1551483"/>
                      </a:cubicBezTo>
                      <a:lnTo>
                        <a:pt x="0" y="62670"/>
                      </a:lnTo>
                      <a:close/>
                    </a:path>
                  </a:pathLst>
                </a:custGeom>
                <a:solidFill>
                  <a:srgbClr val="DBDCDD"/>
                </a:solidFill>
                <a:ln w="0" cap="flat">
                  <a:noFill/>
                  <a:prstDash val="solid"/>
                  <a:miter/>
                </a:ln>
              </p:spPr>
              <p:txBody>
                <a:bodyPr rtlCol="0" anchor="ctr"/>
                <a:lstStyle/>
                <a:p>
                  <a:endParaRPr lang="en-GB"/>
                </a:p>
              </p:txBody>
            </p:sp>
            <p:sp>
              <p:nvSpPr>
                <p:cNvPr id="99" name="Freeform 98">
                  <a:extLst>
                    <a:ext uri="{FF2B5EF4-FFF2-40B4-BE49-F238E27FC236}">
                      <a16:creationId xmlns:a16="http://schemas.microsoft.com/office/drawing/2014/main" id="{66E8C0BF-D3E1-2501-80FE-9C59CD8C22A8}"/>
                    </a:ext>
                  </a:extLst>
                </p:cNvPr>
                <p:cNvSpPr/>
                <p:nvPr/>
              </p:nvSpPr>
              <p:spPr>
                <a:xfrm>
                  <a:off x="3412627" y="2727485"/>
                  <a:ext cx="1694174" cy="1694174"/>
                </a:xfrm>
                <a:custGeom>
                  <a:avLst/>
                  <a:gdLst>
                    <a:gd name="connsiteX0" fmla="*/ 0 w 1694174"/>
                    <a:gd name="connsiteY0" fmla="*/ 58475 h 1694174"/>
                    <a:gd name="connsiteX1" fmla="*/ 154190 w 1694174"/>
                    <a:gd name="connsiteY1" fmla="*/ 0 h 1694174"/>
                    <a:gd name="connsiteX2" fmla="*/ 1635700 w 1694174"/>
                    <a:gd name="connsiteY2" fmla="*/ 0 h 1694174"/>
                    <a:gd name="connsiteX3" fmla="*/ 1694175 w 1694174"/>
                    <a:gd name="connsiteY3" fmla="*/ 144453 h 1694174"/>
                    <a:gd name="connsiteX4" fmla="*/ 1694175 w 1694174"/>
                    <a:gd name="connsiteY4" fmla="*/ 1549619 h 1694174"/>
                    <a:gd name="connsiteX5" fmla="*/ 1635700 w 1694174"/>
                    <a:gd name="connsiteY5" fmla="*/ 1694175 h 1694174"/>
                    <a:gd name="connsiteX6" fmla="*/ 58475 w 1694174"/>
                    <a:gd name="connsiteY6" fmla="*/ 1694175 h 1694174"/>
                    <a:gd name="connsiteX7" fmla="*/ 0 w 1694174"/>
                    <a:gd name="connsiteY7" fmla="*/ 1539985 h 1694174"/>
                    <a:gd name="connsiteX8" fmla="*/ 0 w 1694174"/>
                    <a:gd name="connsiteY8" fmla="*/ 58475 h 16941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694174" h="1694174">
                      <a:moveTo>
                        <a:pt x="0" y="58475"/>
                      </a:moveTo>
                      <a:cubicBezTo>
                        <a:pt x="0" y="26311"/>
                        <a:pt x="122026" y="0"/>
                        <a:pt x="154190" y="0"/>
                      </a:cubicBezTo>
                      <a:lnTo>
                        <a:pt x="1635700" y="0"/>
                      </a:lnTo>
                      <a:cubicBezTo>
                        <a:pt x="1667864" y="0"/>
                        <a:pt x="1694175" y="112289"/>
                        <a:pt x="1694175" y="144453"/>
                      </a:cubicBezTo>
                      <a:lnTo>
                        <a:pt x="1694175" y="1549619"/>
                      </a:lnTo>
                      <a:cubicBezTo>
                        <a:pt x="1694175" y="1581782"/>
                        <a:pt x="1667864" y="1694175"/>
                        <a:pt x="1635700" y="1694175"/>
                      </a:cubicBezTo>
                      <a:lnTo>
                        <a:pt x="58475" y="1694175"/>
                      </a:lnTo>
                      <a:cubicBezTo>
                        <a:pt x="26311" y="1694175"/>
                        <a:pt x="0" y="1572149"/>
                        <a:pt x="0" y="1539985"/>
                      </a:cubicBezTo>
                      <a:lnTo>
                        <a:pt x="0" y="58475"/>
                      </a:lnTo>
                      <a:close/>
                    </a:path>
                  </a:pathLst>
                </a:custGeom>
                <a:solidFill>
                  <a:srgbClr val="D9DADB"/>
                </a:solidFill>
                <a:ln w="0" cap="flat">
                  <a:noFill/>
                  <a:prstDash val="solid"/>
                  <a:miter/>
                </a:ln>
              </p:spPr>
              <p:txBody>
                <a:bodyPr rtlCol="0" anchor="ctr"/>
                <a:lstStyle/>
                <a:p>
                  <a:endParaRPr lang="en-GB"/>
                </a:p>
              </p:txBody>
            </p:sp>
            <p:sp>
              <p:nvSpPr>
                <p:cNvPr id="100" name="Freeform 99">
                  <a:extLst>
                    <a:ext uri="{FF2B5EF4-FFF2-40B4-BE49-F238E27FC236}">
                      <a16:creationId xmlns:a16="http://schemas.microsoft.com/office/drawing/2014/main" id="{59563E9D-3654-2287-96A6-57705C7B1849}"/>
                    </a:ext>
                  </a:extLst>
                </p:cNvPr>
                <p:cNvSpPr/>
                <p:nvPr/>
              </p:nvSpPr>
              <p:spPr>
                <a:xfrm>
                  <a:off x="3417651" y="2732509"/>
                  <a:ext cx="1684126" cy="1684127"/>
                </a:xfrm>
                <a:custGeom>
                  <a:avLst/>
                  <a:gdLst>
                    <a:gd name="connsiteX0" fmla="*/ 0 w 1684126"/>
                    <a:gd name="connsiteY0" fmla="*/ 54280 h 1684127"/>
                    <a:gd name="connsiteX1" fmla="*/ 155640 w 1684126"/>
                    <a:gd name="connsiteY1" fmla="*/ 0 h 1684127"/>
                    <a:gd name="connsiteX2" fmla="*/ 1629847 w 1684126"/>
                    <a:gd name="connsiteY2" fmla="*/ 0 h 1684127"/>
                    <a:gd name="connsiteX3" fmla="*/ 1684127 w 1684126"/>
                    <a:gd name="connsiteY3" fmla="*/ 145333 h 1684127"/>
                    <a:gd name="connsiteX4" fmla="*/ 1684127 w 1684126"/>
                    <a:gd name="connsiteY4" fmla="*/ 1538690 h 1684127"/>
                    <a:gd name="connsiteX5" fmla="*/ 1629847 w 1684126"/>
                    <a:gd name="connsiteY5" fmla="*/ 1684127 h 1684127"/>
                    <a:gd name="connsiteX6" fmla="*/ 54280 w 1684126"/>
                    <a:gd name="connsiteY6" fmla="*/ 1684127 h 1684127"/>
                    <a:gd name="connsiteX7" fmla="*/ 0 w 1684126"/>
                    <a:gd name="connsiteY7" fmla="*/ 1528487 h 1684127"/>
                    <a:gd name="connsiteX8" fmla="*/ 0 w 1684126"/>
                    <a:gd name="connsiteY8" fmla="*/ 54280 h 16841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684126" h="1684127">
                      <a:moveTo>
                        <a:pt x="0" y="54280"/>
                      </a:moveTo>
                      <a:cubicBezTo>
                        <a:pt x="0" y="24395"/>
                        <a:pt x="125755" y="0"/>
                        <a:pt x="155640" y="0"/>
                      </a:cubicBezTo>
                      <a:lnTo>
                        <a:pt x="1629847" y="0"/>
                      </a:lnTo>
                      <a:cubicBezTo>
                        <a:pt x="1659732" y="0"/>
                        <a:pt x="1684127" y="115448"/>
                        <a:pt x="1684127" y="145333"/>
                      </a:cubicBezTo>
                      <a:lnTo>
                        <a:pt x="1684127" y="1538690"/>
                      </a:lnTo>
                      <a:cubicBezTo>
                        <a:pt x="1684127" y="1568575"/>
                        <a:pt x="1659680" y="1684127"/>
                        <a:pt x="1629847" y="1684127"/>
                      </a:cubicBezTo>
                      <a:lnTo>
                        <a:pt x="54280" y="1684127"/>
                      </a:lnTo>
                      <a:cubicBezTo>
                        <a:pt x="24395" y="1684127"/>
                        <a:pt x="0" y="1558372"/>
                        <a:pt x="0" y="1528487"/>
                      </a:cubicBezTo>
                      <a:lnTo>
                        <a:pt x="0" y="54280"/>
                      </a:lnTo>
                      <a:close/>
                    </a:path>
                  </a:pathLst>
                </a:custGeom>
                <a:solidFill>
                  <a:srgbClr val="D7D8D9"/>
                </a:solidFill>
                <a:ln w="0" cap="flat">
                  <a:noFill/>
                  <a:prstDash val="solid"/>
                  <a:miter/>
                </a:ln>
              </p:spPr>
              <p:txBody>
                <a:bodyPr rtlCol="0" anchor="ctr"/>
                <a:lstStyle/>
                <a:p>
                  <a:endParaRPr lang="en-GB"/>
                </a:p>
              </p:txBody>
            </p:sp>
            <p:sp>
              <p:nvSpPr>
                <p:cNvPr id="101" name="Freeform 100">
                  <a:extLst>
                    <a:ext uri="{FF2B5EF4-FFF2-40B4-BE49-F238E27FC236}">
                      <a16:creationId xmlns:a16="http://schemas.microsoft.com/office/drawing/2014/main" id="{C4731876-A87E-45A5-0664-889F1B90134F}"/>
                    </a:ext>
                  </a:extLst>
                </p:cNvPr>
                <p:cNvSpPr/>
                <p:nvPr/>
              </p:nvSpPr>
              <p:spPr>
                <a:xfrm>
                  <a:off x="3422623" y="2737481"/>
                  <a:ext cx="1674182" cy="1674130"/>
                </a:xfrm>
                <a:custGeom>
                  <a:avLst/>
                  <a:gdLst>
                    <a:gd name="connsiteX0" fmla="*/ 52 w 1674182"/>
                    <a:gd name="connsiteY0" fmla="*/ 50136 h 1674130"/>
                    <a:gd name="connsiteX1" fmla="*/ 157142 w 1674182"/>
                    <a:gd name="connsiteY1" fmla="*/ 0 h 1674130"/>
                    <a:gd name="connsiteX2" fmla="*/ 1624046 w 1674182"/>
                    <a:gd name="connsiteY2" fmla="*/ 0 h 1674130"/>
                    <a:gd name="connsiteX3" fmla="*/ 1674183 w 1674182"/>
                    <a:gd name="connsiteY3" fmla="*/ 146214 h 1674130"/>
                    <a:gd name="connsiteX4" fmla="*/ 1674183 w 1674182"/>
                    <a:gd name="connsiteY4" fmla="*/ 1527813 h 1674130"/>
                    <a:gd name="connsiteX5" fmla="*/ 1624046 w 1674182"/>
                    <a:gd name="connsiteY5" fmla="*/ 1674131 h 1674130"/>
                    <a:gd name="connsiteX6" fmla="*/ 50136 w 1674182"/>
                    <a:gd name="connsiteY6" fmla="*/ 1674131 h 1674130"/>
                    <a:gd name="connsiteX7" fmla="*/ 0 w 1674182"/>
                    <a:gd name="connsiteY7" fmla="*/ 1517040 h 1674130"/>
                    <a:gd name="connsiteX8" fmla="*/ 0 w 1674182"/>
                    <a:gd name="connsiteY8" fmla="*/ 50136 h 16741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674182" h="1674130">
                      <a:moveTo>
                        <a:pt x="52" y="50136"/>
                      </a:moveTo>
                      <a:cubicBezTo>
                        <a:pt x="52" y="22582"/>
                        <a:pt x="129588" y="0"/>
                        <a:pt x="157142" y="0"/>
                      </a:cubicBezTo>
                      <a:lnTo>
                        <a:pt x="1624046" y="0"/>
                      </a:lnTo>
                      <a:cubicBezTo>
                        <a:pt x="1651601" y="0"/>
                        <a:pt x="1674183" y="118660"/>
                        <a:pt x="1674183" y="146214"/>
                      </a:cubicBezTo>
                      <a:lnTo>
                        <a:pt x="1674183" y="1527813"/>
                      </a:lnTo>
                      <a:cubicBezTo>
                        <a:pt x="1674183" y="1555368"/>
                        <a:pt x="1651652" y="1674131"/>
                        <a:pt x="1624046" y="1674131"/>
                      </a:cubicBezTo>
                      <a:lnTo>
                        <a:pt x="50136" y="1674131"/>
                      </a:lnTo>
                      <a:cubicBezTo>
                        <a:pt x="22582" y="1674131"/>
                        <a:pt x="0" y="1544594"/>
                        <a:pt x="0" y="1517040"/>
                      </a:cubicBezTo>
                      <a:lnTo>
                        <a:pt x="0" y="50136"/>
                      </a:lnTo>
                      <a:close/>
                    </a:path>
                  </a:pathLst>
                </a:custGeom>
                <a:solidFill>
                  <a:srgbClr val="D5D6D7"/>
                </a:solidFill>
                <a:ln w="0" cap="flat">
                  <a:noFill/>
                  <a:prstDash val="solid"/>
                  <a:miter/>
                </a:ln>
              </p:spPr>
              <p:txBody>
                <a:bodyPr rtlCol="0" anchor="ctr"/>
                <a:lstStyle/>
                <a:p>
                  <a:endParaRPr lang="en-GB"/>
                </a:p>
              </p:txBody>
            </p:sp>
            <p:sp>
              <p:nvSpPr>
                <p:cNvPr id="102" name="Freeform 101">
                  <a:extLst>
                    <a:ext uri="{FF2B5EF4-FFF2-40B4-BE49-F238E27FC236}">
                      <a16:creationId xmlns:a16="http://schemas.microsoft.com/office/drawing/2014/main" id="{C6E68F50-5DC1-DE57-A3CC-B5C03002DFF4}"/>
                    </a:ext>
                  </a:extLst>
                </p:cNvPr>
                <p:cNvSpPr/>
                <p:nvPr/>
              </p:nvSpPr>
              <p:spPr>
                <a:xfrm>
                  <a:off x="3427647" y="2742557"/>
                  <a:ext cx="1664082" cy="1664082"/>
                </a:xfrm>
                <a:custGeom>
                  <a:avLst/>
                  <a:gdLst>
                    <a:gd name="connsiteX0" fmla="*/ 0 w 1664082"/>
                    <a:gd name="connsiteY0" fmla="*/ 45941 h 1664082"/>
                    <a:gd name="connsiteX1" fmla="*/ 158541 w 1664082"/>
                    <a:gd name="connsiteY1" fmla="*/ 0 h 1664082"/>
                    <a:gd name="connsiteX2" fmla="*/ 1618142 w 1664082"/>
                    <a:gd name="connsiteY2" fmla="*/ 0 h 1664082"/>
                    <a:gd name="connsiteX3" fmla="*/ 1664083 w 1664082"/>
                    <a:gd name="connsiteY3" fmla="*/ 147095 h 1664082"/>
                    <a:gd name="connsiteX4" fmla="*/ 1664083 w 1664082"/>
                    <a:gd name="connsiteY4" fmla="*/ 1516885 h 1664082"/>
                    <a:gd name="connsiteX5" fmla="*/ 1618142 w 1664082"/>
                    <a:gd name="connsiteY5" fmla="*/ 1664083 h 1664082"/>
                    <a:gd name="connsiteX6" fmla="*/ 45993 w 1664082"/>
                    <a:gd name="connsiteY6" fmla="*/ 1664083 h 1664082"/>
                    <a:gd name="connsiteX7" fmla="*/ 52 w 1664082"/>
                    <a:gd name="connsiteY7" fmla="*/ 1505542 h 1664082"/>
                    <a:gd name="connsiteX8" fmla="*/ 52 w 1664082"/>
                    <a:gd name="connsiteY8" fmla="*/ 45941 h 16640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664082" h="1664082">
                      <a:moveTo>
                        <a:pt x="0" y="45941"/>
                      </a:moveTo>
                      <a:cubicBezTo>
                        <a:pt x="0" y="20666"/>
                        <a:pt x="133265" y="0"/>
                        <a:pt x="158541" y="0"/>
                      </a:cubicBezTo>
                      <a:lnTo>
                        <a:pt x="1618142" y="0"/>
                      </a:lnTo>
                      <a:cubicBezTo>
                        <a:pt x="1643417" y="0"/>
                        <a:pt x="1664083" y="121819"/>
                        <a:pt x="1664083" y="147095"/>
                      </a:cubicBezTo>
                      <a:lnTo>
                        <a:pt x="1664083" y="1516885"/>
                      </a:lnTo>
                      <a:cubicBezTo>
                        <a:pt x="1664083" y="1542160"/>
                        <a:pt x="1643417" y="1664083"/>
                        <a:pt x="1618142" y="1664083"/>
                      </a:cubicBezTo>
                      <a:lnTo>
                        <a:pt x="45993" y="1664083"/>
                      </a:lnTo>
                      <a:cubicBezTo>
                        <a:pt x="20718" y="1664083"/>
                        <a:pt x="52" y="1530817"/>
                        <a:pt x="52" y="1505542"/>
                      </a:cubicBezTo>
                      <a:lnTo>
                        <a:pt x="52" y="45941"/>
                      </a:lnTo>
                      <a:close/>
                    </a:path>
                  </a:pathLst>
                </a:custGeom>
                <a:solidFill>
                  <a:srgbClr val="D3D4D6"/>
                </a:solidFill>
                <a:ln w="0" cap="flat">
                  <a:noFill/>
                  <a:prstDash val="solid"/>
                  <a:miter/>
                </a:ln>
              </p:spPr>
              <p:txBody>
                <a:bodyPr rtlCol="0" anchor="ctr"/>
                <a:lstStyle/>
                <a:p>
                  <a:endParaRPr lang="en-GB"/>
                </a:p>
              </p:txBody>
            </p:sp>
            <p:sp>
              <p:nvSpPr>
                <p:cNvPr id="103" name="Freeform 102">
                  <a:extLst>
                    <a:ext uri="{FF2B5EF4-FFF2-40B4-BE49-F238E27FC236}">
                      <a16:creationId xmlns:a16="http://schemas.microsoft.com/office/drawing/2014/main" id="{46076F85-50C3-1E23-5C21-DDDBE69B54DC}"/>
                    </a:ext>
                  </a:extLst>
                </p:cNvPr>
                <p:cNvSpPr/>
                <p:nvPr/>
              </p:nvSpPr>
              <p:spPr>
                <a:xfrm>
                  <a:off x="3432671" y="2747581"/>
                  <a:ext cx="1654034" cy="1654086"/>
                </a:xfrm>
                <a:custGeom>
                  <a:avLst/>
                  <a:gdLst>
                    <a:gd name="connsiteX0" fmla="*/ 0 w 1654034"/>
                    <a:gd name="connsiteY0" fmla="*/ 41746 h 1654086"/>
                    <a:gd name="connsiteX1" fmla="*/ 159991 w 1654034"/>
                    <a:gd name="connsiteY1" fmla="*/ 0 h 1654086"/>
                    <a:gd name="connsiteX2" fmla="*/ 1612289 w 1654034"/>
                    <a:gd name="connsiteY2" fmla="*/ 0 h 1654086"/>
                    <a:gd name="connsiteX3" fmla="*/ 1654035 w 1654034"/>
                    <a:gd name="connsiteY3" fmla="*/ 147975 h 1654086"/>
                    <a:gd name="connsiteX4" fmla="*/ 1654035 w 1654034"/>
                    <a:gd name="connsiteY4" fmla="*/ 1506008 h 1654086"/>
                    <a:gd name="connsiteX5" fmla="*/ 1612289 w 1654034"/>
                    <a:gd name="connsiteY5" fmla="*/ 1654087 h 1654086"/>
                    <a:gd name="connsiteX6" fmla="*/ 41798 w 1654034"/>
                    <a:gd name="connsiteY6" fmla="*/ 1654087 h 1654086"/>
                    <a:gd name="connsiteX7" fmla="*/ 52 w 1654034"/>
                    <a:gd name="connsiteY7" fmla="*/ 1494096 h 1654086"/>
                    <a:gd name="connsiteX8" fmla="*/ 52 w 1654034"/>
                    <a:gd name="connsiteY8" fmla="*/ 41798 h 16540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654034" h="1654086">
                      <a:moveTo>
                        <a:pt x="0" y="41746"/>
                      </a:moveTo>
                      <a:cubicBezTo>
                        <a:pt x="0" y="18749"/>
                        <a:pt x="137046" y="0"/>
                        <a:pt x="159991" y="0"/>
                      </a:cubicBezTo>
                      <a:lnTo>
                        <a:pt x="1612289" y="0"/>
                      </a:lnTo>
                      <a:cubicBezTo>
                        <a:pt x="1635285" y="0"/>
                        <a:pt x="1654035" y="124978"/>
                        <a:pt x="1654035" y="147975"/>
                      </a:cubicBezTo>
                      <a:lnTo>
                        <a:pt x="1654035" y="1506008"/>
                      </a:lnTo>
                      <a:cubicBezTo>
                        <a:pt x="1654035" y="1529005"/>
                        <a:pt x="1635234" y="1654087"/>
                        <a:pt x="1612289" y="1654087"/>
                      </a:cubicBezTo>
                      <a:lnTo>
                        <a:pt x="41798" y="1654087"/>
                      </a:lnTo>
                      <a:cubicBezTo>
                        <a:pt x="18801" y="1654087"/>
                        <a:pt x="52" y="1517040"/>
                        <a:pt x="52" y="1494096"/>
                      </a:cubicBezTo>
                      <a:lnTo>
                        <a:pt x="52" y="41798"/>
                      </a:lnTo>
                      <a:close/>
                    </a:path>
                  </a:pathLst>
                </a:custGeom>
                <a:solidFill>
                  <a:srgbClr val="D1D2D4"/>
                </a:solidFill>
                <a:ln w="0" cap="flat">
                  <a:noFill/>
                  <a:prstDash val="solid"/>
                  <a:miter/>
                </a:ln>
              </p:spPr>
              <p:txBody>
                <a:bodyPr rtlCol="0" anchor="ctr"/>
                <a:lstStyle/>
                <a:p>
                  <a:endParaRPr lang="en-GB"/>
                </a:p>
              </p:txBody>
            </p:sp>
            <p:sp>
              <p:nvSpPr>
                <p:cNvPr id="104" name="Freeform 103">
                  <a:extLst>
                    <a:ext uri="{FF2B5EF4-FFF2-40B4-BE49-F238E27FC236}">
                      <a16:creationId xmlns:a16="http://schemas.microsoft.com/office/drawing/2014/main" id="{448ABA40-1663-C4D5-7E1D-C5B725097369}"/>
                    </a:ext>
                  </a:extLst>
                </p:cNvPr>
                <p:cNvSpPr/>
                <p:nvPr/>
              </p:nvSpPr>
              <p:spPr>
                <a:xfrm>
                  <a:off x="3437695" y="2752553"/>
                  <a:ext cx="1644038" cy="1644038"/>
                </a:xfrm>
                <a:custGeom>
                  <a:avLst/>
                  <a:gdLst>
                    <a:gd name="connsiteX0" fmla="*/ 0 w 1644038"/>
                    <a:gd name="connsiteY0" fmla="*/ 37602 h 1644038"/>
                    <a:gd name="connsiteX1" fmla="*/ 161441 w 1644038"/>
                    <a:gd name="connsiteY1" fmla="*/ 0 h 1644038"/>
                    <a:gd name="connsiteX2" fmla="*/ 1606436 w 1644038"/>
                    <a:gd name="connsiteY2" fmla="*/ 0 h 1644038"/>
                    <a:gd name="connsiteX3" fmla="*/ 1644039 w 1644038"/>
                    <a:gd name="connsiteY3" fmla="*/ 148855 h 1644038"/>
                    <a:gd name="connsiteX4" fmla="*/ 1644039 w 1644038"/>
                    <a:gd name="connsiteY4" fmla="*/ 1495080 h 1644038"/>
                    <a:gd name="connsiteX5" fmla="*/ 1606436 w 1644038"/>
                    <a:gd name="connsiteY5" fmla="*/ 1644039 h 1644038"/>
                    <a:gd name="connsiteX6" fmla="*/ 37602 w 1644038"/>
                    <a:gd name="connsiteY6" fmla="*/ 1644039 h 1644038"/>
                    <a:gd name="connsiteX7" fmla="*/ 0 w 1644038"/>
                    <a:gd name="connsiteY7" fmla="*/ 1482597 h 1644038"/>
                    <a:gd name="connsiteX8" fmla="*/ 0 w 1644038"/>
                    <a:gd name="connsiteY8" fmla="*/ 37602 h 16440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644038" h="1644038">
                      <a:moveTo>
                        <a:pt x="0" y="37602"/>
                      </a:moveTo>
                      <a:cubicBezTo>
                        <a:pt x="0" y="16937"/>
                        <a:pt x="140776" y="0"/>
                        <a:pt x="161441" y="0"/>
                      </a:cubicBezTo>
                      <a:lnTo>
                        <a:pt x="1606436" y="0"/>
                      </a:lnTo>
                      <a:cubicBezTo>
                        <a:pt x="1627102" y="0"/>
                        <a:pt x="1644039" y="128190"/>
                        <a:pt x="1644039" y="148855"/>
                      </a:cubicBezTo>
                      <a:lnTo>
                        <a:pt x="1644039" y="1495080"/>
                      </a:lnTo>
                      <a:cubicBezTo>
                        <a:pt x="1644039" y="1515745"/>
                        <a:pt x="1627102" y="1644039"/>
                        <a:pt x="1606436" y="1644039"/>
                      </a:cubicBezTo>
                      <a:lnTo>
                        <a:pt x="37602" y="1644039"/>
                      </a:lnTo>
                      <a:cubicBezTo>
                        <a:pt x="16937" y="1644039"/>
                        <a:pt x="0" y="1503263"/>
                        <a:pt x="0" y="1482597"/>
                      </a:cubicBezTo>
                      <a:lnTo>
                        <a:pt x="0" y="37602"/>
                      </a:lnTo>
                      <a:close/>
                    </a:path>
                  </a:pathLst>
                </a:custGeom>
                <a:solidFill>
                  <a:srgbClr val="CED0D2"/>
                </a:solidFill>
                <a:ln w="0" cap="flat">
                  <a:noFill/>
                  <a:prstDash val="solid"/>
                  <a:miter/>
                </a:ln>
              </p:spPr>
              <p:txBody>
                <a:bodyPr rtlCol="0" anchor="ctr"/>
                <a:lstStyle/>
                <a:p>
                  <a:endParaRPr lang="en-GB"/>
                </a:p>
              </p:txBody>
            </p:sp>
            <p:sp>
              <p:nvSpPr>
                <p:cNvPr id="105" name="Freeform 104">
                  <a:extLst>
                    <a:ext uri="{FF2B5EF4-FFF2-40B4-BE49-F238E27FC236}">
                      <a16:creationId xmlns:a16="http://schemas.microsoft.com/office/drawing/2014/main" id="{A5ABF3FF-5085-3BC7-4B46-AC1BC457F63A}"/>
                    </a:ext>
                  </a:extLst>
                </p:cNvPr>
                <p:cNvSpPr/>
                <p:nvPr/>
              </p:nvSpPr>
              <p:spPr>
                <a:xfrm>
                  <a:off x="3442719" y="2757577"/>
                  <a:ext cx="1633990" cy="1633990"/>
                </a:xfrm>
                <a:custGeom>
                  <a:avLst/>
                  <a:gdLst>
                    <a:gd name="connsiteX0" fmla="*/ 0 w 1633990"/>
                    <a:gd name="connsiteY0" fmla="*/ 33407 h 1633990"/>
                    <a:gd name="connsiteX1" fmla="*/ 162891 w 1633990"/>
                    <a:gd name="connsiteY1" fmla="*/ 0 h 1633990"/>
                    <a:gd name="connsiteX2" fmla="*/ 1600584 w 1633990"/>
                    <a:gd name="connsiteY2" fmla="*/ 0 h 1633990"/>
                    <a:gd name="connsiteX3" fmla="*/ 1633991 w 1633990"/>
                    <a:gd name="connsiteY3" fmla="*/ 149736 h 1633990"/>
                    <a:gd name="connsiteX4" fmla="*/ 1633991 w 1633990"/>
                    <a:gd name="connsiteY4" fmla="*/ 1484151 h 1633990"/>
                    <a:gd name="connsiteX5" fmla="*/ 1600584 w 1633990"/>
                    <a:gd name="connsiteY5" fmla="*/ 1633991 h 1633990"/>
                    <a:gd name="connsiteX6" fmla="*/ 33407 w 1633990"/>
                    <a:gd name="connsiteY6" fmla="*/ 1633991 h 1633990"/>
                    <a:gd name="connsiteX7" fmla="*/ 0 w 1633990"/>
                    <a:gd name="connsiteY7" fmla="*/ 1471099 h 1633990"/>
                    <a:gd name="connsiteX8" fmla="*/ 0 w 1633990"/>
                    <a:gd name="connsiteY8" fmla="*/ 33407 h 16339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633990" h="1633990">
                      <a:moveTo>
                        <a:pt x="0" y="33407"/>
                      </a:moveTo>
                      <a:cubicBezTo>
                        <a:pt x="0" y="15020"/>
                        <a:pt x="144556" y="0"/>
                        <a:pt x="162891" y="0"/>
                      </a:cubicBezTo>
                      <a:lnTo>
                        <a:pt x="1600584" y="0"/>
                      </a:lnTo>
                      <a:cubicBezTo>
                        <a:pt x="1618970" y="0"/>
                        <a:pt x="1633991" y="131349"/>
                        <a:pt x="1633991" y="149736"/>
                      </a:cubicBezTo>
                      <a:lnTo>
                        <a:pt x="1633991" y="1484151"/>
                      </a:lnTo>
                      <a:cubicBezTo>
                        <a:pt x="1633991" y="1502538"/>
                        <a:pt x="1618970" y="1633991"/>
                        <a:pt x="1600584" y="1633991"/>
                      </a:cubicBezTo>
                      <a:lnTo>
                        <a:pt x="33407" y="1633991"/>
                      </a:lnTo>
                      <a:cubicBezTo>
                        <a:pt x="15020" y="1633991"/>
                        <a:pt x="0" y="1489434"/>
                        <a:pt x="0" y="1471099"/>
                      </a:cubicBezTo>
                      <a:lnTo>
                        <a:pt x="0" y="33407"/>
                      </a:lnTo>
                      <a:close/>
                    </a:path>
                  </a:pathLst>
                </a:custGeom>
                <a:solidFill>
                  <a:srgbClr val="CCCED0"/>
                </a:solidFill>
                <a:ln w="0" cap="flat">
                  <a:noFill/>
                  <a:prstDash val="solid"/>
                  <a:miter/>
                </a:ln>
              </p:spPr>
              <p:txBody>
                <a:bodyPr rtlCol="0" anchor="ctr"/>
                <a:lstStyle/>
                <a:p>
                  <a:endParaRPr lang="en-GB"/>
                </a:p>
              </p:txBody>
            </p:sp>
            <p:sp>
              <p:nvSpPr>
                <p:cNvPr id="106" name="Freeform 105">
                  <a:extLst>
                    <a:ext uri="{FF2B5EF4-FFF2-40B4-BE49-F238E27FC236}">
                      <a16:creationId xmlns:a16="http://schemas.microsoft.com/office/drawing/2014/main" id="{E2F51681-8803-617C-06D1-1CDE47CEB980}"/>
                    </a:ext>
                  </a:extLst>
                </p:cNvPr>
                <p:cNvSpPr/>
                <p:nvPr/>
              </p:nvSpPr>
              <p:spPr>
                <a:xfrm>
                  <a:off x="3447691" y="2762549"/>
                  <a:ext cx="1624046" cy="1623994"/>
                </a:xfrm>
                <a:custGeom>
                  <a:avLst/>
                  <a:gdLst>
                    <a:gd name="connsiteX0" fmla="*/ 52 w 1624046"/>
                    <a:gd name="connsiteY0" fmla="*/ 29263 h 1623994"/>
                    <a:gd name="connsiteX1" fmla="*/ 164393 w 1624046"/>
                    <a:gd name="connsiteY1" fmla="*/ 0 h 1623994"/>
                    <a:gd name="connsiteX2" fmla="*/ 1594783 w 1624046"/>
                    <a:gd name="connsiteY2" fmla="*/ 0 h 1623994"/>
                    <a:gd name="connsiteX3" fmla="*/ 1624046 w 1624046"/>
                    <a:gd name="connsiteY3" fmla="*/ 150616 h 1623994"/>
                    <a:gd name="connsiteX4" fmla="*/ 1624046 w 1624046"/>
                    <a:gd name="connsiteY4" fmla="*/ 1473274 h 1623994"/>
                    <a:gd name="connsiteX5" fmla="*/ 1594783 w 1624046"/>
                    <a:gd name="connsiteY5" fmla="*/ 1623995 h 1623994"/>
                    <a:gd name="connsiteX6" fmla="*/ 29263 w 1624046"/>
                    <a:gd name="connsiteY6" fmla="*/ 1623995 h 1623994"/>
                    <a:gd name="connsiteX7" fmla="*/ 0 w 1624046"/>
                    <a:gd name="connsiteY7" fmla="*/ 1459653 h 1623994"/>
                    <a:gd name="connsiteX8" fmla="*/ 0 w 1624046"/>
                    <a:gd name="connsiteY8" fmla="*/ 29263 h 16239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624046" h="1623994">
                      <a:moveTo>
                        <a:pt x="52" y="29263"/>
                      </a:moveTo>
                      <a:cubicBezTo>
                        <a:pt x="52" y="13207"/>
                        <a:pt x="148337" y="0"/>
                        <a:pt x="164393" y="0"/>
                      </a:cubicBezTo>
                      <a:lnTo>
                        <a:pt x="1594783" y="0"/>
                      </a:lnTo>
                      <a:cubicBezTo>
                        <a:pt x="1610839" y="0"/>
                        <a:pt x="1624046" y="134560"/>
                        <a:pt x="1624046" y="150616"/>
                      </a:cubicBezTo>
                      <a:lnTo>
                        <a:pt x="1624046" y="1473274"/>
                      </a:lnTo>
                      <a:cubicBezTo>
                        <a:pt x="1624046" y="1489331"/>
                        <a:pt x="1610891" y="1623995"/>
                        <a:pt x="1594783" y="1623995"/>
                      </a:cubicBezTo>
                      <a:lnTo>
                        <a:pt x="29263" y="1623995"/>
                      </a:lnTo>
                      <a:cubicBezTo>
                        <a:pt x="13207" y="1623995"/>
                        <a:pt x="0" y="1475709"/>
                        <a:pt x="0" y="1459653"/>
                      </a:cubicBezTo>
                      <a:lnTo>
                        <a:pt x="0" y="29263"/>
                      </a:lnTo>
                      <a:close/>
                    </a:path>
                  </a:pathLst>
                </a:custGeom>
                <a:solidFill>
                  <a:srgbClr val="CACCCE"/>
                </a:solidFill>
                <a:ln w="0" cap="flat">
                  <a:noFill/>
                  <a:prstDash val="solid"/>
                  <a:miter/>
                </a:ln>
              </p:spPr>
              <p:txBody>
                <a:bodyPr rtlCol="0" anchor="ctr"/>
                <a:lstStyle/>
                <a:p>
                  <a:endParaRPr lang="en-GB"/>
                </a:p>
              </p:txBody>
            </p:sp>
            <p:sp>
              <p:nvSpPr>
                <p:cNvPr id="107" name="Freeform 106">
                  <a:extLst>
                    <a:ext uri="{FF2B5EF4-FFF2-40B4-BE49-F238E27FC236}">
                      <a16:creationId xmlns:a16="http://schemas.microsoft.com/office/drawing/2014/main" id="{17D3B09C-4770-E6AC-0236-AEB007ECE31F}"/>
                    </a:ext>
                  </a:extLst>
                </p:cNvPr>
                <p:cNvSpPr/>
                <p:nvPr/>
              </p:nvSpPr>
              <p:spPr>
                <a:xfrm>
                  <a:off x="3452715" y="2767573"/>
                  <a:ext cx="1613998" cy="1613946"/>
                </a:xfrm>
                <a:custGeom>
                  <a:avLst/>
                  <a:gdLst>
                    <a:gd name="connsiteX0" fmla="*/ 0 w 1613998"/>
                    <a:gd name="connsiteY0" fmla="*/ 25068 h 1613946"/>
                    <a:gd name="connsiteX1" fmla="*/ 165844 w 1613998"/>
                    <a:gd name="connsiteY1" fmla="*/ 0 h 1613946"/>
                    <a:gd name="connsiteX2" fmla="*/ 1588930 w 1613998"/>
                    <a:gd name="connsiteY2" fmla="*/ 0 h 1613946"/>
                    <a:gd name="connsiteX3" fmla="*/ 1613998 w 1613998"/>
                    <a:gd name="connsiteY3" fmla="*/ 151497 h 1613946"/>
                    <a:gd name="connsiteX4" fmla="*/ 1613998 w 1613998"/>
                    <a:gd name="connsiteY4" fmla="*/ 1462346 h 1613946"/>
                    <a:gd name="connsiteX5" fmla="*/ 1588930 w 1613998"/>
                    <a:gd name="connsiteY5" fmla="*/ 1613946 h 1613946"/>
                    <a:gd name="connsiteX6" fmla="*/ 25068 w 1613998"/>
                    <a:gd name="connsiteY6" fmla="*/ 1613946 h 1613946"/>
                    <a:gd name="connsiteX7" fmla="*/ 0 w 1613998"/>
                    <a:gd name="connsiteY7" fmla="*/ 1448103 h 1613946"/>
                    <a:gd name="connsiteX8" fmla="*/ 0 w 1613998"/>
                    <a:gd name="connsiteY8" fmla="*/ 25016 h 16139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613998" h="1613946">
                      <a:moveTo>
                        <a:pt x="0" y="25068"/>
                      </a:moveTo>
                      <a:cubicBezTo>
                        <a:pt x="0" y="11291"/>
                        <a:pt x="152015" y="0"/>
                        <a:pt x="165844" y="0"/>
                      </a:cubicBezTo>
                      <a:lnTo>
                        <a:pt x="1588930" y="0"/>
                      </a:lnTo>
                      <a:cubicBezTo>
                        <a:pt x="1602707" y="0"/>
                        <a:pt x="1613998" y="137720"/>
                        <a:pt x="1613998" y="151497"/>
                      </a:cubicBezTo>
                      <a:lnTo>
                        <a:pt x="1613998" y="1462346"/>
                      </a:lnTo>
                      <a:cubicBezTo>
                        <a:pt x="1613998" y="1476123"/>
                        <a:pt x="1602707" y="1613946"/>
                        <a:pt x="1588930" y="1613946"/>
                      </a:cubicBezTo>
                      <a:lnTo>
                        <a:pt x="25068" y="1613946"/>
                      </a:lnTo>
                      <a:cubicBezTo>
                        <a:pt x="11291" y="1613946"/>
                        <a:pt x="0" y="1461932"/>
                        <a:pt x="0" y="1448103"/>
                      </a:cubicBezTo>
                      <a:lnTo>
                        <a:pt x="0" y="25016"/>
                      </a:lnTo>
                      <a:close/>
                    </a:path>
                  </a:pathLst>
                </a:custGeom>
                <a:solidFill>
                  <a:srgbClr val="C8CACC"/>
                </a:solidFill>
                <a:ln w="0" cap="flat">
                  <a:noFill/>
                  <a:prstDash val="solid"/>
                  <a:miter/>
                </a:ln>
              </p:spPr>
              <p:txBody>
                <a:bodyPr rtlCol="0" anchor="ctr"/>
                <a:lstStyle/>
                <a:p>
                  <a:endParaRPr lang="en-GB"/>
                </a:p>
              </p:txBody>
            </p:sp>
            <p:sp>
              <p:nvSpPr>
                <p:cNvPr id="108" name="Freeform 107">
                  <a:extLst>
                    <a:ext uri="{FF2B5EF4-FFF2-40B4-BE49-F238E27FC236}">
                      <a16:creationId xmlns:a16="http://schemas.microsoft.com/office/drawing/2014/main" id="{CA5E76A0-C9D2-7A66-622E-E949814F149F}"/>
                    </a:ext>
                  </a:extLst>
                </p:cNvPr>
                <p:cNvSpPr/>
                <p:nvPr/>
              </p:nvSpPr>
              <p:spPr>
                <a:xfrm>
                  <a:off x="3457739" y="2772597"/>
                  <a:ext cx="1603950" cy="1603898"/>
                </a:xfrm>
                <a:custGeom>
                  <a:avLst/>
                  <a:gdLst>
                    <a:gd name="connsiteX0" fmla="*/ 0 w 1603950"/>
                    <a:gd name="connsiteY0" fmla="*/ 20873 h 1603898"/>
                    <a:gd name="connsiteX1" fmla="*/ 167294 w 1603950"/>
                    <a:gd name="connsiteY1" fmla="*/ 0 h 1603898"/>
                    <a:gd name="connsiteX2" fmla="*/ 1583077 w 1603950"/>
                    <a:gd name="connsiteY2" fmla="*/ 0 h 1603898"/>
                    <a:gd name="connsiteX3" fmla="*/ 1603950 w 1603950"/>
                    <a:gd name="connsiteY3" fmla="*/ 152377 h 1603898"/>
                    <a:gd name="connsiteX4" fmla="*/ 1603950 w 1603950"/>
                    <a:gd name="connsiteY4" fmla="*/ 1451418 h 1603898"/>
                    <a:gd name="connsiteX5" fmla="*/ 1583077 w 1603950"/>
                    <a:gd name="connsiteY5" fmla="*/ 1603899 h 1603898"/>
                    <a:gd name="connsiteX6" fmla="*/ 20873 w 1603950"/>
                    <a:gd name="connsiteY6" fmla="*/ 1603899 h 1603898"/>
                    <a:gd name="connsiteX7" fmla="*/ 0 w 1603950"/>
                    <a:gd name="connsiteY7" fmla="*/ 1436605 h 1603898"/>
                    <a:gd name="connsiteX8" fmla="*/ 0 w 1603950"/>
                    <a:gd name="connsiteY8" fmla="*/ 20821 h 16038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603950" h="1603898">
                      <a:moveTo>
                        <a:pt x="0" y="20873"/>
                      </a:moveTo>
                      <a:cubicBezTo>
                        <a:pt x="0" y="9375"/>
                        <a:pt x="155796" y="0"/>
                        <a:pt x="167294" y="0"/>
                      </a:cubicBezTo>
                      <a:lnTo>
                        <a:pt x="1583077" y="0"/>
                      </a:lnTo>
                      <a:cubicBezTo>
                        <a:pt x="1594576" y="0"/>
                        <a:pt x="1603950" y="140879"/>
                        <a:pt x="1603950" y="152377"/>
                      </a:cubicBezTo>
                      <a:lnTo>
                        <a:pt x="1603950" y="1451418"/>
                      </a:lnTo>
                      <a:cubicBezTo>
                        <a:pt x="1603950" y="1462916"/>
                        <a:pt x="1594576" y="1603899"/>
                        <a:pt x="1583077" y="1603899"/>
                      </a:cubicBezTo>
                      <a:lnTo>
                        <a:pt x="20873" y="1603899"/>
                      </a:lnTo>
                      <a:cubicBezTo>
                        <a:pt x="9375" y="1603899"/>
                        <a:pt x="0" y="1448103"/>
                        <a:pt x="0" y="1436605"/>
                      </a:cubicBezTo>
                      <a:lnTo>
                        <a:pt x="0" y="20821"/>
                      </a:lnTo>
                      <a:close/>
                    </a:path>
                  </a:pathLst>
                </a:custGeom>
                <a:solidFill>
                  <a:srgbClr val="C6C8CA"/>
                </a:solidFill>
                <a:ln w="0" cap="flat">
                  <a:noFill/>
                  <a:prstDash val="solid"/>
                  <a:miter/>
                </a:ln>
              </p:spPr>
              <p:txBody>
                <a:bodyPr rtlCol="0" anchor="ctr"/>
                <a:lstStyle/>
                <a:p>
                  <a:endParaRPr lang="en-GB"/>
                </a:p>
              </p:txBody>
            </p:sp>
            <p:sp>
              <p:nvSpPr>
                <p:cNvPr id="109" name="Freeform 108">
                  <a:extLst>
                    <a:ext uri="{FF2B5EF4-FFF2-40B4-BE49-F238E27FC236}">
                      <a16:creationId xmlns:a16="http://schemas.microsoft.com/office/drawing/2014/main" id="{D1F78173-9FA8-930E-5A67-A7CB79BB000B}"/>
                    </a:ext>
                  </a:extLst>
                </p:cNvPr>
                <p:cNvSpPr/>
                <p:nvPr/>
              </p:nvSpPr>
              <p:spPr>
                <a:xfrm>
                  <a:off x="3462711" y="2777569"/>
                  <a:ext cx="1594005" cy="1593953"/>
                </a:xfrm>
                <a:custGeom>
                  <a:avLst/>
                  <a:gdLst>
                    <a:gd name="connsiteX0" fmla="*/ 52 w 1594005"/>
                    <a:gd name="connsiteY0" fmla="*/ 16729 h 1593953"/>
                    <a:gd name="connsiteX1" fmla="*/ 168796 w 1594005"/>
                    <a:gd name="connsiteY1" fmla="*/ 0 h 1593953"/>
                    <a:gd name="connsiteX2" fmla="*/ 1577276 w 1594005"/>
                    <a:gd name="connsiteY2" fmla="*/ 0 h 1593953"/>
                    <a:gd name="connsiteX3" fmla="*/ 1594006 w 1594005"/>
                    <a:gd name="connsiteY3" fmla="*/ 153258 h 1593953"/>
                    <a:gd name="connsiteX4" fmla="*/ 1594006 w 1594005"/>
                    <a:gd name="connsiteY4" fmla="*/ 1440541 h 1593953"/>
                    <a:gd name="connsiteX5" fmla="*/ 1577276 w 1594005"/>
                    <a:gd name="connsiteY5" fmla="*/ 1593954 h 1593953"/>
                    <a:gd name="connsiteX6" fmla="*/ 16729 w 1594005"/>
                    <a:gd name="connsiteY6" fmla="*/ 1593954 h 1593953"/>
                    <a:gd name="connsiteX7" fmla="*/ 0 w 1594005"/>
                    <a:gd name="connsiteY7" fmla="*/ 1425210 h 1593953"/>
                    <a:gd name="connsiteX8" fmla="*/ 0 w 1594005"/>
                    <a:gd name="connsiteY8" fmla="*/ 16729 h 15939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594005" h="1593953">
                      <a:moveTo>
                        <a:pt x="52" y="16729"/>
                      </a:moveTo>
                      <a:cubicBezTo>
                        <a:pt x="52" y="7562"/>
                        <a:pt x="159577" y="0"/>
                        <a:pt x="168796" y="0"/>
                      </a:cubicBezTo>
                      <a:lnTo>
                        <a:pt x="1577276" y="0"/>
                      </a:lnTo>
                      <a:cubicBezTo>
                        <a:pt x="1586444" y="0"/>
                        <a:pt x="1594006" y="144090"/>
                        <a:pt x="1594006" y="153258"/>
                      </a:cubicBezTo>
                      <a:lnTo>
                        <a:pt x="1594006" y="1440541"/>
                      </a:lnTo>
                      <a:cubicBezTo>
                        <a:pt x="1594006" y="1449708"/>
                        <a:pt x="1586496" y="1593954"/>
                        <a:pt x="1577276" y="1593954"/>
                      </a:cubicBezTo>
                      <a:lnTo>
                        <a:pt x="16729" y="1593954"/>
                      </a:lnTo>
                      <a:cubicBezTo>
                        <a:pt x="7562" y="1593954"/>
                        <a:pt x="0" y="1434429"/>
                        <a:pt x="0" y="1425210"/>
                      </a:cubicBezTo>
                      <a:lnTo>
                        <a:pt x="0" y="16729"/>
                      </a:lnTo>
                      <a:close/>
                    </a:path>
                  </a:pathLst>
                </a:custGeom>
                <a:solidFill>
                  <a:srgbClr val="C4C6C8"/>
                </a:solidFill>
                <a:ln w="0" cap="flat">
                  <a:noFill/>
                  <a:prstDash val="solid"/>
                  <a:miter/>
                </a:ln>
              </p:spPr>
              <p:txBody>
                <a:bodyPr rtlCol="0" anchor="ctr"/>
                <a:lstStyle/>
                <a:p>
                  <a:endParaRPr lang="en-GB"/>
                </a:p>
              </p:txBody>
            </p:sp>
            <p:sp>
              <p:nvSpPr>
                <p:cNvPr id="110" name="Freeform 109">
                  <a:extLst>
                    <a:ext uri="{FF2B5EF4-FFF2-40B4-BE49-F238E27FC236}">
                      <a16:creationId xmlns:a16="http://schemas.microsoft.com/office/drawing/2014/main" id="{0681958F-F907-ABF7-0D63-2612E1ED9B42}"/>
                    </a:ext>
                  </a:extLst>
                </p:cNvPr>
                <p:cNvSpPr/>
                <p:nvPr/>
              </p:nvSpPr>
              <p:spPr>
                <a:xfrm>
                  <a:off x="3467787" y="2782645"/>
                  <a:ext cx="1583906" cy="1583905"/>
                </a:xfrm>
                <a:custGeom>
                  <a:avLst/>
                  <a:gdLst>
                    <a:gd name="connsiteX0" fmla="*/ 0 w 1583906"/>
                    <a:gd name="connsiteY0" fmla="*/ 12534 h 1583905"/>
                    <a:gd name="connsiteX1" fmla="*/ 170194 w 1583906"/>
                    <a:gd name="connsiteY1" fmla="*/ 0 h 1583905"/>
                    <a:gd name="connsiteX2" fmla="*/ 1571372 w 1583906"/>
                    <a:gd name="connsiteY2" fmla="*/ 0 h 1583905"/>
                    <a:gd name="connsiteX3" fmla="*/ 1583906 w 1583906"/>
                    <a:gd name="connsiteY3" fmla="*/ 154138 h 1583905"/>
                    <a:gd name="connsiteX4" fmla="*/ 1583906 w 1583906"/>
                    <a:gd name="connsiteY4" fmla="*/ 1429612 h 1583905"/>
                    <a:gd name="connsiteX5" fmla="*/ 1571372 w 1583906"/>
                    <a:gd name="connsiteY5" fmla="*/ 1583906 h 1583905"/>
                    <a:gd name="connsiteX6" fmla="*/ 12534 w 1583906"/>
                    <a:gd name="connsiteY6" fmla="*/ 1583906 h 1583905"/>
                    <a:gd name="connsiteX7" fmla="*/ 0 w 1583906"/>
                    <a:gd name="connsiteY7" fmla="*/ 1413712 h 1583905"/>
                    <a:gd name="connsiteX8" fmla="*/ 0 w 1583906"/>
                    <a:gd name="connsiteY8" fmla="*/ 12534 h 1583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583906" h="1583905">
                      <a:moveTo>
                        <a:pt x="0" y="12534"/>
                      </a:moveTo>
                      <a:cubicBezTo>
                        <a:pt x="0" y="5646"/>
                        <a:pt x="163306" y="0"/>
                        <a:pt x="170194" y="0"/>
                      </a:cubicBezTo>
                      <a:lnTo>
                        <a:pt x="1571372" y="0"/>
                      </a:lnTo>
                      <a:cubicBezTo>
                        <a:pt x="1578261" y="0"/>
                        <a:pt x="1583906" y="147250"/>
                        <a:pt x="1583906" y="154138"/>
                      </a:cubicBezTo>
                      <a:lnTo>
                        <a:pt x="1583906" y="1429612"/>
                      </a:lnTo>
                      <a:cubicBezTo>
                        <a:pt x="1583906" y="1436501"/>
                        <a:pt x="1578261" y="1583906"/>
                        <a:pt x="1571372" y="1583906"/>
                      </a:cubicBezTo>
                      <a:lnTo>
                        <a:pt x="12534" y="1583906"/>
                      </a:lnTo>
                      <a:cubicBezTo>
                        <a:pt x="5646" y="1583906"/>
                        <a:pt x="0" y="1420600"/>
                        <a:pt x="0" y="1413712"/>
                      </a:cubicBezTo>
                      <a:lnTo>
                        <a:pt x="0" y="12534"/>
                      </a:lnTo>
                      <a:close/>
                    </a:path>
                  </a:pathLst>
                </a:custGeom>
                <a:solidFill>
                  <a:srgbClr val="C2C4C6"/>
                </a:solidFill>
                <a:ln w="0" cap="flat">
                  <a:noFill/>
                  <a:prstDash val="solid"/>
                  <a:miter/>
                </a:ln>
              </p:spPr>
              <p:txBody>
                <a:bodyPr rtlCol="0" anchor="ctr"/>
                <a:lstStyle/>
                <a:p>
                  <a:endParaRPr lang="en-GB"/>
                </a:p>
              </p:txBody>
            </p:sp>
            <p:sp>
              <p:nvSpPr>
                <p:cNvPr id="111" name="Freeform 110">
                  <a:extLst>
                    <a:ext uri="{FF2B5EF4-FFF2-40B4-BE49-F238E27FC236}">
                      <a16:creationId xmlns:a16="http://schemas.microsoft.com/office/drawing/2014/main" id="{F4A049CE-80C6-10C4-5D1C-E5F7CC3E5336}"/>
                    </a:ext>
                  </a:extLst>
                </p:cNvPr>
                <p:cNvSpPr/>
                <p:nvPr/>
              </p:nvSpPr>
              <p:spPr>
                <a:xfrm>
                  <a:off x="3472759" y="2787669"/>
                  <a:ext cx="1573857" cy="1573857"/>
                </a:xfrm>
                <a:custGeom>
                  <a:avLst/>
                  <a:gdLst>
                    <a:gd name="connsiteX0" fmla="*/ 0 w 1573857"/>
                    <a:gd name="connsiteY0" fmla="*/ 8339 h 1573857"/>
                    <a:gd name="connsiteX1" fmla="*/ 171645 w 1573857"/>
                    <a:gd name="connsiteY1" fmla="*/ 0 h 1573857"/>
                    <a:gd name="connsiteX2" fmla="*/ 1565519 w 1573857"/>
                    <a:gd name="connsiteY2" fmla="*/ 0 h 1573857"/>
                    <a:gd name="connsiteX3" fmla="*/ 1573858 w 1573857"/>
                    <a:gd name="connsiteY3" fmla="*/ 155019 h 1573857"/>
                    <a:gd name="connsiteX4" fmla="*/ 1573858 w 1573857"/>
                    <a:gd name="connsiteY4" fmla="*/ 1418684 h 1573857"/>
                    <a:gd name="connsiteX5" fmla="*/ 1565519 w 1573857"/>
                    <a:gd name="connsiteY5" fmla="*/ 1573858 h 1573857"/>
                    <a:gd name="connsiteX6" fmla="*/ 8391 w 1573857"/>
                    <a:gd name="connsiteY6" fmla="*/ 1573858 h 1573857"/>
                    <a:gd name="connsiteX7" fmla="*/ 52 w 1573857"/>
                    <a:gd name="connsiteY7" fmla="*/ 1402213 h 1573857"/>
                    <a:gd name="connsiteX8" fmla="*/ 52 w 1573857"/>
                    <a:gd name="connsiteY8" fmla="*/ 8339 h 15738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573857" h="1573857">
                      <a:moveTo>
                        <a:pt x="0" y="8339"/>
                      </a:moveTo>
                      <a:cubicBezTo>
                        <a:pt x="0" y="3729"/>
                        <a:pt x="167035" y="0"/>
                        <a:pt x="171645" y="0"/>
                      </a:cubicBezTo>
                      <a:lnTo>
                        <a:pt x="1565519" y="0"/>
                      </a:lnTo>
                      <a:cubicBezTo>
                        <a:pt x="1570129" y="0"/>
                        <a:pt x="1573858" y="150409"/>
                        <a:pt x="1573858" y="155019"/>
                      </a:cubicBezTo>
                      <a:lnTo>
                        <a:pt x="1573858" y="1418684"/>
                      </a:lnTo>
                      <a:cubicBezTo>
                        <a:pt x="1573858" y="1423293"/>
                        <a:pt x="1570077" y="1573858"/>
                        <a:pt x="1565519" y="1573858"/>
                      </a:cubicBezTo>
                      <a:lnTo>
                        <a:pt x="8391" y="1573858"/>
                      </a:lnTo>
                      <a:cubicBezTo>
                        <a:pt x="3781" y="1573858"/>
                        <a:pt x="52" y="1406823"/>
                        <a:pt x="52" y="1402213"/>
                      </a:cubicBezTo>
                      <a:lnTo>
                        <a:pt x="52" y="8339"/>
                      </a:lnTo>
                      <a:close/>
                    </a:path>
                  </a:pathLst>
                </a:custGeom>
                <a:solidFill>
                  <a:srgbClr val="C0C2C4"/>
                </a:solidFill>
                <a:ln w="0" cap="flat">
                  <a:noFill/>
                  <a:prstDash val="solid"/>
                  <a:miter/>
                </a:ln>
              </p:spPr>
              <p:txBody>
                <a:bodyPr rtlCol="0" anchor="ctr"/>
                <a:lstStyle/>
                <a:p>
                  <a:endParaRPr lang="en-GB"/>
                </a:p>
              </p:txBody>
            </p:sp>
            <p:sp>
              <p:nvSpPr>
                <p:cNvPr id="112" name="Freeform 111">
                  <a:extLst>
                    <a:ext uri="{FF2B5EF4-FFF2-40B4-BE49-F238E27FC236}">
                      <a16:creationId xmlns:a16="http://schemas.microsoft.com/office/drawing/2014/main" id="{ABD7A449-CDFA-74CC-C517-06AEEA07445E}"/>
                    </a:ext>
                  </a:extLst>
                </p:cNvPr>
                <p:cNvSpPr/>
                <p:nvPr/>
              </p:nvSpPr>
              <p:spPr>
                <a:xfrm>
                  <a:off x="3477783" y="2792641"/>
                  <a:ext cx="1563861" cy="1563861"/>
                </a:xfrm>
                <a:custGeom>
                  <a:avLst/>
                  <a:gdLst>
                    <a:gd name="connsiteX0" fmla="*/ 0 w 1563861"/>
                    <a:gd name="connsiteY0" fmla="*/ 4195 h 1563861"/>
                    <a:gd name="connsiteX1" fmla="*/ 173095 w 1563861"/>
                    <a:gd name="connsiteY1" fmla="*/ 0 h 1563861"/>
                    <a:gd name="connsiteX2" fmla="*/ 1559667 w 1563861"/>
                    <a:gd name="connsiteY2" fmla="*/ 0 h 1563861"/>
                    <a:gd name="connsiteX3" fmla="*/ 1563862 w 1563861"/>
                    <a:gd name="connsiteY3" fmla="*/ 155899 h 1563861"/>
                    <a:gd name="connsiteX4" fmla="*/ 1563862 w 1563861"/>
                    <a:gd name="connsiteY4" fmla="*/ 1407807 h 1563861"/>
                    <a:gd name="connsiteX5" fmla="*/ 1559667 w 1563861"/>
                    <a:gd name="connsiteY5" fmla="*/ 1563862 h 1563861"/>
                    <a:gd name="connsiteX6" fmla="*/ 4195 w 1563861"/>
                    <a:gd name="connsiteY6" fmla="*/ 1563862 h 1563861"/>
                    <a:gd name="connsiteX7" fmla="*/ 0 w 1563861"/>
                    <a:gd name="connsiteY7" fmla="*/ 1390767 h 1563861"/>
                    <a:gd name="connsiteX8" fmla="*/ 0 w 1563861"/>
                    <a:gd name="connsiteY8" fmla="*/ 4195 h 15638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563861" h="1563861">
                      <a:moveTo>
                        <a:pt x="0" y="4195"/>
                      </a:moveTo>
                      <a:cubicBezTo>
                        <a:pt x="0" y="1916"/>
                        <a:pt x="170764" y="0"/>
                        <a:pt x="173095" y="0"/>
                      </a:cubicBezTo>
                      <a:lnTo>
                        <a:pt x="1559667" y="0"/>
                      </a:lnTo>
                      <a:cubicBezTo>
                        <a:pt x="1561946" y="0"/>
                        <a:pt x="1563862" y="153620"/>
                        <a:pt x="1563862" y="155899"/>
                      </a:cubicBezTo>
                      <a:lnTo>
                        <a:pt x="1563862" y="1407807"/>
                      </a:lnTo>
                      <a:cubicBezTo>
                        <a:pt x="1563862" y="1410086"/>
                        <a:pt x="1561997" y="1563862"/>
                        <a:pt x="1559667" y="1563862"/>
                      </a:cubicBezTo>
                      <a:lnTo>
                        <a:pt x="4195" y="1563862"/>
                      </a:lnTo>
                      <a:cubicBezTo>
                        <a:pt x="1916" y="1563862"/>
                        <a:pt x="0" y="1393046"/>
                        <a:pt x="0" y="1390767"/>
                      </a:cubicBezTo>
                      <a:lnTo>
                        <a:pt x="0" y="4195"/>
                      </a:lnTo>
                      <a:close/>
                    </a:path>
                  </a:pathLst>
                </a:custGeom>
                <a:solidFill>
                  <a:srgbClr val="BEC0C2"/>
                </a:solidFill>
                <a:ln w="0" cap="flat">
                  <a:noFill/>
                  <a:prstDash val="solid"/>
                  <a:miter/>
                </a:ln>
              </p:spPr>
              <p:txBody>
                <a:bodyPr rtlCol="0" anchor="ctr"/>
                <a:lstStyle/>
                <a:p>
                  <a:endParaRPr lang="en-GB"/>
                </a:p>
              </p:txBody>
            </p:sp>
            <p:sp>
              <p:nvSpPr>
                <p:cNvPr id="113" name="Freeform 112">
                  <a:extLst>
                    <a:ext uri="{FF2B5EF4-FFF2-40B4-BE49-F238E27FC236}">
                      <a16:creationId xmlns:a16="http://schemas.microsoft.com/office/drawing/2014/main" id="{B6A0F4E6-45D9-3DDD-3A4F-91551E2D0349}"/>
                    </a:ext>
                  </a:extLst>
                </p:cNvPr>
                <p:cNvSpPr/>
                <p:nvPr/>
              </p:nvSpPr>
              <p:spPr>
                <a:xfrm>
                  <a:off x="3482807" y="2797665"/>
                  <a:ext cx="1553813" cy="1553813"/>
                </a:xfrm>
                <a:custGeom>
                  <a:avLst/>
                  <a:gdLst>
                    <a:gd name="connsiteX0" fmla="*/ 0 w 1553813"/>
                    <a:gd name="connsiteY0" fmla="*/ 0 h 1553813"/>
                    <a:gd name="connsiteX1" fmla="*/ 1553814 w 1553813"/>
                    <a:gd name="connsiteY1" fmla="*/ 0 h 1553813"/>
                    <a:gd name="connsiteX2" fmla="*/ 1553814 w 1553813"/>
                    <a:gd name="connsiteY2" fmla="*/ 1553814 h 1553813"/>
                    <a:gd name="connsiteX3" fmla="*/ 0 w 1553813"/>
                    <a:gd name="connsiteY3" fmla="*/ 1553814 h 1553813"/>
                  </a:gdLst>
                  <a:ahLst/>
                  <a:cxnLst>
                    <a:cxn ang="0">
                      <a:pos x="connsiteX0" y="connsiteY0"/>
                    </a:cxn>
                    <a:cxn ang="0">
                      <a:pos x="connsiteX1" y="connsiteY1"/>
                    </a:cxn>
                    <a:cxn ang="0">
                      <a:pos x="connsiteX2" y="connsiteY2"/>
                    </a:cxn>
                    <a:cxn ang="0">
                      <a:pos x="connsiteX3" y="connsiteY3"/>
                    </a:cxn>
                  </a:cxnLst>
                  <a:rect l="l" t="t" r="r" b="b"/>
                  <a:pathLst>
                    <a:path w="1553813" h="1553813">
                      <a:moveTo>
                        <a:pt x="0" y="0"/>
                      </a:moveTo>
                      <a:lnTo>
                        <a:pt x="1553814" y="0"/>
                      </a:lnTo>
                      <a:lnTo>
                        <a:pt x="1553814" y="1553814"/>
                      </a:lnTo>
                      <a:lnTo>
                        <a:pt x="0" y="1553814"/>
                      </a:lnTo>
                      <a:close/>
                    </a:path>
                  </a:pathLst>
                </a:custGeom>
                <a:solidFill>
                  <a:srgbClr val="BCBEC0"/>
                </a:solidFill>
                <a:ln w="0" cap="flat">
                  <a:noFill/>
                  <a:prstDash val="solid"/>
                  <a:miter/>
                </a:ln>
              </p:spPr>
              <p:txBody>
                <a:bodyPr rtlCol="0" anchor="ctr"/>
                <a:lstStyle/>
                <a:p>
                  <a:endParaRPr lang="en-GB"/>
                </a:p>
              </p:txBody>
            </p:sp>
          </p:grpSp>
          <p:sp>
            <p:nvSpPr>
              <p:cNvPr id="114" name="Freeform 113">
                <a:extLst>
                  <a:ext uri="{FF2B5EF4-FFF2-40B4-BE49-F238E27FC236}">
                    <a16:creationId xmlns:a16="http://schemas.microsoft.com/office/drawing/2014/main" id="{BBC36948-0A99-C465-78E3-BA16D0B1A0A9}"/>
                  </a:ext>
                </a:extLst>
              </p:cNvPr>
              <p:cNvSpPr/>
              <p:nvPr/>
            </p:nvSpPr>
            <p:spPr>
              <a:xfrm>
                <a:off x="3197942" y="2512799"/>
                <a:ext cx="1864576" cy="1864576"/>
              </a:xfrm>
              <a:custGeom>
                <a:avLst/>
                <a:gdLst>
                  <a:gd name="connsiteX0" fmla="*/ 1735092 w 1864576"/>
                  <a:gd name="connsiteY0" fmla="*/ 0 h 1864576"/>
                  <a:gd name="connsiteX1" fmla="*/ 1864577 w 1864576"/>
                  <a:gd name="connsiteY1" fmla="*/ 129484 h 1864576"/>
                  <a:gd name="connsiteX2" fmla="*/ 1864577 w 1864576"/>
                  <a:gd name="connsiteY2" fmla="*/ 1735092 h 1864576"/>
                  <a:gd name="connsiteX3" fmla="*/ 1735092 w 1864576"/>
                  <a:gd name="connsiteY3" fmla="*/ 1864577 h 1864576"/>
                  <a:gd name="connsiteX4" fmla="*/ 129484 w 1864576"/>
                  <a:gd name="connsiteY4" fmla="*/ 1864577 h 1864576"/>
                  <a:gd name="connsiteX5" fmla="*/ 0 w 1864576"/>
                  <a:gd name="connsiteY5" fmla="*/ 1735092 h 1864576"/>
                  <a:gd name="connsiteX6" fmla="*/ 0 w 1864576"/>
                  <a:gd name="connsiteY6" fmla="*/ 129484 h 1864576"/>
                  <a:gd name="connsiteX7" fmla="*/ 129484 w 1864576"/>
                  <a:gd name="connsiteY7" fmla="*/ 0 h 18645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864576" h="1864576">
                    <a:moveTo>
                      <a:pt x="1735092" y="0"/>
                    </a:moveTo>
                    <a:cubicBezTo>
                      <a:pt x="1806605" y="0"/>
                      <a:pt x="1864577" y="57972"/>
                      <a:pt x="1864577" y="129484"/>
                    </a:cubicBezTo>
                    <a:lnTo>
                      <a:pt x="1864577" y="1735092"/>
                    </a:lnTo>
                    <a:cubicBezTo>
                      <a:pt x="1864577" y="1806605"/>
                      <a:pt x="1806605" y="1864577"/>
                      <a:pt x="1735092" y="1864577"/>
                    </a:cubicBezTo>
                    <a:lnTo>
                      <a:pt x="129484" y="1864577"/>
                    </a:lnTo>
                    <a:cubicBezTo>
                      <a:pt x="57972" y="1864577"/>
                      <a:pt x="0" y="1806605"/>
                      <a:pt x="0" y="1735092"/>
                    </a:cubicBezTo>
                    <a:lnTo>
                      <a:pt x="0" y="129484"/>
                    </a:lnTo>
                    <a:cubicBezTo>
                      <a:pt x="0" y="57972"/>
                      <a:pt x="57972" y="0"/>
                      <a:pt x="129484" y="0"/>
                    </a:cubicBezTo>
                    <a:close/>
                  </a:path>
                </a:pathLst>
              </a:custGeom>
              <a:solidFill>
                <a:schemeClr val="bg1"/>
              </a:solidFill>
              <a:ln w="28575" cap="flat">
                <a:solidFill>
                  <a:schemeClr val="accent2"/>
                </a:solidFill>
                <a:prstDash val="solid"/>
                <a:miter/>
              </a:ln>
            </p:spPr>
            <p:txBody>
              <a:bodyPr rtlCol="0" anchor="ctr"/>
              <a:lstStyle/>
              <a:p>
                <a:endParaRPr lang="en-GB" dirty="0"/>
              </a:p>
            </p:txBody>
          </p:sp>
          <p:sp>
            <p:nvSpPr>
              <p:cNvPr id="115" name="Freeform 114">
                <a:extLst>
                  <a:ext uri="{FF2B5EF4-FFF2-40B4-BE49-F238E27FC236}">
                    <a16:creationId xmlns:a16="http://schemas.microsoft.com/office/drawing/2014/main" id="{008E08FC-59F9-9460-49E9-184532BF9280}"/>
                  </a:ext>
                </a:extLst>
              </p:cNvPr>
              <p:cNvSpPr/>
              <p:nvPr/>
            </p:nvSpPr>
            <p:spPr>
              <a:xfrm>
                <a:off x="3203121" y="2517979"/>
                <a:ext cx="1859397" cy="1859397"/>
              </a:xfrm>
              <a:custGeom>
                <a:avLst/>
                <a:gdLst>
                  <a:gd name="connsiteX0" fmla="*/ 1823867 w 1859397"/>
                  <a:gd name="connsiteY0" fmla="*/ 35530 h 1859397"/>
                  <a:gd name="connsiteX1" fmla="*/ 1735092 w 1859397"/>
                  <a:gd name="connsiteY1" fmla="*/ 0 h 1859397"/>
                  <a:gd name="connsiteX2" fmla="*/ 1729913 w 1859397"/>
                  <a:gd name="connsiteY2" fmla="*/ 0 h 1859397"/>
                  <a:gd name="connsiteX3" fmla="*/ 1854218 w 1859397"/>
                  <a:gd name="connsiteY3" fmla="*/ 124305 h 1859397"/>
                  <a:gd name="connsiteX4" fmla="*/ 1854218 w 1859397"/>
                  <a:gd name="connsiteY4" fmla="*/ 1729913 h 1859397"/>
                  <a:gd name="connsiteX5" fmla="*/ 1729913 w 1859397"/>
                  <a:gd name="connsiteY5" fmla="*/ 1854218 h 1859397"/>
                  <a:gd name="connsiteX6" fmla="*/ 124305 w 1859397"/>
                  <a:gd name="connsiteY6" fmla="*/ 1854218 h 1859397"/>
                  <a:gd name="connsiteX7" fmla="*/ 0 w 1859397"/>
                  <a:gd name="connsiteY7" fmla="*/ 1729913 h 1859397"/>
                  <a:gd name="connsiteX8" fmla="*/ 0 w 1859397"/>
                  <a:gd name="connsiteY8" fmla="*/ 1735092 h 1859397"/>
                  <a:gd name="connsiteX9" fmla="*/ 35531 w 1859397"/>
                  <a:gd name="connsiteY9" fmla="*/ 1823867 h 1859397"/>
                  <a:gd name="connsiteX10" fmla="*/ 124305 w 1859397"/>
                  <a:gd name="connsiteY10" fmla="*/ 1859397 h 1859397"/>
                  <a:gd name="connsiteX11" fmla="*/ 1729913 w 1859397"/>
                  <a:gd name="connsiteY11" fmla="*/ 1859397 h 1859397"/>
                  <a:gd name="connsiteX12" fmla="*/ 1859397 w 1859397"/>
                  <a:gd name="connsiteY12" fmla="*/ 1729913 h 1859397"/>
                  <a:gd name="connsiteX13" fmla="*/ 1859397 w 1859397"/>
                  <a:gd name="connsiteY13" fmla="*/ 124305 h 1859397"/>
                  <a:gd name="connsiteX14" fmla="*/ 1823867 w 1859397"/>
                  <a:gd name="connsiteY14" fmla="*/ 35530 h 18593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859397" h="1859397">
                    <a:moveTo>
                      <a:pt x="1823867" y="35530"/>
                    </a:moveTo>
                    <a:cubicBezTo>
                      <a:pt x="1800663" y="13570"/>
                      <a:pt x="1769380" y="0"/>
                      <a:pt x="1735092" y="0"/>
                    </a:cubicBezTo>
                    <a:lnTo>
                      <a:pt x="1729913" y="0"/>
                    </a:lnTo>
                    <a:cubicBezTo>
                      <a:pt x="1798436" y="0"/>
                      <a:pt x="1854218" y="55782"/>
                      <a:pt x="1854218" y="124305"/>
                    </a:cubicBezTo>
                    <a:lnTo>
                      <a:pt x="1854218" y="1729913"/>
                    </a:lnTo>
                    <a:cubicBezTo>
                      <a:pt x="1854218" y="1798436"/>
                      <a:pt x="1798436" y="1854218"/>
                      <a:pt x="1729913" y="1854218"/>
                    </a:cubicBezTo>
                    <a:lnTo>
                      <a:pt x="124305" y="1854218"/>
                    </a:lnTo>
                    <a:cubicBezTo>
                      <a:pt x="55782" y="1854218"/>
                      <a:pt x="0" y="1798436"/>
                      <a:pt x="0" y="1729913"/>
                    </a:cubicBezTo>
                    <a:lnTo>
                      <a:pt x="0" y="1735092"/>
                    </a:lnTo>
                    <a:cubicBezTo>
                      <a:pt x="0" y="1769380"/>
                      <a:pt x="13518" y="1800663"/>
                      <a:pt x="35531" y="1823867"/>
                    </a:cubicBezTo>
                    <a:cubicBezTo>
                      <a:pt x="58734" y="1845827"/>
                      <a:pt x="90018" y="1859397"/>
                      <a:pt x="124305" y="1859397"/>
                    </a:cubicBezTo>
                    <a:lnTo>
                      <a:pt x="1729913" y="1859397"/>
                    </a:lnTo>
                    <a:cubicBezTo>
                      <a:pt x="1801129" y="1859397"/>
                      <a:pt x="1859397" y="1801129"/>
                      <a:pt x="1859397" y="1729913"/>
                    </a:cubicBezTo>
                    <a:lnTo>
                      <a:pt x="1859397" y="124305"/>
                    </a:lnTo>
                    <a:cubicBezTo>
                      <a:pt x="1859397" y="90018"/>
                      <a:pt x="1845879" y="58734"/>
                      <a:pt x="1823867" y="35530"/>
                    </a:cubicBezTo>
                    <a:close/>
                  </a:path>
                </a:pathLst>
              </a:custGeom>
              <a:solidFill>
                <a:srgbClr val="B3B3B3"/>
              </a:solidFill>
              <a:ln w="0" cap="flat">
                <a:noFill/>
                <a:prstDash val="solid"/>
                <a:miter/>
              </a:ln>
            </p:spPr>
            <p:txBody>
              <a:bodyPr rtlCol="0" anchor="ctr"/>
              <a:lstStyle/>
              <a:p>
                <a:endParaRPr lang="en-GB"/>
              </a:p>
            </p:txBody>
          </p:sp>
          <p:sp>
            <p:nvSpPr>
              <p:cNvPr id="116" name="Freeform 115">
                <a:extLst>
                  <a:ext uri="{FF2B5EF4-FFF2-40B4-BE49-F238E27FC236}">
                    <a16:creationId xmlns:a16="http://schemas.microsoft.com/office/drawing/2014/main" id="{9E3164A5-BC79-5D81-33F8-10E1E756F7A4}"/>
                  </a:ext>
                </a:extLst>
              </p:cNvPr>
              <p:cNvSpPr/>
              <p:nvPr/>
            </p:nvSpPr>
            <p:spPr>
              <a:xfrm>
                <a:off x="3197942" y="2512851"/>
                <a:ext cx="1829046" cy="1829097"/>
              </a:xfrm>
              <a:custGeom>
                <a:avLst/>
                <a:gdLst>
                  <a:gd name="connsiteX0" fmla="*/ 5179 w 1829046"/>
                  <a:gd name="connsiteY0" fmla="*/ 1735040 h 1829097"/>
                  <a:gd name="connsiteX1" fmla="*/ 5179 w 1829046"/>
                  <a:gd name="connsiteY1" fmla="*/ 129433 h 1829097"/>
                  <a:gd name="connsiteX2" fmla="*/ 129484 w 1829046"/>
                  <a:gd name="connsiteY2" fmla="*/ 5128 h 1829097"/>
                  <a:gd name="connsiteX3" fmla="*/ 1735092 w 1829046"/>
                  <a:gd name="connsiteY3" fmla="*/ 5128 h 1829097"/>
                  <a:gd name="connsiteX4" fmla="*/ 1735092 w 1829046"/>
                  <a:gd name="connsiteY4" fmla="*/ 5128 h 1829097"/>
                  <a:gd name="connsiteX5" fmla="*/ 1740272 w 1829046"/>
                  <a:gd name="connsiteY5" fmla="*/ 5128 h 1829097"/>
                  <a:gd name="connsiteX6" fmla="*/ 1829046 w 1829046"/>
                  <a:gd name="connsiteY6" fmla="*/ 40658 h 1829097"/>
                  <a:gd name="connsiteX7" fmla="*/ 1829046 w 1829046"/>
                  <a:gd name="connsiteY7" fmla="*/ 40658 h 1829097"/>
                  <a:gd name="connsiteX8" fmla="*/ 1824540 w 1829046"/>
                  <a:gd name="connsiteY8" fmla="*/ 36100 h 1829097"/>
                  <a:gd name="connsiteX9" fmla="*/ 1824436 w 1829046"/>
                  <a:gd name="connsiteY9" fmla="*/ 36048 h 1829097"/>
                  <a:gd name="connsiteX10" fmla="*/ 1819775 w 1829046"/>
                  <a:gd name="connsiteY10" fmla="*/ 31801 h 1829097"/>
                  <a:gd name="connsiteX11" fmla="*/ 1819620 w 1829046"/>
                  <a:gd name="connsiteY11" fmla="*/ 31646 h 1829097"/>
                  <a:gd name="connsiteX12" fmla="*/ 1814906 w 1829046"/>
                  <a:gd name="connsiteY12" fmla="*/ 27761 h 1829097"/>
                  <a:gd name="connsiteX13" fmla="*/ 1814596 w 1829046"/>
                  <a:gd name="connsiteY13" fmla="*/ 27502 h 1829097"/>
                  <a:gd name="connsiteX14" fmla="*/ 1809831 w 1829046"/>
                  <a:gd name="connsiteY14" fmla="*/ 23981 h 1829097"/>
                  <a:gd name="connsiteX15" fmla="*/ 1809364 w 1829046"/>
                  <a:gd name="connsiteY15" fmla="*/ 23618 h 1829097"/>
                  <a:gd name="connsiteX16" fmla="*/ 1804599 w 1829046"/>
                  <a:gd name="connsiteY16" fmla="*/ 20407 h 1829097"/>
                  <a:gd name="connsiteX17" fmla="*/ 1803926 w 1829046"/>
                  <a:gd name="connsiteY17" fmla="*/ 19992 h 1829097"/>
                  <a:gd name="connsiteX18" fmla="*/ 1799161 w 1829046"/>
                  <a:gd name="connsiteY18" fmla="*/ 17144 h 1829097"/>
                  <a:gd name="connsiteX19" fmla="*/ 1798281 w 1829046"/>
                  <a:gd name="connsiteY19" fmla="*/ 16626 h 1829097"/>
                  <a:gd name="connsiteX20" fmla="*/ 1793567 w 1829046"/>
                  <a:gd name="connsiteY20" fmla="*/ 14088 h 1829097"/>
                  <a:gd name="connsiteX21" fmla="*/ 1792480 w 1829046"/>
                  <a:gd name="connsiteY21" fmla="*/ 13518 h 1829097"/>
                  <a:gd name="connsiteX22" fmla="*/ 1787870 w 1829046"/>
                  <a:gd name="connsiteY22" fmla="*/ 11343 h 1829097"/>
                  <a:gd name="connsiteX23" fmla="*/ 1786575 w 1829046"/>
                  <a:gd name="connsiteY23" fmla="*/ 10773 h 1829097"/>
                  <a:gd name="connsiteX24" fmla="*/ 1782017 w 1829046"/>
                  <a:gd name="connsiteY24" fmla="*/ 8909 h 1829097"/>
                  <a:gd name="connsiteX25" fmla="*/ 1780515 w 1829046"/>
                  <a:gd name="connsiteY25" fmla="*/ 8287 h 1829097"/>
                  <a:gd name="connsiteX26" fmla="*/ 1776061 w 1829046"/>
                  <a:gd name="connsiteY26" fmla="*/ 6733 h 1829097"/>
                  <a:gd name="connsiteX27" fmla="*/ 1774352 w 1829046"/>
                  <a:gd name="connsiteY27" fmla="*/ 6163 h 1829097"/>
                  <a:gd name="connsiteX28" fmla="*/ 1770001 w 1829046"/>
                  <a:gd name="connsiteY28" fmla="*/ 4869 h 1829097"/>
                  <a:gd name="connsiteX29" fmla="*/ 1768085 w 1829046"/>
                  <a:gd name="connsiteY29" fmla="*/ 4299 h 1829097"/>
                  <a:gd name="connsiteX30" fmla="*/ 1763786 w 1829046"/>
                  <a:gd name="connsiteY30" fmla="*/ 3263 h 1829097"/>
                  <a:gd name="connsiteX31" fmla="*/ 1761714 w 1829046"/>
                  <a:gd name="connsiteY31" fmla="*/ 2797 h 1829097"/>
                  <a:gd name="connsiteX32" fmla="*/ 1757415 w 1829046"/>
                  <a:gd name="connsiteY32" fmla="*/ 1968 h 1829097"/>
                  <a:gd name="connsiteX33" fmla="*/ 1755188 w 1829046"/>
                  <a:gd name="connsiteY33" fmla="*/ 1554 h 1829097"/>
                  <a:gd name="connsiteX34" fmla="*/ 1750838 w 1829046"/>
                  <a:gd name="connsiteY34" fmla="*/ 984 h 1829097"/>
                  <a:gd name="connsiteX35" fmla="*/ 1748559 w 1829046"/>
                  <a:gd name="connsiteY35" fmla="*/ 673 h 1829097"/>
                  <a:gd name="connsiteX36" fmla="*/ 1743949 w 1829046"/>
                  <a:gd name="connsiteY36" fmla="*/ 311 h 1829097"/>
                  <a:gd name="connsiteX37" fmla="*/ 1741825 w 1829046"/>
                  <a:gd name="connsiteY37" fmla="*/ 155 h 1829097"/>
                  <a:gd name="connsiteX38" fmla="*/ 1735040 w 1829046"/>
                  <a:gd name="connsiteY38" fmla="*/ 0 h 1829097"/>
                  <a:gd name="connsiteX39" fmla="*/ 129484 w 1829046"/>
                  <a:gd name="connsiteY39" fmla="*/ 0 h 1829097"/>
                  <a:gd name="connsiteX40" fmla="*/ 0 w 1829046"/>
                  <a:gd name="connsiteY40" fmla="*/ 129484 h 1829097"/>
                  <a:gd name="connsiteX41" fmla="*/ 0 w 1829046"/>
                  <a:gd name="connsiteY41" fmla="*/ 1735092 h 1829097"/>
                  <a:gd name="connsiteX42" fmla="*/ 155 w 1829046"/>
                  <a:gd name="connsiteY42" fmla="*/ 1741877 h 1829097"/>
                  <a:gd name="connsiteX43" fmla="*/ 311 w 1829046"/>
                  <a:gd name="connsiteY43" fmla="*/ 1744001 h 1829097"/>
                  <a:gd name="connsiteX44" fmla="*/ 673 w 1829046"/>
                  <a:gd name="connsiteY44" fmla="*/ 1748610 h 1829097"/>
                  <a:gd name="connsiteX45" fmla="*/ 984 w 1829046"/>
                  <a:gd name="connsiteY45" fmla="*/ 1750889 h 1829097"/>
                  <a:gd name="connsiteX46" fmla="*/ 1554 w 1829046"/>
                  <a:gd name="connsiteY46" fmla="*/ 1755240 h 1829097"/>
                  <a:gd name="connsiteX47" fmla="*/ 1968 w 1829046"/>
                  <a:gd name="connsiteY47" fmla="*/ 1757467 h 1829097"/>
                  <a:gd name="connsiteX48" fmla="*/ 2745 w 1829046"/>
                  <a:gd name="connsiteY48" fmla="*/ 1761766 h 1829097"/>
                  <a:gd name="connsiteX49" fmla="*/ 3211 w 1829046"/>
                  <a:gd name="connsiteY49" fmla="*/ 1763838 h 1829097"/>
                  <a:gd name="connsiteX50" fmla="*/ 4247 w 1829046"/>
                  <a:gd name="connsiteY50" fmla="*/ 1768137 h 1829097"/>
                  <a:gd name="connsiteX51" fmla="*/ 4817 w 1829046"/>
                  <a:gd name="connsiteY51" fmla="*/ 1770053 h 1829097"/>
                  <a:gd name="connsiteX52" fmla="*/ 6112 w 1829046"/>
                  <a:gd name="connsiteY52" fmla="*/ 1774403 h 1829097"/>
                  <a:gd name="connsiteX53" fmla="*/ 6681 w 1829046"/>
                  <a:gd name="connsiteY53" fmla="*/ 1776113 h 1829097"/>
                  <a:gd name="connsiteX54" fmla="*/ 8235 w 1829046"/>
                  <a:gd name="connsiteY54" fmla="*/ 1780567 h 1829097"/>
                  <a:gd name="connsiteX55" fmla="*/ 8857 w 1829046"/>
                  <a:gd name="connsiteY55" fmla="*/ 1782069 h 1829097"/>
                  <a:gd name="connsiteX56" fmla="*/ 10721 w 1829046"/>
                  <a:gd name="connsiteY56" fmla="*/ 1786627 h 1829097"/>
                  <a:gd name="connsiteX57" fmla="*/ 11291 w 1829046"/>
                  <a:gd name="connsiteY57" fmla="*/ 1787922 h 1829097"/>
                  <a:gd name="connsiteX58" fmla="*/ 13466 w 1829046"/>
                  <a:gd name="connsiteY58" fmla="*/ 1792531 h 1829097"/>
                  <a:gd name="connsiteX59" fmla="*/ 14036 w 1829046"/>
                  <a:gd name="connsiteY59" fmla="*/ 1793619 h 1829097"/>
                  <a:gd name="connsiteX60" fmla="*/ 16574 w 1829046"/>
                  <a:gd name="connsiteY60" fmla="*/ 1798332 h 1829097"/>
                  <a:gd name="connsiteX61" fmla="*/ 17092 w 1829046"/>
                  <a:gd name="connsiteY61" fmla="*/ 1799213 h 1829097"/>
                  <a:gd name="connsiteX62" fmla="*/ 19941 w 1829046"/>
                  <a:gd name="connsiteY62" fmla="*/ 1803978 h 1829097"/>
                  <a:gd name="connsiteX63" fmla="*/ 20355 w 1829046"/>
                  <a:gd name="connsiteY63" fmla="*/ 1804651 h 1829097"/>
                  <a:gd name="connsiteX64" fmla="*/ 23566 w 1829046"/>
                  <a:gd name="connsiteY64" fmla="*/ 1809416 h 1829097"/>
                  <a:gd name="connsiteX65" fmla="*/ 23929 w 1829046"/>
                  <a:gd name="connsiteY65" fmla="*/ 1809882 h 1829097"/>
                  <a:gd name="connsiteX66" fmla="*/ 27451 w 1829046"/>
                  <a:gd name="connsiteY66" fmla="*/ 1814647 h 1829097"/>
                  <a:gd name="connsiteX67" fmla="*/ 27710 w 1829046"/>
                  <a:gd name="connsiteY67" fmla="*/ 1814958 h 1829097"/>
                  <a:gd name="connsiteX68" fmla="*/ 31594 w 1829046"/>
                  <a:gd name="connsiteY68" fmla="*/ 1819671 h 1829097"/>
                  <a:gd name="connsiteX69" fmla="*/ 31750 w 1829046"/>
                  <a:gd name="connsiteY69" fmla="*/ 1819827 h 1829097"/>
                  <a:gd name="connsiteX70" fmla="*/ 35997 w 1829046"/>
                  <a:gd name="connsiteY70" fmla="*/ 1824488 h 1829097"/>
                  <a:gd name="connsiteX71" fmla="*/ 36048 w 1829046"/>
                  <a:gd name="connsiteY71" fmla="*/ 1824592 h 1829097"/>
                  <a:gd name="connsiteX72" fmla="*/ 40606 w 1829046"/>
                  <a:gd name="connsiteY72" fmla="*/ 1829098 h 1829097"/>
                  <a:gd name="connsiteX73" fmla="*/ 40606 w 1829046"/>
                  <a:gd name="connsiteY73" fmla="*/ 1829098 h 1829097"/>
                  <a:gd name="connsiteX74" fmla="*/ 5076 w 1829046"/>
                  <a:gd name="connsiteY74" fmla="*/ 1740323 h 1829097"/>
                  <a:gd name="connsiteX75" fmla="*/ 5076 w 1829046"/>
                  <a:gd name="connsiteY75" fmla="*/ 1735144 h 18290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Lst>
                <a:rect l="l" t="t" r="r" b="b"/>
                <a:pathLst>
                  <a:path w="1829046" h="1829097">
                    <a:moveTo>
                      <a:pt x="5179" y="1735040"/>
                    </a:moveTo>
                    <a:lnTo>
                      <a:pt x="5179" y="129433"/>
                    </a:lnTo>
                    <a:cubicBezTo>
                      <a:pt x="5179" y="60909"/>
                      <a:pt x="60961" y="5128"/>
                      <a:pt x="129484" y="5128"/>
                    </a:cubicBezTo>
                    <a:lnTo>
                      <a:pt x="1735092" y="5128"/>
                    </a:lnTo>
                    <a:cubicBezTo>
                      <a:pt x="1735092" y="5128"/>
                      <a:pt x="1735092" y="5128"/>
                      <a:pt x="1735092" y="5128"/>
                    </a:cubicBezTo>
                    <a:lnTo>
                      <a:pt x="1740272" y="5128"/>
                    </a:lnTo>
                    <a:cubicBezTo>
                      <a:pt x="1774559" y="5128"/>
                      <a:pt x="1805842" y="18646"/>
                      <a:pt x="1829046" y="40658"/>
                    </a:cubicBezTo>
                    <a:lnTo>
                      <a:pt x="1829046" y="40658"/>
                    </a:lnTo>
                    <a:cubicBezTo>
                      <a:pt x="1827596" y="39104"/>
                      <a:pt x="1826094" y="37602"/>
                      <a:pt x="1824540" y="36100"/>
                    </a:cubicBezTo>
                    <a:cubicBezTo>
                      <a:pt x="1824540" y="36100"/>
                      <a:pt x="1824488" y="36100"/>
                      <a:pt x="1824436" y="36048"/>
                    </a:cubicBezTo>
                    <a:cubicBezTo>
                      <a:pt x="1822934" y="34598"/>
                      <a:pt x="1821381" y="33200"/>
                      <a:pt x="1819775" y="31801"/>
                    </a:cubicBezTo>
                    <a:cubicBezTo>
                      <a:pt x="1819723" y="31750"/>
                      <a:pt x="1819671" y="31698"/>
                      <a:pt x="1819620" y="31646"/>
                    </a:cubicBezTo>
                    <a:cubicBezTo>
                      <a:pt x="1818066" y="30299"/>
                      <a:pt x="1816512" y="29004"/>
                      <a:pt x="1814906" y="27761"/>
                    </a:cubicBezTo>
                    <a:cubicBezTo>
                      <a:pt x="1814803" y="27658"/>
                      <a:pt x="1814699" y="27606"/>
                      <a:pt x="1814596" y="27502"/>
                    </a:cubicBezTo>
                    <a:cubicBezTo>
                      <a:pt x="1813042" y="26259"/>
                      <a:pt x="1811436" y="25120"/>
                      <a:pt x="1809831" y="23981"/>
                    </a:cubicBezTo>
                    <a:cubicBezTo>
                      <a:pt x="1809675" y="23877"/>
                      <a:pt x="1809520" y="23721"/>
                      <a:pt x="1809364" y="23618"/>
                    </a:cubicBezTo>
                    <a:cubicBezTo>
                      <a:pt x="1807811" y="22530"/>
                      <a:pt x="1806205" y="21443"/>
                      <a:pt x="1804599" y="20407"/>
                    </a:cubicBezTo>
                    <a:cubicBezTo>
                      <a:pt x="1804392" y="20251"/>
                      <a:pt x="1804185" y="20148"/>
                      <a:pt x="1803926" y="19992"/>
                    </a:cubicBezTo>
                    <a:cubicBezTo>
                      <a:pt x="1802372" y="19008"/>
                      <a:pt x="1800767" y="18076"/>
                      <a:pt x="1799161" y="17144"/>
                    </a:cubicBezTo>
                    <a:cubicBezTo>
                      <a:pt x="1798850" y="16988"/>
                      <a:pt x="1798591" y="16833"/>
                      <a:pt x="1798281" y="16626"/>
                    </a:cubicBezTo>
                    <a:cubicBezTo>
                      <a:pt x="1796727" y="15745"/>
                      <a:pt x="1795173" y="14917"/>
                      <a:pt x="1793567" y="14088"/>
                    </a:cubicBezTo>
                    <a:cubicBezTo>
                      <a:pt x="1793205" y="13881"/>
                      <a:pt x="1792842" y="13725"/>
                      <a:pt x="1792480" y="13518"/>
                    </a:cubicBezTo>
                    <a:cubicBezTo>
                      <a:pt x="1790978" y="12741"/>
                      <a:pt x="1789424" y="12016"/>
                      <a:pt x="1787870" y="11343"/>
                    </a:cubicBezTo>
                    <a:cubicBezTo>
                      <a:pt x="1787456" y="11136"/>
                      <a:pt x="1786989" y="10928"/>
                      <a:pt x="1786575" y="10773"/>
                    </a:cubicBezTo>
                    <a:cubicBezTo>
                      <a:pt x="1785073" y="10100"/>
                      <a:pt x="1783571" y="9478"/>
                      <a:pt x="1782017" y="8909"/>
                    </a:cubicBezTo>
                    <a:cubicBezTo>
                      <a:pt x="1781499" y="8701"/>
                      <a:pt x="1781033" y="8494"/>
                      <a:pt x="1780515" y="8287"/>
                    </a:cubicBezTo>
                    <a:cubicBezTo>
                      <a:pt x="1779065" y="7717"/>
                      <a:pt x="1777563" y="7199"/>
                      <a:pt x="1776061" y="6733"/>
                    </a:cubicBezTo>
                    <a:cubicBezTo>
                      <a:pt x="1775491" y="6526"/>
                      <a:pt x="1774922" y="6319"/>
                      <a:pt x="1774352" y="6163"/>
                    </a:cubicBezTo>
                    <a:cubicBezTo>
                      <a:pt x="1772902" y="5697"/>
                      <a:pt x="1771451" y="5283"/>
                      <a:pt x="1770001" y="4869"/>
                    </a:cubicBezTo>
                    <a:cubicBezTo>
                      <a:pt x="1769380" y="4661"/>
                      <a:pt x="1768706" y="4506"/>
                      <a:pt x="1768085" y="4299"/>
                    </a:cubicBezTo>
                    <a:cubicBezTo>
                      <a:pt x="1766635" y="3936"/>
                      <a:pt x="1765184" y="3574"/>
                      <a:pt x="1763786" y="3263"/>
                    </a:cubicBezTo>
                    <a:cubicBezTo>
                      <a:pt x="1763113" y="3108"/>
                      <a:pt x="1762387" y="2900"/>
                      <a:pt x="1761714" y="2797"/>
                    </a:cubicBezTo>
                    <a:cubicBezTo>
                      <a:pt x="1760316" y="2486"/>
                      <a:pt x="1758865" y="2227"/>
                      <a:pt x="1757415" y="1968"/>
                    </a:cubicBezTo>
                    <a:cubicBezTo>
                      <a:pt x="1756690" y="1813"/>
                      <a:pt x="1755965" y="1709"/>
                      <a:pt x="1755188" y="1554"/>
                    </a:cubicBezTo>
                    <a:cubicBezTo>
                      <a:pt x="1753738" y="1347"/>
                      <a:pt x="1752288" y="1139"/>
                      <a:pt x="1750838" y="984"/>
                    </a:cubicBezTo>
                    <a:cubicBezTo>
                      <a:pt x="1750061" y="880"/>
                      <a:pt x="1749335" y="777"/>
                      <a:pt x="1748559" y="673"/>
                    </a:cubicBezTo>
                    <a:cubicBezTo>
                      <a:pt x="1747057" y="518"/>
                      <a:pt x="1745503" y="414"/>
                      <a:pt x="1743949" y="311"/>
                    </a:cubicBezTo>
                    <a:cubicBezTo>
                      <a:pt x="1743224" y="311"/>
                      <a:pt x="1742550" y="207"/>
                      <a:pt x="1741825" y="155"/>
                    </a:cubicBezTo>
                    <a:cubicBezTo>
                      <a:pt x="1739598" y="52"/>
                      <a:pt x="1737319" y="0"/>
                      <a:pt x="1735040" y="0"/>
                    </a:cubicBezTo>
                    <a:lnTo>
                      <a:pt x="129484" y="0"/>
                    </a:lnTo>
                    <a:cubicBezTo>
                      <a:pt x="58268" y="0"/>
                      <a:pt x="0" y="58268"/>
                      <a:pt x="0" y="129484"/>
                    </a:cubicBezTo>
                    <a:lnTo>
                      <a:pt x="0" y="1735092"/>
                    </a:lnTo>
                    <a:cubicBezTo>
                      <a:pt x="0" y="1737371"/>
                      <a:pt x="52" y="1739598"/>
                      <a:pt x="155" y="1741877"/>
                    </a:cubicBezTo>
                    <a:cubicBezTo>
                      <a:pt x="155" y="1742602"/>
                      <a:pt x="259" y="1743276"/>
                      <a:pt x="311" y="1744001"/>
                    </a:cubicBezTo>
                    <a:cubicBezTo>
                      <a:pt x="414" y="1745555"/>
                      <a:pt x="518" y="1747057"/>
                      <a:pt x="673" y="1748610"/>
                    </a:cubicBezTo>
                    <a:cubicBezTo>
                      <a:pt x="777" y="1749387"/>
                      <a:pt x="880" y="1750112"/>
                      <a:pt x="984" y="1750889"/>
                    </a:cubicBezTo>
                    <a:cubicBezTo>
                      <a:pt x="1139" y="1752340"/>
                      <a:pt x="1347" y="1753790"/>
                      <a:pt x="1554" y="1755240"/>
                    </a:cubicBezTo>
                    <a:cubicBezTo>
                      <a:pt x="1657" y="1755965"/>
                      <a:pt x="1813" y="1756742"/>
                      <a:pt x="1968" y="1757467"/>
                    </a:cubicBezTo>
                    <a:cubicBezTo>
                      <a:pt x="2227" y="1758917"/>
                      <a:pt x="2486" y="1760368"/>
                      <a:pt x="2745" y="1761766"/>
                    </a:cubicBezTo>
                    <a:cubicBezTo>
                      <a:pt x="2900" y="1762491"/>
                      <a:pt x="3056" y="1763164"/>
                      <a:pt x="3211" y="1763838"/>
                    </a:cubicBezTo>
                    <a:cubicBezTo>
                      <a:pt x="3522" y="1765288"/>
                      <a:pt x="3885" y="1766738"/>
                      <a:pt x="4247" y="1768137"/>
                    </a:cubicBezTo>
                    <a:cubicBezTo>
                      <a:pt x="4402" y="1768810"/>
                      <a:pt x="4610" y="1769431"/>
                      <a:pt x="4817" y="1770053"/>
                    </a:cubicBezTo>
                    <a:cubicBezTo>
                      <a:pt x="5231" y="1771503"/>
                      <a:pt x="5646" y="1773005"/>
                      <a:pt x="6112" y="1774403"/>
                    </a:cubicBezTo>
                    <a:cubicBezTo>
                      <a:pt x="6319" y="1774973"/>
                      <a:pt x="6526" y="1775543"/>
                      <a:pt x="6681" y="1776113"/>
                    </a:cubicBezTo>
                    <a:cubicBezTo>
                      <a:pt x="7199" y="1777615"/>
                      <a:pt x="7717" y="1779117"/>
                      <a:pt x="8235" y="1780567"/>
                    </a:cubicBezTo>
                    <a:cubicBezTo>
                      <a:pt x="8442" y="1781085"/>
                      <a:pt x="8650" y="1781551"/>
                      <a:pt x="8857" y="1782069"/>
                    </a:cubicBezTo>
                    <a:cubicBezTo>
                      <a:pt x="9478" y="1783571"/>
                      <a:pt x="10100" y="1785125"/>
                      <a:pt x="10721" y="1786627"/>
                    </a:cubicBezTo>
                    <a:cubicBezTo>
                      <a:pt x="10928" y="1787041"/>
                      <a:pt x="11136" y="1787507"/>
                      <a:pt x="11291" y="1787922"/>
                    </a:cubicBezTo>
                    <a:cubicBezTo>
                      <a:pt x="12016" y="1789476"/>
                      <a:pt x="12741" y="1791029"/>
                      <a:pt x="13466" y="1792531"/>
                    </a:cubicBezTo>
                    <a:cubicBezTo>
                      <a:pt x="13622" y="1792894"/>
                      <a:pt x="13829" y="1793256"/>
                      <a:pt x="14036" y="1793619"/>
                    </a:cubicBezTo>
                    <a:cubicBezTo>
                      <a:pt x="14865" y="1795225"/>
                      <a:pt x="15694" y="1796778"/>
                      <a:pt x="16574" y="1798332"/>
                    </a:cubicBezTo>
                    <a:cubicBezTo>
                      <a:pt x="16729" y="1798643"/>
                      <a:pt x="16885" y="1798902"/>
                      <a:pt x="17092" y="1799213"/>
                    </a:cubicBezTo>
                    <a:cubicBezTo>
                      <a:pt x="18024" y="1800818"/>
                      <a:pt x="18957" y="1802424"/>
                      <a:pt x="19941" y="1803978"/>
                    </a:cubicBezTo>
                    <a:cubicBezTo>
                      <a:pt x="20096" y="1804185"/>
                      <a:pt x="20200" y="1804392"/>
                      <a:pt x="20355" y="1804651"/>
                    </a:cubicBezTo>
                    <a:cubicBezTo>
                      <a:pt x="21391" y="1806257"/>
                      <a:pt x="22479" y="1807862"/>
                      <a:pt x="23566" y="1809416"/>
                    </a:cubicBezTo>
                    <a:cubicBezTo>
                      <a:pt x="23670" y="1809572"/>
                      <a:pt x="23773" y="1809727"/>
                      <a:pt x="23929" y="1809882"/>
                    </a:cubicBezTo>
                    <a:cubicBezTo>
                      <a:pt x="25068" y="1811488"/>
                      <a:pt x="26259" y="1813094"/>
                      <a:pt x="27451" y="1814647"/>
                    </a:cubicBezTo>
                    <a:cubicBezTo>
                      <a:pt x="27554" y="1814751"/>
                      <a:pt x="27606" y="1814854"/>
                      <a:pt x="27710" y="1814958"/>
                    </a:cubicBezTo>
                    <a:cubicBezTo>
                      <a:pt x="28953" y="1816564"/>
                      <a:pt x="30248" y="1818117"/>
                      <a:pt x="31594" y="1819671"/>
                    </a:cubicBezTo>
                    <a:cubicBezTo>
                      <a:pt x="31646" y="1819723"/>
                      <a:pt x="31698" y="1819775"/>
                      <a:pt x="31750" y="1819827"/>
                    </a:cubicBezTo>
                    <a:cubicBezTo>
                      <a:pt x="33148" y="1821380"/>
                      <a:pt x="34546" y="1822934"/>
                      <a:pt x="35997" y="1824488"/>
                    </a:cubicBezTo>
                    <a:cubicBezTo>
                      <a:pt x="35997" y="1824488"/>
                      <a:pt x="35997" y="1824540"/>
                      <a:pt x="36048" y="1824592"/>
                    </a:cubicBezTo>
                    <a:cubicBezTo>
                      <a:pt x="37499" y="1826146"/>
                      <a:pt x="39053" y="1827648"/>
                      <a:pt x="40606" y="1829098"/>
                    </a:cubicBezTo>
                    <a:lnTo>
                      <a:pt x="40606" y="1829098"/>
                    </a:lnTo>
                    <a:cubicBezTo>
                      <a:pt x="18646" y="1805894"/>
                      <a:pt x="5076" y="1774611"/>
                      <a:pt x="5076" y="1740323"/>
                    </a:cubicBezTo>
                    <a:lnTo>
                      <a:pt x="5076" y="1735144"/>
                    </a:lnTo>
                    <a:close/>
                  </a:path>
                </a:pathLst>
              </a:custGeom>
              <a:solidFill>
                <a:srgbClr val="FFFFFF"/>
              </a:solidFill>
              <a:ln w="0" cap="flat">
                <a:noFill/>
                <a:prstDash val="solid"/>
                <a:miter/>
              </a:ln>
            </p:spPr>
            <p:txBody>
              <a:bodyPr rtlCol="0" anchor="ctr"/>
              <a:lstStyle/>
              <a:p>
                <a:endParaRPr lang="en-GB"/>
              </a:p>
            </p:txBody>
          </p:sp>
          <p:grpSp>
            <p:nvGrpSpPr>
              <p:cNvPr id="117" name="Graphic 2">
                <a:extLst>
                  <a:ext uri="{FF2B5EF4-FFF2-40B4-BE49-F238E27FC236}">
                    <a16:creationId xmlns:a16="http://schemas.microsoft.com/office/drawing/2014/main" id="{19392CB5-CB19-2BDB-DF0D-3A5AB000D36E}"/>
                  </a:ext>
                </a:extLst>
              </p:cNvPr>
              <p:cNvGrpSpPr/>
              <p:nvPr/>
            </p:nvGrpSpPr>
            <p:grpSpPr>
              <a:xfrm>
                <a:off x="3327426" y="622326"/>
                <a:ext cx="1864576" cy="1864576"/>
                <a:chOff x="3327426" y="622326"/>
                <a:chExt cx="1864576" cy="1864576"/>
              </a:xfrm>
            </p:grpSpPr>
            <p:sp>
              <p:nvSpPr>
                <p:cNvPr id="118" name="Freeform 117">
                  <a:extLst>
                    <a:ext uri="{FF2B5EF4-FFF2-40B4-BE49-F238E27FC236}">
                      <a16:creationId xmlns:a16="http://schemas.microsoft.com/office/drawing/2014/main" id="{FE0CE8F0-E612-5C19-9D5C-F52FFD966A13}"/>
                    </a:ext>
                  </a:extLst>
                </p:cNvPr>
                <p:cNvSpPr/>
                <p:nvPr/>
              </p:nvSpPr>
              <p:spPr>
                <a:xfrm>
                  <a:off x="3327426" y="622326"/>
                  <a:ext cx="1864576" cy="1864576"/>
                </a:xfrm>
                <a:custGeom>
                  <a:avLst/>
                  <a:gdLst>
                    <a:gd name="connsiteX0" fmla="*/ 1735092 w 1864576"/>
                    <a:gd name="connsiteY0" fmla="*/ 0 h 1864576"/>
                    <a:gd name="connsiteX1" fmla="*/ 1864577 w 1864576"/>
                    <a:gd name="connsiteY1" fmla="*/ 129484 h 1864576"/>
                    <a:gd name="connsiteX2" fmla="*/ 1864577 w 1864576"/>
                    <a:gd name="connsiteY2" fmla="*/ 1735092 h 1864576"/>
                    <a:gd name="connsiteX3" fmla="*/ 1735092 w 1864576"/>
                    <a:gd name="connsiteY3" fmla="*/ 1864577 h 1864576"/>
                    <a:gd name="connsiteX4" fmla="*/ 129484 w 1864576"/>
                    <a:gd name="connsiteY4" fmla="*/ 1864577 h 1864576"/>
                    <a:gd name="connsiteX5" fmla="*/ 0 w 1864576"/>
                    <a:gd name="connsiteY5" fmla="*/ 1735092 h 1864576"/>
                    <a:gd name="connsiteX6" fmla="*/ 0 w 1864576"/>
                    <a:gd name="connsiteY6" fmla="*/ 129484 h 1864576"/>
                    <a:gd name="connsiteX7" fmla="*/ 129484 w 1864576"/>
                    <a:gd name="connsiteY7" fmla="*/ 0 h 18645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864576" h="1864576">
                      <a:moveTo>
                        <a:pt x="1735092" y="0"/>
                      </a:moveTo>
                      <a:cubicBezTo>
                        <a:pt x="1806605" y="0"/>
                        <a:pt x="1864577" y="57972"/>
                        <a:pt x="1864577" y="129484"/>
                      </a:cubicBezTo>
                      <a:lnTo>
                        <a:pt x="1864577" y="1735092"/>
                      </a:lnTo>
                      <a:cubicBezTo>
                        <a:pt x="1864577" y="1806605"/>
                        <a:pt x="1806605" y="1864577"/>
                        <a:pt x="1735092" y="1864577"/>
                      </a:cubicBezTo>
                      <a:lnTo>
                        <a:pt x="129484" y="1864577"/>
                      </a:lnTo>
                      <a:cubicBezTo>
                        <a:pt x="57972" y="1864577"/>
                        <a:pt x="0" y="1806605"/>
                        <a:pt x="0" y="1735092"/>
                      </a:cubicBezTo>
                      <a:lnTo>
                        <a:pt x="0" y="129484"/>
                      </a:lnTo>
                      <a:cubicBezTo>
                        <a:pt x="0" y="57972"/>
                        <a:pt x="57972" y="0"/>
                        <a:pt x="129484" y="0"/>
                      </a:cubicBezTo>
                      <a:close/>
                    </a:path>
                  </a:pathLst>
                </a:custGeom>
                <a:solidFill>
                  <a:srgbClr val="FFFFFF"/>
                </a:solidFill>
                <a:ln w="0" cap="flat">
                  <a:noFill/>
                  <a:prstDash val="solid"/>
                  <a:miter/>
                </a:ln>
              </p:spPr>
              <p:txBody>
                <a:bodyPr rtlCol="0" anchor="ctr"/>
                <a:lstStyle/>
                <a:p>
                  <a:endParaRPr lang="en-GB"/>
                </a:p>
              </p:txBody>
            </p:sp>
            <p:sp>
              <p:nvSpPr>
                <p:cNvPr id="119" name="Freeform 118">
                  <a:extLst>
                    <a:ext uri="{FF2B5EF4-FFF2-40B4-BE49-F238E27FC236}">
                      <a16:creationId xmlns:a16="http://schemas.microsoft.com/office/drawing/2014/main" id="{88525589-E1C6-501B-B798-37E8BE591E4D}"/>
                    </a:ext>
                  </a:extLst>
                </p:cNvPr>
                <p:cNvSpPr/>
                <p:nvPr/>
              </p:nvSpPr>
              <p:spPr>
                <a:xfrm>
                  <a:off x="3332450" y="627350"/>
                  <a:ext cx="1854528" cy="1854528"/>
                </a:xfrm>
                <a:custGeom>
                  <a:avLst/>
                  <a:gdLst>
                    <a:gd name="connsiteX0" fmla="*/ 0 w 1854528"/>
                    <a:gd name="connsiteY0" fmla="*/ 125289 h 1854528"/>
                    <a:gd name="connsiteX1" fmla="*/ 130935 w 1854528"/>
                    <a:gd name="connsiteY1" fmla="*/ 0 h 1854528"/>
                    <a:gd name="connsiteX2" fmla="*/ 1729239 w 1854528"/>
                    <a:gd name="connsiteY2" fmla="*/ 0 h 1854528"/>
                    <a:gd name="connsiteX3" fmla="*/ 1854529 w 1854528"/>
                    <a:gd name="connsiteY3" fmla="*/ 130365 h 1854528"/>
                    <a:gd name="connsiteX4" fmla="*/ 1854529 w 1854528"/>
                    <a:gd name="connsiteY4" fmla="*/ 1724164 h 1854528"/>
                    <a:gd name="connsiteX5" fmla="*/ 1729239 w 1854528"/>
                    <a:gd name="connsiteY5" fmla="*/ 1854529 h 1854528"/>
                    <a:gd name="connsiteX6" fmla="*/ 125289 w 1854528"/>
                    <a:gd name="connsiteY6" fmla="*/ 1854529 h 1854528"/>
                    <a:gd name="connsiteX7" fmla="*/ 0 w 1854528"/>
                    <a:gd name="connsiteY7" fmla="*/ 1723594 h 1854528"/>
                    <a:gd name="connsiteX8" fmla="*/ 0 w 1854528"/>
                    <a:gd name="connsiteY8" fmla="*/ 125289 h 18545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854528" h="1854528">
                      <a:moveTo>
                        <a:pt x="0" y="125289"/>
                      </a:moveTo>
                      <a:cubicBezTo>
                        <a:pt x="0" y="56352"/>
                        <a:pt x="61997" y="0"/>
                        <a:pt x="130935" y="0"/>
                      </a:cubicBezTo>
                      <a:lnTo>
                        <a:pt x="1729239" y="0"/>
                      </a:lnTo>
                      <a:cubicBezTo>
                        <a:pt x="1798177" y="0"/>
                        <a:pt x="1854529" y="61427"/>
                        <a:pt x="1854529" y="130365"/>
                      </a:cubicBezTo>
                      <a:lnTo>
                        <a:pt x="1854529" y="1724164"/>
                      </a:lnTo>
                      <a:cubicBezTo>
                        <a:pt x="1854529" y="1793101"/>
                        <a:pt x="1798125" y="1854529"/>
                        <a:pt x="1729239" y="1854529"/>
                      </a:cubicBezTo>
                      <a:lnTo>
                        <a:pt x="125289" y="1854529"/>
                      </a:lnTo>
                      <a:cubicBezTo>
                        <a:pt x="56352" y="1854529"/>
                        <a:pt x="0" y="1792531"/>
                        <a:pt x="0" y="1723594"/>
                      </a:cubicBezTo>
                      <a:lnTo>
                        <a:pt x="0" y="125289"/>
                      </a:lnTo>
                      <a:close/>
                    </a:path>
                  </a:pathLst>
                </a:custGeom>
                <a:solidFill>
                  <a:srgbClr val="FBFBFB"/>
                </a:solidFill>
                <a:ln w="0" cap="flat">
                  <a:noFill/>
                  <a:prstDash val="solid"/>
                  <a:miter/>
                </a:ln>
              </p:spPr>
              <p:txBody>
                <a:bodyPr rtlCol="0" anchor="ctr"/>
                <a:lstStyle/>
                <a:p>
                  <a:endParaRPr lang="en-GB"/>
                </a:p>
              </p:txBody>
            </p:sp>
            <p:sp>
              <p:nvSpPr>
                <p:cNvPr id="120" name="Freeform 119">
                  <a:extLst>
                    <a:ext uri="{FF2B5EF4-FFF2-40B4-BE49-F238E27FC236}">
                      <a16:creationId xmlns:a16="http://schemas.microsoft.com/office/drawing/2014/main" id="{D0E2D2DF-84FD-E788-AF62-BC8221F7C05F}"/>
                    </a:ext>
                  </a:extLst>
                </p:cNvPr>
                <p:cNvSpPr/>
                <p:nvPr/>
              </p:nvSpPr>
              <p:spPr>
                <a:xfrm>
                  <a:off x="3337422" y="632322"/>
                  <a:ext cx="1844584" cy="1844532"/>
                </a:xfrm>
                <a:custGeom>
                  <a:avLst/>
                  <a:gdLst>
                    <a:gd name="connsiteX0" fmla="*/ 52 w 1844584"/>
                    <a:gd name="connsiteY0" fmla="*/ 121146 h 1844532"/>
                    <a:gd name="connsiteX1" fmla="*/ 132437 w 1844584"/>
                    <a:gd name="connsiteY1" fmla="*/ 0 h 1844532"/>
                    <a:gd name="connsiteX2" fmla="*/ 1723439 w 1844584"/>
                    <a:gd name="connsiteY2" fmla="*/ 0 h 1844532"/>
                    <a:gd name="connsiteX3" fmla="*/ 1844584 w 1844584"/>
                    <a:gd name="connsiteY3" fmla="*/ 131245 h 1844532"/>
                    <a:gd name="connsiteX4" fmla="*/ 1844584 w 1844584"/>
                    <a:gd name="connsiteY4" fmla="*/ 1713287 h 1844532"/>
                    <a:gd name="connsiteX5" fmla="*/ 1723439 w 1844584"/>
                    <a:gd name="connsiteY5" fmla="*/ 1844532 h 1844532"/>
                    <a:gd name="connsiteX6" fmla="*/ 121146 w 1844584"/>
                    <a:gd name="connsiteY6" fmla="*/ 1844532 h 1844532"/>
                    <a:gd name="connsiteX7" fmla="*/ 0 w 1844584"/>
                    <a:gd name="connsiteY7" fmla="*/ 1712147 h 1844532"/>
                    <a:gd name="connsiteX8" fmla="*/ 0 w 1844584"/>
                    <a:gd name="connsiteY8" fmla="*/ 121146 h 18445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844584" h="1844532">
                      <a:moveTo>
                        <a:pt x="52" y="121146"/>
                      </a:moveTo>
                      <a:cubicBezTo>
                        <a:pt x="52" y="54539"/>
                        <a:pt x="65830" y="0"/>
                        <a:pt x="132437" y="0"/>
                      </a:cubicBezTo>
                      <a:lnTo>
                        <a:pt x="1723439" y="0"/>
                      </a:lnTo>
                      <a:cubicBezTo>
                        <a:pt x="1790045" y="0"/>
                        <a:pt x="1844584" y="64639"/>
                        <a:pt x="1844584" y="131245"/>
                      </a:cubicBezTo>
                      <a:lnTo>
                        <a:pt x="1844584" y="1713287"/>
                      </a:lnTo>
                      <a:cubicBezTo>
                        <a:pt x="1844584" y="1779894"/>
                        <a:pt x="1790097" y="1844532"/>
                        <a:pt x="1723439" y="1844532"/>
                      </a:cubicBezTo>
                      <a:lnTo>
                        <a:pt x="121146" y="1844532"/>
                      </a:lnTo>
                      <a:cubicBezTo>
                        <a:pt x="54539" y="1844532"/>
                        <a:pt x="0" y="1778754"/>
                        <a:pt x="0" y="1712147"/>
                      </a:cubicBezTo>
                      <a:lnTo>
                        <a:pt x="0" y="121146"/>
                      </a:lnTo>
                      <a:close/>
                    </a:path>
                  </a:pathLst>
                </a:custGeom>
                <a:solidFill>
                  <a:srgbClr val="F8F8F9"/>
                </a:solidFill>
                <a:ln w="0" cap="flat">
                  <a:noFill/>
                  <a:prstDash val="solid"/>
                  <a:miter/>
                </a:ln>
              </p:spPr>
              <p:txBody>
                <a:bodyPr rtlCol="0" anchor="ctr"/>
                <a:lstStyle/>
                <a:p>
                  <a:endParaRPr lang="en-GB"/>
                </a:p>
              </p:txBody>
            </p:sp>
            <p:sp>
              <p:nvSpPr>
                <p:cNvPr id="121" name="Freeform 120">
                  <a:extLst>
                    <a:ext uri="{FF2B5EF4-FFF2-40B4-BE49-F238E27FC236}">
                      <a16:creationId xmlns:a16="http://schemas.microsoft.com/office/drawing/2014/main" id="{A72A2714-6EC9-123A-F3E7-AB491419EF5F}"/>
                    </a:ext>
                  </a:extLst>
                </p:cNvPr>
                <p:cNvSpPr/>
                <p:nvPr/>
              </p:nvSpPr>
              <p:spPr>
                <a:xfrm>
                  <a:off x="3342446" y="637346"/>
                  <a:ext cx="1834484" cy="1834484"/>
                </a:xfrm>
                <a:custGeom>
                  <a:avLst/>
                  <a:gdLst>
                    <a:gd name="connsiteX0" fmla="*/ 0 w 1834484"/>
                    <a:gd name="connsiteY0" fmla="*/ 116950 h 1834484"/>
                    <a:gd name="connsiteX1" fmla="*/ 133835 w 1834484"/>
                    <a:gd name="connsiteY1" fmla="*/ 0 h 1834484"/>
                    <a:gd name="connsiteX2" fmla="*/ 1717534 w 1834484"/>
                    <a:gd name="connsiteY2" fmla="*/ 0 h 1834484"/>
                    <a:gd name="connsiteX3" fmla="*/ 1834484 w 1834484"/>
                    <a:gd name="connsiteY3" fmla="*/ 132126 h 1834484"/>
                    <a:gd name="connsiteX4" fmla="*/ 1834484 w 1834484"/>
                    <a:gd name="connsiteY4" fmla="*/ 1702358 h 1834484"/>
                    <a:gd name="connsiteX5" fmla="*/ 1717534 w 1834484"/>
                    <a:gd name="connsiteY5" fmla="*/ 1834484 h 1834484"/>
                    <a:gd name="connsiteX6" fmla="*/ 116950 w 1834484"/>
                    <a:gd name="connsiteY6" fmla="*/ 1834484 h 1834484"/>
                    <a:gd name="connsiteX7" fmla="*/ 0 w 1834484"/>
                    <a:gd name="connsiteY7" fmla="*/ 1700649 h 1834484"/>
                    <a:gd name="connsiteX8" fmla="*/ 0 w 1834484"/>
                    <a:gd name="connsiteY8" fmla="*/ 116950 h 18344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834484" h="1834484">
                      <a:moveTo>
                        <a:pt x="0" y="116950"/>
                      </a:moveTo>
                      <a:cubicBezTo>
                        <a:pt x="0" y="52623"/>
                        <a:pt x="69507" y="0"/>
                        <a:pt x="133835" y="0"/>
                      </a:cubicBezTo>
                      <a:lnTo>
                        <a:pt x="1717534" y="0"/>
                      </a:lnTo>
                      <a:cubicBezTo>
                        <a:pt x="1781862" y="0"/>
                        <a:pt x="1834484" y="67798"/>
                        <a:pt x="1834484" y="132126"/>
                      </a:cubicBezTo>
                      <a:lnTo>
                        <a:pt x="1834484" y="1702358"/>
                      </a:lnTo>
                      <a:cubicBezTo>
                        <a:pt x="1834484" y="1766686"/>
                        <a:pt x="1781862" y="1834484"/>
                        <a:pt x="1717534" y="1834484"/>
                      </a:cubicBezTo>
                      <a:lnTo>
                        <a:pt x="116950" y="1834484"/>
                      </a:lnTo>
                      <a:cubicBezTo>
                        <a:pt x="52623" y="1834484"/>
                        <a:pt x="0" y="1764977"/>
                        <a:pt x="0" y="1700649"/>
                      </a:cubicBezTo>
                      <a:lnTo>
                        <a:pt x="0" y="116950"/>
                      </a:lnTo>
                      <a:close/>
                    </a:path>
                  </a:pathLst>
                </a:custGeom>
                <a:solidFill>
                  <a:srgbClr val="F6F6F6"/>
                </a:solidFill>
                <a:ln w="0" cap="flat">
                  <a:noFill/>
                  <a:prstDash val="solid"/>
                  <a:miter/>
                </a:ln>
              </p:spPr>
              <p:txBody>
                <a:bodyPr rtlCol="0" anchor="ctr"/>
                <a:lstStyle/>
                <a:p>
                  <a:endParaRPr lang="en-GB"/>
                </a:p>
              </p:txBody>
            </p:sp>
            <p:sp>
              <p:nvSpPr>
                <p:cNvPr id="122" name="Freeform 121">
                  <a:extLst>
                    <a:ext uri="{FF2B5EF4-FFF2-40B4-BE49-F238E27FC236}">
                      <a16:creationId xmlns:a16="http://schemas.microsoft.com/office/drawing/2014/main" id="{52075519-CACE-77BA-299D-CC75C326F374}"/>
                    </a:ext>
                  </a:extLst>
                </p:cNvPr>
                <p:cNvSpPr/>
                <p:nvPr/>
              </p:nvSpPr>
              <p:spPr>
                <a:xfrm>
                  <a:off x="3347470" y="642422"/>
                  <a:ext cx="1824436" cy="1824436"/>
                </a:xfrm>
                <a:custGeom>
                  <a:avLst/>
                  <a:gdLst>
                    <a:gd name="connsiteX0" fmla="*/ 0 w 1824436"/>
                    <a:gd name="connsiteY0" fmla="*/ 112755 h 1824436"/>
                    <a:gd name="connsiteX1" fmla="*/ 135285 w 1824436"/>
                    <a:gd name="connsiteY1" fmla="*/ 0 h 1824436"/>
                    <a:gd name="connsiteX2" fmla="*/ 1711681 w 1824436"/>
                    <a:gd name="connsiteY2" fmla="*/ 0 h 1824436"/>
                    <a:gd name="connsiteX3" fmla="*/ 1824436 w 1824436"/>
                    <a:gd name="connsiteY3" fmla="*/ 133006 h 1824436"/>
                    <a:gd name="connsiteX4" fmla="*/ 1824436 w 1824436"/>
                    <a:gd name="connsiteY4" fmla="*/ 1691430 h 1824436"/>
                    <a:gd name="connsiteX5" fmla="*/ 1711681 w 1824436"/>
                    <a:gd name="connsiteY5" fmla="*/ 1824436 h 1824436"/>
                    <a:gd name="connsiteX6" fmla="*/ 112807 w 1824436"/>
                    <a:gd name="connsiteY6" fmla="*/ 1824436 h 1824436"/>
                    <a:gd name="connsiteX7" fmla="*/ 52 w 1824436"/>
                    <a:gd name="connsiteY7" fmla="*/ 1689151 h 1824436"/>
                    <a:gd name="connsiteX8" fmla="*/ 52 w 1824436"/>
                    <a:gd name="connsiteY8" fmla="*/ 112755 h 18244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824436" h="1824436">
                      <a:moveTo>
                        <a:pt x="0" y="112755"/>
                      </a:moveTo>
                      <a:cubicBezTo>
                        <a:pt x="0" y="50706"/>
                        <a:pt x="73288" y="0"/>
                        <a:pt x="135285" y="0"/>
                      </a:cubicBezTo>
                      <a:lnTo>
                        <a:pt x="1711681" y="0"/>
                      </a:lnTo>
                      <a:cubicBezTo>
                        <a:pt x="1773730" y="0"/>
                        <a:pt x="1824436" y="70958"/>
                        <a:pt x="1824436" y="133006"/>
                      </a:cubicBezTo>
                      <a:lnTo>
                        <a:pt x="1824436" y="1691430"/>
                      </a:lnTo>
                      <a:cubicBezTo>
                        <a:pt x="1824436" y="1753479"/>
                        <a:pt x="1773679" y="1824436"/>
                        <a:pt x="1711681" y="1824436"/>
                      </a:cubicBezTo>
                      <a:lnTo>
                        <a:pt x="112807" y="1824436"/>
                      </a:lnTo>
                      <a:cubicBezTo>
                        <a:pt x="50758" y="1824436"/>
                        <a:pt x="52" y="1751148"/>
                        <a:pt x="52" y="1689151"/>
                      </a:cubicBezTo>
                      <a:lnTo>
                        <a:pt x="52" y="112755"/>
                      </a:lnTo>
                      <a:close/>
                    </a:path>
                  </a:pathLst>
                </a:custGeom>
                <a:solidFill>
                  <a:srgbClr val="F4F4F4"/>
                </a:solidFill>
                <a:ln w="0" cap="flat">
                  <a:noFill/>
                  <a:prstDash val="solid"/>
                  <a:miter/>
                </a:ln>
              </p:spPr>
              <p:txBody>
                <a:bodyPr rtlCol="0" anchor="ctr"/>
                <a:lstStyle/>
                <a:p>
                  <a:endParaRPr lang="en-GB"/>
                </a:p>
              </p:txBody>
            </p:sp>
            <p:sp>
              <p:nvSpPr>
                <p:cNvPr id="123" name="Freeform 122">
                  <a:extLst>
                    <a:ext uri="{FF2B5EF4-FFF2-40B4-BE49-F238E27FC236}">
                      <a16:creationId xmlns:a16="http://schemas.microsoft.com/office/drawing/2014/main" id="{14065354-DCA3-F535-1BE7-86EA8EFC3C4C}"/>
                    </a:ext>
                  </a:extLst>
                </p:cNvPr>
                <p:cNvSpPr/>
                <p:nvPr/>
              </p:nvSpPr>
              <p:spPr>
                <a:xfrm>
                  <a:off x="3352494" y="647394"/>
                  <a:ext cx="1814440" cy="1814440"/>
                </a:xfrm>
                <a:custGeom>
                  <a:avLst/>
                  <a:gdLst>
                    <a:gd name="connsiteX0" fmla="*/ 0 w 1814440"/>
                    <a:gd name="connsiteY0" fmla="*/ 108612 h 1814440"/>
                    <a:gd name="connsiteX1" fmla="*/ 136736 w 1814440"/>
                    <a:gd name="connsiteY1" fmla="*/ 0 h 1814440"/>
                    <a:gd name="connsiteX2" fmla="*/ 1705829 w 1814440"/>
                    <a:gd name="connsiteY2" fmla="*/ 0 h 1814440"/>
                    <a:gd name="connsiteX3" fmla="*/ 1814440 w 1814440"/>
                    <a:gd name="connsiteY3" fmla="*/ 133887 h 1814440"/>
                    <a:gd name="connsiteX4" fmla="*/ 1814440 w 1814440"/>
                    <a:gd name="connsiteY4" fmla="*/ 1680553 h 1814440"/>
                    <a:gd name="connsiteX5" fmla="*/ 1705829 w 1814440"/>
                    <a:gd name="connsiteY5" fmla="*/ 1814440 h 1814440"/>
                    <a:gd name="connsiteX6" fmla="*/ 108612 w 1814440"/>
                    <a:gd name="connsiteY6" fmla="*/ 1814440 h 1814440"/>
                    <a:gd name="connsiteX7" fmla="*/ 0 w 1814440"/>
                    <a:gd name="connsiteY7" fmla="*/ 1677705 h 1814440"/>
                    <a:gd name="connsiteX8" fmla="*/ 0 w 1814440"/>
                    <a:gd name="connsiteY8" fmla="*/ 108612 h 18144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814440" h="1814440">
                      <a:moveTo>
                        <a:pt x="0" y="108612"/>
                      </a:moveTo>
                      <a:cubicBezTo>
                        <a:pt x="0" y="48893"/>
                        <a:pt x="77017" y="0"/>
                        <a:pt x="136736" y="0"/>
                      </a:cubicBezTo>
                      <a:lnTo>
                        <a:pt x="1705829" y="0"/>
                      </a:lnTo>
                      <a:cubicBezTo>
                        <a:pt x="1765547" y="0"/>
                        <a:pt x="1814440" y="74169"/>
                        <a:pt x="1814440" y="133887"/>
                      </a:cubicBezTo>
                      <a:lnTo>
                        <a:pt x="1814440" y="1680553"/>
                      </a:lnTo>
                      <a:cubicBezTo>
                        <a:pt x="1814440" y="1740272"/>
                        <a:pt x="1765547" y="1814440"/>
                        <a:pt x="1705829" y="1814440"/>
                      </a:cubicBezTo>
                      <a:lnTo>
                        <a:pt x="108612" y="1814440"/>
                      </a:lnTo>
                      <a:cubicBezTo>
                        <a:pt x="48893" y="1814440"/>
                        <a:pt x="0" y="1737423"/>
                        <a:pt x="0" y="1677705"/>
                      </a:cubicBezTo>
                      <a:lnTo>
                        <a:pt x="0" y="108612"/>
                      </a:lnTo>
                      <a:close/>
                    </a:path>
                  </a:pathLst>
                </a:custGeom>
                <a:solidFill>
                  <a:srgbClr val="F1F2F2"/>
                </a:solidFill>
                <a:ln w="0" cap="flat">
                  <a:noFill/>
                  <a:prstDash val="solid"/>
                  <a:miter/>
                </a:ln>
              </p:spPr>
              <p:txBody>
                <a:bodyPr rtlCol="0" anchor="ctr"/>
                <a:lstStyle/>
                <a:p>
                  <a:endParaRPr lang="en-GB"/>
                </a:p>
              </p:txBody>
            </p:sp>
            <p:sp>
              <p:nvSpPr>
                <p:cNvPr id="124" name="Freeform 123">
                  <a:extLst>
                    <a:ext uri="{FF2B5EF4-FFF2-40B4-BE49-F238E27FC236}">
                      <a16:creationId xmlns:a16="http://schemas.microsoft.com/office/drawing/2014/main" id="{FE9981A3-DF3F-C9DC-EBB1-B00C39B426FE}"/>
                    </a:ext>
                  </a:extLst>
                </p:cNvPr>
                <p:cNvSpPr/>
                <p:nvPr/>
              </p:nvSpPr>
              <p:spPr>
                <a:xfrm>
                  <a:off x="3357518" y="652418"/>
                  <a:ext cx="1804392" cy="1804444"/>
                </a:xfrm>
                <a:custGeom>
                  <a:avLst/>
                  <a:gdLst>
                    <a:gd name="connsiteX0" fmla="*/ 0 w 1804392"/>
                    <a:gd name="connsiteY0" fmla="*/ 104416 h 1804444"/>
                    <a:gd name="connsiteX1" fmla="*/ 138186 w 1804392"/>
                    <a:gd name="connsiteY1" fmla="*/ 0 h 1804444"/>
                    <a:gd name="connsiteX2" fmla="*/ 1699976 w 1804392"/>
                    <a:gd name="connsiteY2" fmla="*/ 0 h 1804444"/>
                    <a:gd name="connsiteX3" fmla="*/ 1804392 w 1804392"/>
                    <a:gd name="connsiteY3" fmla="*/ 134767 h 1804444"/>
                    <a:gd name="connsiteX4" fmla="*/ 1804392 w 1804392"/>
                    <a:gd name="connsiteY4" fmla="*/ 1669625 h 1804444"/>
                    <a:gd name="connsiteX5" fmla="*/ 1699976 w 1804392"/>
                    <a:gd name="connsiteY5" fmla="*/ 1804444 h 1804444"/>
                    <a:gd name="connsiteX6" fmla="*/ 104416 w 1804392"/>
                    <a:gd name="connsiteY6" fmla="*/ 1804444 h 1804444"/>
                    <a:gd name="connsiteX7" fmla="*/ 0 w 1804392"/>
                    <a:gd name="connsiteY7" fmla="*/ 1666258 h 1804444"/>
                    <a:gd name="connsiteX8" fmla="*/ 0 w 1804392"/>
                    <a:gd name="connsiteY8" fmla="*/ 104416 h 18044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804392" h="1804444">
                      <a:moveTo>
                        <a:pt x="0" y="104416"/>
                      </a:moveTo>
                      <a:cubicBezTo>
                        <a:pt x="0" y="46977"/>
                        <a:pt x="80747" y="0"/>
                        <a:pt x="138186" y="0"/>
                      </a:cubicBezTo>
                      <a:lnTo>
                        <a:pt x="1699976" y="0"/>
                      </a:lnTo>
                      <a:cubicBezTo>
                        <a:pt x="1757415" y="0"/>
                        <a:pt x="1804392" y="77328"/>
                        <a:pt x="1804392" y="134767"/>
                      </a:cubicBezTo>
                      <a:lnTo>
                        <a:pt x="1804392" y="1669625"/>
                      </a:lnTo>
                      <a:cubicBezTo>
                        <a:pt x="1804392" y="1727064"/>
                        <a:pt x="1757415" y="1804444"/>
                        <a:pt x="1699976" y="1804444"/>
                      </a:cubicBezTo>
                      <a:lnTo>
                        <a:pt x="104416" y="1804444"/>
                      </a:lnTo>
                      <a:cubicBezTo>
                        <a:pt x="46977" y="1804444"/>
                        <a:pt x="0" y="1723646"/>
                        <a:pt x="0" y="1666258"/>
                      </a:cubicBezTo>
                      <a:lnTo>
                        <a:pt x="0" y="104416"/>
                      </a:lnTo>
                      <a:close/>
                    </a:path>
                  </a:pathLst>
                </a:custGeom>
                <a:solidFill>
                  <a:srgbClr val="EFF0F0"/>
                </a:solidFill>
                <a:ln w="0" cap="flat">
                  <a:noFill/>
                  <a:prstDash val="solid"/>
                  <a:miter/>
                </a:ln>
              </p:spPr>
              <p:txBody>
                <a:bodyPr rtlCol="0" anchor="ctr"/>
                <a:lstStyle/>
                <a:p>
                  <a:endParaRPr lang="en-GB"/>
                </a:p>
              </p:txBody>
            </p:sp>
            <p:sp>
              <p:nvSpPr>
                <p:cNvPr id="125" name="Freeform 124">
                  <a:extLst>
                    <a:ext uri="{FF2B5EF4-FFF2-40B4-BE49-F238E27FC236}">
                      <a16:creationId xmlns:a16="http://schemas.microsoft.com/office/drawing/2014/main" id="{CA24E944-5DFD-4C74-503E-64DFB3FA30EC}"/>
                    </a:ext>
                  </a:extLst>
                </p:cNvPr>
                <p:cNvSpPr/>
                <p:nvPr/>
              </p:nvSpPr>
              <p:spPr>
                <a:xfrm>
                  <a:off x="3362490" y="657442"/>
                  <a:ext cx="1794344" cy="1794447"/>
                </a:xfrm>
                <a:custGeom>
                  <a:avLst/>
                  <a:gdLst>
                    <a:gd name="connsiteX0" fmla="*/ 0 w 1794344"/>
                    <a:gd name="connsiteY0" fmla="*/ 100221 h 1794447"/>
                    <a:gd name="connsiteX1" fmla="*/ 139636 w 1794344"/>
                    <a:gd name="connsiteY1" fmla="*/ 0 h 1794447"/>
                    <a:gd name="connsiteX2" fmla="*/ 1694123 w 1794344"/>
                    <a:gd name="connsiteY2" fmla="*/ 0 h 1794447"/>
                    <a:gd name="connsiteX3" fmla="*/ 1794344 w 1794344"/>
                    <a:gd name="connsiteY3" fmla="*/ 135648 h 1794447"/>
                    <a:gd name="connsiteX4" fmla="*/ 1794344 w 1794344"/>
                    <a:gd name="connsiteY4" fmla="*/ 1658748 h 1794447"/>
                    <a:gd name="connsiteX5" fmla="*/ 1694123 w 1794344"/>
                    <a:gd name="connsiteY5" fmla="*/ 1794448 h 1794447"/>
                    <a:gd name="connsiteX6" fmla="*/ 100273 w 1794344"/>
                    <a:gd name="connsiteY6" fmla="*/ 1794448 h 1794447"/>
                    <a:gd name="connsiteX7" fmla="*/ 52 w 1794344"/>
                    <a:gd name="connsiteY7" fmla="*/ 1654812 h 1794447"/>
                    <a:gd name="connsiteX8" fmla="*/ 52 w 1794344"/>
                    <a:gd name="connsiteY8" fmla="*/ 100221 h 17944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794344" h="1794447">
                      <a:moveTo>
                        <a:pt x="0" y="100221"/>
                      </a:moveTo>
                      <a:cubicBezTo>
                        <a:pt x="0" y="45061"/>
                        <a:pt x="84527" y="0"/>
                        <a:pt x="139636" y="0"/>
                      </a:cubicBezTo>
                      <a:lnTo>
                        <a:pt x="1694123" y="0"/>
                      </a:lnTo>
                      <a:cubicBezTo>
                        <a:pt x="1749284" y="0"/>
                        <a:pt x="1794344" y="80488"/>
                        <a:pt x="1794344" y="135648"/>
                      </a:cubicBezTo>
                      <a:lnTo>
                        <a:pt x="1794344" y="1658748"/>
                      </a:lnTo>
                      <a:cubicBezTo>
                        <a:pt x="1794344" y="1713908"/>
                        <a:pt x="1749232" y="1794448"/>
                        <a:pt x="1694123" y="1794448"/>
                      </a:cubicBezTo>
                      <a:lnTo>
                        <a:pt x="100273" y="1794448"/>
                      </a:lnTo>
                      <a:cubicBezTo>
                        <a:pt x="45112" y="1794448"/>
                        <a:pt x="52" y="1709920"/>
                        <a:pt x="52" y="1654812"/>
                      </a:cubicBezTo>
                      <a:lnTo>
                        <a:pt x="52" y="100221"/>
                      </a:lnTo>
                      <a:close/>
                    </a:path>
                  </a:pathLst>
                </a:custGeom>
                <a:solidFill>
                  <a:srgbClr val="EDEEEF"/>
                </a:solidFill>
                <a:ln w="0" cap="flat">
                  <a:noFill/>
                  <a:prstDash val="solid"/>
                  <a:miter/>
                </a:ln>
              </p:spPr>
              <p:txBody>
                <a:bodyPr rtlCol="0" anchor="ctr"/>
                <a:lstStyle/>
                <a:p>
                  <a:endParaRPr lang="en-GB"/>
                </a:p>
              </p:txBody>
            </p:sp>
            <p:sp>
              <p:nvSpPr>
                <p:cNvPr id="126" name="Freeform 125">
                  <a:extLst>
                    <a:ext uri="{FF2B5EF4-FFF2-40B4-BE49-F238E27FC236}">
                      <a16:creationId xmlns:a16="http://schemas.microsoft.com/office/drawing/2014/main" id="{54715475-5DC1-94A8-C4A7-17F7CF766401}"/>
                    </a:ext>
                  </a:extLst>
                </p:cNvPr>
                <p:cNvSpPr/>
                <p:nvPr/>
              </p:nvSpPr>
              <p:spPr>
                <a:xfrm>
                  <a:off x="3367514" y="662414"/>
                  <a:ext cx="1784347" cy="1784399"/>
                </a:xfrm>
                <a:custGeom>
                  <a:avLst/>
                  <a:gdLst>
                    <a:gd name="connsiteX0" fmla="*/ 0 w 1784347"/>
                    <a:gd name="connsiteY0" fmla="*/ 96077 h 1784399"/>
                    <a:gd name="connsiteX1" fmla="*/ 141086 w 1784347"/>
                    <a:gd name="connsiteY1" fmla="*/ 0 h 1784399"/>
                    <a:gd name="connsiteX2" fmla="*/ 1688271 w 1784347"/>
                    <a:gd name="connsiteY2" fmla="*/ 0 h 1784399"/>
                    <a:gd name="connsiteX3" fmla="*/ 1784348 w 1784347"/>
                    <a:gd name="connsiteY3" fmla="*/ 136528 h 1784399"/>
                    <a:gd name="connsiteX4" fmla="*/ 1784348 w 1784347"/>
                    <a:gd name="connsiteY4" fmla="*/ 1647820 h 1784399"/>
                    <a:gd name="connsiteX5" fmla="*/ 1688271 w 1784347"/>
                    <a:gd name="connsiteY5" fmla="*/ 1784400 h 1784399"/>
                    <a:gd name="connsiteX6" fmla="*/ 96077 w 1784347"/>
                    <a:gd name="connsiteY6" fmla="*/ 1784400 h 1784399"/>
                    <a:gd name="connsiteX7" fmla="*/ 0 w 1784347"/>
                    <a:gd name="connsiteY7" fmla="*/ 1643313 h 1784399"/>
                    <a:gd name="connsiteX8" fmla="*/ 0 w 1784347"/>
                    <a:gd name="connsiteY8" fmla="*/ 96077 h 17843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784347" h="1784399">
                      <a:moveTo>
                        <a:pt x="0" y="96077"/>
                      </a:moveTo>
                      <a:cubicBezTo>
                        <a:pt x="0" y="43248"/>
                        <a:pt x="88257" y="0"/>
                        <a:pt x="141086" y="0"/>
                      </a:cubicBezTo>
                      <a:lnTo>
                        <a:pt x="1688271" y="0"/>
                      </a:lnTo>
                      <a:cubicBezTo>
                        <a:pt x="1741100" y="0"/>
                        <a:pt x="1784348" y="83699"/>
                        <a:pt x="1784348" y="136528"/>
                      </a:cubicBezTo>
                      <a:lnTo>
                        <a:pt x="1784348" y="1647820"/>
                      </a:lnTo>
                      <a:cubicBezTo>
                        <a:pt x="1784348" y="1700649"/>
                        <a:pt x="1741100" y="1784400"/>
                        <a:pt x="1688271" y="1784400"/>
                      </a:cubicBezTo>
                      <a:lnTo>
                        <a:pt x="96077" y="1784400"/>
                      </a:lnTo>
                      <a:cubicBezTo>
                        <a:pt x="43248" y="1784400"/>
                        <a:pt x="0" y="1696143"/>
                        <a:pt x="0" y="1643313"/>
                      </a:cubicBezTo>
                      <a:lnTo>
                        <a:pt x="0" y="96077"/>
                      </a:lnTo>
                      <a:close/>
                    </a:path>
                  </a:pathLst>
                </a:custGeom>
                <a:solidFill>
                  <a:srgbClr val="EBECED"/>
                </a:solidFill>
                <a:ln w="0" cap="flat">
                  <a:noFill/>
                  <a:prstDash val="solid"/>
                  <a:miter/>
                </a:ln>
              </p:spPr>
              <p:txBody>
                <a:bodyPr rtlCol="0" anchor="ctr"/>
                <a:lstStyle/>
                <a:p>
                  <a:endParaRPr lang="en-GB"/>
                </a:p>
              </p:txBody>
            </p:sp>
            <p:sp>
              <p:nvSpPr>
                <p:cNvPr id="127" name="Freeform 126">
                  <a:extLst>
                    <a:ext uri="{FF2B5EF4-FFF2-40B4-BE49-F238E27FC236}">
                      <a16:creationId xmlns:a16="http://schemas.microsoft.com/office/drawing/2014/main" id="{E598A9E6-E2D8-0EBC-FA3D-FC5EB3D62EF2}"/>
                    </a:ext>
                  </a:extLst>
                </p:cNvPr>
                <p:cNvSpPr/>
                <p:nvPr/>
              </p:nvSpPr>
              <p:spPr>
                <a:xfrm>
                  <a:off x="3372538" y="667438"/>
                  <a:ext cx="1774351" cy="1774351"/>
                </a:xfrm>
                <a:custGeom>
                  <a:avLst/>
                  <a:gdLst>
                    <a:gd name="connsiteX0" fmla="*/ 0 w 1774351"/>
                    <a:gd name="connsiteY0" fmla="*/ 91882 h 1774351"/>
                    <a:gd name="connsiteX1" fmla="*/ 142588 w 1774351"/>
                    <a:gd name="connsiteY1" fmla="*/ 0 h 1774351"/>
                    <a:gd name="connsiteX2" fmla="*/ 1682470 w 1774351"/>
                    <a:gd name="connsiteY2" fmla="*/ 0 h 1774351"/>
                    <a:gd name="connsiteX3" fmla="*/ 1774352 w 1774351"/>
                    <a:gd name="connsiteY3" fmla="*/ 137409 h 1774351"/>
                    <a:gd name="connsiteX4" fmla="*/ 1774352 w 1774351"/>
                    <a:gd name="connsiteY4" fmla="*/ 1636891 h 1774351"/>
                    <a:gd name="connsiteX5" fmla="*/ 1682470 w 1774351"/>
                    <a:gd name="connsiteY5" fmla="*/ 1774352 h 1774351"/>
                    <a:gd name="connsiteX6" fmla="*/ 91882 w 1774351"/>
                    <a:gd name="connsiteY6" fmla="*/ 1774352 h 1774351"/>
                    <a:gd name="connsiteX7" fmla="*/ 0 w 1774351"/>
                    <a:gd name="connsiteY7" fmla="*/ 1631764 h 1774351"/>
                    <a:gd name="connsiteX8" fmla="*/ 0 w 1774351"/>
                    <a:gd name="connsiteY8" fmla="*/ 91882 h 17743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774351" h="1774351">
                      <a:moveTo>
                        <a:pt x="0" y="91882"/>
                      </a:moveTo>
                      <a:cubicBezTo>
                        <a:pt x="0" y="41331"/>
                        <a:pt x="92038" y="0"/>
                        <a:pt x="142588" y="0"/>
                      </a:cubicBezTo>
                      <a:lnTo>
                        <a:pt x="1682470" y="0"/>
                      </a:lnTo>
                      <a:cubicBezTo>
                        <a:pt x="1733020" y="0"/>
                        <a:pt x="1774352" y="86858"/>
                        <a:pt x="1774352" y="137409"/>
                      </a:cubicBezTo>
                      <a:lnTo>
                        <a:pt x="1774352" y="1636891"/>
                      </a:lnTo>
                      <a:cubicBezTo>
                        <a:pt x="1774352" y="1687442"/>
                        <a:pt x="1733020" y="1774352"/>
                        <a:pt x="1682470" y="1774352"/>
                      </a:cubicBezTo>
                      <a:lnTo>
                        <a:pt x="91882" y="1774352"/>
                      </a:lnTo>
                      <a:cubicBezTo>
                        <a:pt x="41331" y="1774352"/>
                        <a:pt x="0" y="1682314"/>
                        <a:pt x="0" y="1631764"/>
                      </a:cubicBezTo>
                      <a:lnTo>
                        <a:pt x="0" y="91882"/>
                      </a:lnTo>
                      <a:close/>
                    </a:path>
                  </a:pathLst>
                </a:custGeom>
                <a:solidFill>
                  <a:srgbClr val="E9EAEB"/>
                </a:solidFill>
                <a:ln w="0" cap="flat">
                  <a:noFill/>
                  <a:prstDash val="solid"/>
                  <a:miter/>
                </a:ln>
              </p:spPr>
              <p:txBody>
                <a:bodyPr rtlCol="0" anchor="ctr"/>
                <a:lstStyle/>
                <a:p>
                  <a:endParaRPr lang="en-GB"/>
                </a:p>
              </p:txBody>
            </p:sp>
            <p:sp>
              <p:nvSpPr>
                <p:cNvPr id="128" name="Freeform 127">
                  <a:extLst>
                    <a:ext uri="{FF2B5EF4-FFF2-40B4-BE49-F238E27FC236}">
                      <a16:creationId xmlns:a16="http://schemas.microsoft.com/office/drawing/2014/main" id="{B05DA04E-95ED-CE02-E0A2-6B6C8B9971D7}"/>
                    </a:ext>
                  </a:extLst>
                </p:cNvPr>
                <p:cNvSpPr/>
                <p:nvPr/>
              </p:nvSpPr>
              <p:spPr>
                <a:xfrm>
                  <a:off x="3377511" y="672411"/>
                  <a:ext cx="1764407" cy="1764355"/>
                </a:xfrm>
                <a:custGeom>
                  <a:avLst/>
                  <a:gdLst>
                    <a:gd name="connsiteX0" fmla="*/ 52 w 1764407"/>
                    <a:gd name="connsiteY0" fmla="*/ 87739 h 1764355"/>
                    <a:gd name="connsiteX1" fmla="*/ 144090 w 1764407"/>
                    <a:gd name="connsiteY1" fmla="*/ 0 h 1764355"/>
                    <a:gd name="connsiteX2" fmla="*/ 1676669 w 1764407"/>
                    <a:gd name="connsiteY2" fmla="*/ 0 h 1764355"/>
                    <a:gd name="connsiteX3" fmla="*/ 1764407 w 1764407"/>
                    <a:gd name="connsiteY3" fmla="*/ 138289 h 1764355"/>
                    <a:gd name="connsiteX4" fmla="*/ 1764407 w 1764407"/>
                    <a:gd name="connsiteY4" fmla="*/ 1626014 h 1764355"/>
                    <a:gd name="connsiteX5" fmla="*/ 1676669 w 1764407"/>
                    <a:gd name="connsiteY5" fmla="*/ 1764356 h 1764355"/>
                    <a:gd name="connsiteX6" fmla="*/ 87739 w 1764407"/>
                    <a:gd name="connsiteY6" fmla="*/ 1764356 h 1764355"/>
                    <a:gd name="connsiteX7" fmla="*/ 0 w 1764407"/>
                    <a:gd name="connsiteY7" fmla="*/ 1620317 h 1764355"/>
                    <a:gd name="connsiteX8" fmla="*/ 0 w 1764407"/>
                    <a:gd name="connsiteY8" fmla="*/ 87739 h 17643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764407" h="1764355">
                      <a:moveTo>
                        <a:pt x="52" y="87739"/>
                      </a:moveTo>
                      <a:cubicBezTo>
                        <a:pt x="52" y="39519"/>
                        <a:pt x="95819" y="0"/>
                        <a:pt x="144090" y="0"/>
                      </a:cubicBezTo>
                      <a:lnTo>
                        <a:pt x="1676669" y="0"/>
                      </a:lnTo>
                      <a:cubicBezTo>
                        <a:pt x="1724889" y="0"/>
                        <a:pt x="1764407" y="90069"/>
                        <a:pt x="1764407" y="138289"/>
                      </a:cubicBezTo>
                      <a:lnTo>
                        <a:pt x="1764407" y="1626014"/>
                      </a:lnTo>
                      <a:cubicBezTo>
                        <a:pt x="1764407" y="1674235"/>
                        <a:pt x="1724941" y="1764356"/>
                        <a:pt x="1676669" y="1764356"/>
                      </a:cubicBezTo>
                      <a:lnTo>
                        <a:pt x="87739" y="1764356"/>
                      </a:lnTo>
                      <a:cubicBezTo>
                        <a:pt x="39519" y="1764356"/>
                        <a:pt x="0" y="1668589"/>
                        <a:pt x="0" y="1620317"/>
                      </a:cubicBezTo>
                      <a:lnTo>
                        <a:pt x="0" y="87739"/>
                      </a:lnTo>
                      <a:close/>
                    </a:path>
                  </a:pathLst>
                </a:custGeom>
                <a:solidFill>
                  <a:srgbClr val="E7E8E9"/>
                </a:solidFill>
                <a:ln w="0" cap="flat">
                  <a:noFill/>
                  <a:prstDash val="solid"/>
                  <a:miter/>
                </a:ln>
              </p:spPr>
              <p:txBody>
                <a:bodyPr rtlCol="0" anchor="ctr"/>
                <a:lstStyle/>
                <a:p>
                  <a:endParaRPr lang="en-GB"/>
                </a:p>
              </p:txBody>
            </p:sp>
            <p:sp>
              <p:nvSpPr>
                <p:cNvPr id="129" name="Freeform 128">
                  <a:extLst>
                    <a:ext uri="{FF2B5EF4-FFF2-40B4-BE49-F238E27FC236}">
                      <a16:creationId xmlns:a16="http://schemas.microsoft.com/office/drawing/2014/main" id="{9482AD47-0761-575A-4FD1-DD9259480312}"/>
                    </a:ext>
                  </a:extLst>
                </p:cNvPr>
                <p:cNvSpPr/>
                <p:nvPr/>
              </p:nvSpPr>
              <p:spPr>
                <a:xfrm>
                  <a:off x="3382535" y="677435"/>
                  <a:ext cx="1754359" cy="1754307"/>
                </a:xfrm>
                <a:custGeom>
                  <a:avLst/>
                  <a:gdLst>
                    <a:gd name="connsiteX0" fmla="*/ 52 w 1754359"/>
                    <a:gd name="connsiteY0" fmla="*/ 83543 h 1754307"/>
                    <a:gd name="connsiteX1" fmla="*/ 145541 w 1754359"/>
                    <a:gd name="connsiteY1" fmla="*/ 0 h 1754307"/>
                    <a:gd name="connsiteX2" fmla="*/ 1670816 w 1754359"/>
                    <a:gd name="connsiteY2" fmla="*/ 0 h 1754307"/>
                    <a:gd name="connsiteX3" fmla="*/ 1754359 w 1754359"/>
                    <a:gd name="connsiteY3" fmla="*/ 139170 h 1754307"/>
                    <a:gd name="connsiteX4" fmla="*/ 1754359 w 1754359"/>
                    <a:gd name="connsiteY4" fmla="*/ 1615086 h 1754307"/>
                    <a:gd name="connsiteX5" fmla="*/ 1670816 w 1754359"/>
                    <a:gd name="connsiteY5" fmla="*/ 1754308 h 1754307"/>
                    <a:gd name="connsiteX6" fmla="*/ 83543 w 1754359"/>
                    <a:gd name="connsiteY6" fmla="*/ 1754308 h 1754307"/>
                    <a:gd name="connsiteX7" fmla="*/ 0 w 1754359"/>
                    <a:gd name="connsiteY7" fmla="*/ 1608819 h 1754307"/>
                    <a:gd name="connsiteX8" fmla="*/ 0 w 1754359"/>
                    <a:gd name="connsiteY8" fmla="*/ 83543 h 17543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754359" h="1754307">
                      <a:moveTo>
                        <a:pt x="52" y="83543"/>
                      </a:moveTo>
                      <a:cubicBezTo>
                        <a:pt x="52" y="37602"/>
                        <a:pt x="99599" y="0"/>
                        <a:pt x="145541" y="0"/>
                      </a:cubicBezTo>
                      <a:lnTo>
                        <a:pt x="1670816" y="0"/>
                      </a:lnTo>
                      <a:cubicBezTo>
                        <a:pt x="1716757" y="0"/>
                        <a:pt x="1754359" y="93229"/>
                        <a:pt x="1754359" y="139170"/>
                      </a:cubicBezTo>
                      <a:lnTo>
                        <a:pt x="1754359" y="1615086"/>
                      </a:lnTo>
                      <a:cubicBezTo>
                        <a:pt x="1754359" y="1661027"/>
                        <a:pt x="1716757" y="1754308"/>
                        <a:pt x="1670816" y="1754308"/>
                      </a:cubicBezTo>
                      <a:lnTo>
                        <a:pt x="83543" y="1754308"/>
                      </a:lnTo>
                      <a:cubicBezTo>
                        <a:pt x="37602" y="1754308"/>
                        <a:pt x="0" y="1654760"/>
                        <a:pt x="0" y="1608819"/>
                      </a:cubicBezTo>
                      <a:lnTo>
                        <a:pt x="0" y="83543"/>
                      </a:lnTo>
                      <a:close/>
                    </a:path>
                  </a:pathLst>
                </a:custGeom>
                <a:solidFill>
                  <a:srgbClr val="E5E6E7"/>
                </a:solidFill>
                <a:ln w="0" cap="flat">
                  <a:noFill/>
                  <a:prstDash val="solid"/>
                  <a:miter/>
                </a:ln>
              </p:spPr>
              <p:txBody>
                <a:bodyPr rtlCol="0" anchor="ctr"/>
                <a:lstStyle/>
                <a:p>
                  <a:endParaRPr lang="en-GB"/>
                </a:p>
              </p:txBody>
            </p:sp>
            <p:sp>
              <p:nvSpPr>
                <p:cNvPr id="130" name="Freeform 129">
                  <a:extLst>
                    <a:ext uri="{FF2B5EF4-FFF2-40B4-BE49-F238E27FC236}">
                      <a16:creationId xmlns:a16="http://schemas.microsoft.com/office/drawing/2014/main" id="{513D6229-0C96-1F15-47CA-27AE80CD96D9}"/>
                    </a:ext>
                  </a:extLst>
                </p:cNvPr>
                <p:cNvSpPr/>
                <p:nvPr/>
              </p:nvSpPr>
              <p:spPr>
                <a:xfrm>
                  <a:off x="3387559" y="682510"/>
                  <a:ext cx="1744259" cy="1744259"/>
                </a:xfrm>
                <a:custGeom>
                  <a:avLst/>
                  <a:gdLst>
                    <a:gd name="connsiteX0" fmla="*/ 0 w 1744259"/>
                    <a:gd name="connsiteY0" fmla="*/ 79348 h 1744259"/>
                    <a:gd name="connsiteX1" fmla="*/ 146939 w 1744259"/>
                    <a:gd name="connsiteY1" fmla="*/ 0 h 1744259"/>
                    <a:gd name="connsiteX2" fmla="*/ 1664912 w 1744259"/>
                    <a:gd name="connsiteY2" fmla="*/ 0 h 1744259"/>
                    <a:gd name="connsiteX3" fmla="*/ 1744260 w 1744259"/>
                    <a:gd name="connsiteY3" fmla="*/ 140050 h 1744259"/>
                    <a:gd name="connsiteX4" fmla="*/ 1744260 w 1744259"/>
                    <a:gd name="connsiteY4" fmla="*/ 1604157 h 1744259"/>
                    <a:gd name="connsiteX5" fmla="*/ 1664912 w 1744259"/>
                    <a:gd name="connsiteY5" fmla="*/ 1744260 h 1744259"/>
                    <a:gd name="connsiteX6" fmla="*/ 79400 w 1744259"/>
                    <a:gd name="connsiteY6" fmla="*/ 1744260 h 1744259"/>
                    <a:gd name="connsiteX7" fmla="*/ 52 w 1744259"/>
                    <a:gd name="connsiteY7" fmla="*/ 1597321 h 1744259"/>
                    <a:gd name="connsiteX8" fmla="*/ 52 w 1744259"/>
                    <a:gd name="connsiteY8" fmla="*/ 79348 h 17442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744259" h="1744259">
                      <a:moveTo>
                        <a:pt x="0" y="79348"/>
                      </a:moveTo>
                      <a:cubicBezTo>
                        <a:pt x="0" y="35686"/>
                        <a:pt x="103277" y="0"/>
                        <a:pt x="146939" y="0"/>
                      </a:cubicBezTo>
                      <a:lnTo>
                        <a:pt x="1664912" y="0"/>
                      </a:lnTo>
                      <a:cubicBezTo>
                        <a:pt x="1708574" y="0"/>
                        <a:pt x="1744260" y="96388"/>
                        <a:pt x="1744260" y="140050"/>
                      </a:cubicBezTo>
                      <a:lnTo>
                        <a:pt x="1744260" y="1604157"/>
                      </a:lnTo>
                      <a:cubicBezTo>
                        <a:pt x="1744260" y="1647820"/>
                        <a:pt x="1708522" y="1744260"/>
                        <a:pt x="1664912" y="1744260"/>
                      </a:cubicBezTo>
                      <a:lnTo>
                        <a:pt x="79400" y="1744260"/>
                      </a:lnTo>
                      <a:cubicBezTo>
                        <a:pt x="35738" y="1744260"/>
                        <a:pt x="52" y="1640983"/>
                        <a:pt x="52" y="1597321"/>
                      </a:cubicBezTo>
                      <a:lnTo>
                        <a:pt x="52" y="79348"/>
                      </a:lnTo>
                      <a:close/>
                    </a:path>
                  </a:pathLst>
                </a:custGeom>
                <a:solidFill>
                  <a:srgbClr val="E3E4E5"/>
                </a:solidFill>
                <a:ln w="0" cap="flat">
                  <a:noFill/>
                  <a:prstDash val="solid"/>
                  <a:miter/>
                </a:ln>
              </p:spPr>
              <p:txBody>
                <a:bodyPr rtlCol="0" anchor="ctr"/>
                <a:lstStyle/>
                <a:p>
                  <a:endParaRPr lang="en-GB"/>
                </a:p>
              </p:txBody>
            </p:sp>
            <p:sp>
              <p:nvSpPr>
                <p:cNvPr id="131" name="Freeform 130">
                  <a:extLst>
                    <a:ext uri="{FF2B5EF4-FFF2-40B4-BE49-F238E27FC236}">
                      <a16:creationId xmlns:a16="http://schemas.microsoft.com/office/drawing/2014/main" id="{05A75840-A667-D289-F58F-F705F86526BB}"/>
                    </a:ext>
                  </a:extLst>
                </p:cNvPr>
                <p:cNvSpPr/>
                <p:nvPr/>
              </p:nvSpPr>
              <p:spPr>
                <a:xfrm>
                  <a:off x="3392583" y="687483"/>
                  <a:ext cx="1734263" cy="1734263"/>
                </a:xfrm>
                <a:custGeom>
                  <a:avLst/>
                  <a:gdLst>
                    <a:gd name="connsiteX0" fmla="*/ 0 w 1734263"/>
                    <a:gd name="connsiteY0" fmla="*/ 75205 h 1734263"/>
                    <a:gd name="connsiteX1" fmla="*/ 148389 w 1734263"/>
                    <a:gd name="connsiteY1" fmla="*/ 0 h 1734263"/>
                    <a:gd name="connsiteX2" fmla="*/ 1659059 w 1734263"/>
                    <a:gd name="connsiteY2" fmla="*/ 0 h 1734263"/>
                    <a:gd name="connsiteX3" fmla="*/ 1734264 w 1734263"/>
                    <a:gd name="connsiteY3" fmla="*/ 140931 h 1734263"/>
                    <a:gd name="connsiteX4" fmla="*/ 1734264 w 1734263"/>
                    <a:gd name="connsiteY4" fmla="*/ 1593281 h 1734263"/>
                    <a:gd name="connsiteX5" fmla="*/ 1659059 w 1734263"/>
                    <a:gd name="connsiteY5" fmla="*/ 1734264 h 1734263"/>
                    <a:gd name="connsiteX6" fmla="*/ 75205 w 1734263"/>
                    <a:gd name="connsiteY6" fmla="*/ 1734264 h 1734263"/>
                    <a:gd name="connsiteX7" fmla="*/ 0 w 1734263"/>
                    <a:gd name="connsiteY7" fmla="*/ 1585874 h 1734263"/>
                    <a:gd name="connsiteX8" fmla="*/ 0 w 1734263"/>
                    <a:gd name="connsiteY8" fmla="*/ 75205 h 17342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734263" h="1734263">
                      <a:moveTo>
                        <a:pt x="0" y="75205"/>
                      </a:moveTo>
                      <a:cubicBezTo>
                        <a:pt x="0" y="33873"/>
                        <a:pt x="107006" y="0"/>
                        <a:pt x="148389" y="0"/>
                      </a:cubicBezTo>
                      <a:lnTo>
                        <a:pt x="1659059" y="0"/>
                      </a:lnTo>
                      <a:cubicBezTo>
                        <a:pt x="1700390" y="0"/>
                        <a:pt x="1734264" y="99599"/>
                        <a:pt x="1734264" y="140931"/>
                      </a:cubicBezTo>
                      <a:lnTo>
                        <a:pt x="1734264" y="1593281"/>
                      </a:lnTo>
                      <a:cubicBezTo>
                        <a:pt x="1734264" y="1634612"/>
                        <a:pt x="1700442" y="1734264"/>
                        <a:pt x="1659059" y="1734264"/>
                      </a:cubicBezTo>
                      <a:lnTo>
                        <a:pt x="75205" y="1734264"/>
                      </a:lnTo>
                      <a:cubicBezTo>
                        <a:pt x="33873" y="1734264"/>
                        <a:pt x="0" y="1627258"/>
                        <a:pt x="0" y="1585874"/>
                      </a:cubicBezTo>
                      <a:lnTo>
                        <a:pt x="0" y="75205"/>
                      </a:lnTo>
                      <a:close/>
                    </a:path>
                  </a:pathLst>
                </a:custGeom>
                <a:solidFill>
                  <a:srgbClr val="E1E2E3"/>
                </a:solidFill>
                <a:ln w="0" cap="flat">
                  <a:noFill/>
                  <a:prstDash val="solid"/>
                  <a:miter/>
                </a:ln>
              </p:spPr>
              <p:txBody>
                <a:bodyPr rtlCol="0" anchor="ctr"/>
                <a:lstStyle/>
                <a:p>
                  <a:endParaRPr lang="en-GB"/>
                </a:p>
              </p:txBody>
            </p:sp>
            <p:sp>
              <p:nvSpPr>
                <p:cNvPr id="132" name="Freeform 131">
                  <a:extLst>
                    <a:ext uri="{FF2B5EF4-FFF2-40B4-BE49-F238E27FC236}">
                      <a16:creationId xmlns:a16="http://schemas.microsoft.com/office/drawing/2014/main" id="{5503007B-4080-C4A4-9BF9-1BFC4CDC1A51}"/>
                    </a:ext>
                  </a:extLst>
                </p:cNvPr>
                <p:cNvSpPr/>
                <p:nvPr/>
              </p:nvSpPr>
              <p:spPr>
                <a:xfrm>
                  <a:off x="3397607" y="692507"/>
                  <a:ext cx="1724215" cy="1724215"/>
                </a:xfrm>
                <a:custGeom>
                  <a:avLst/>
                  <a:gdLst>
                    <a:gd name="connsiteX0" fmla="*/ 0 w 1724215"/>
                    <a:gd name="connsiteY0" fmla="*/ 71009 h 1724215"/>
                    <a:gd name="connsiteX1" fmla="*/ 149839 w 1724215"/>
                    <a:gd name="connsiteY1" fmla="*/ 0 h 1724215"/>
                    <a:gd name="connsiteX2" fmla="*/ 1653206 w 1724215"/>
                    <a:gd name="connsiteY2" fmla="*/ 0 h 1724215"/>
                    <a:gd name="connsiteX3" fmla="*/ 1724216 w 1724215"/>
                    <a:gd name="connsiteY3" fmla="*/ 141811 h 1724215"/>
                    <a:gd name="connsiteX4" fmla="*/ 1724216 w 1724215"/>
                    <a:gd name="connsiteY4" fmla="*/ 1582352 h 1724215"/>
                    <a:gd name="connsiteX5" fmla="*/ 1653206 w 1724215"/>
                    <a:gd name="connsiteY5" fmla="*/ 1724216 h 1724215"/>
                    <a:gd name="connsiteX6" fmla="*/ 71009 w 1724215"/>
                    <a:gd name="connsiteY6" fmla="*/ 1724216 h 1724215"/>
                    <a:gd name="connsiteX7" fmla="*/ 0 w 1724215"/>
                    <a:gd name="connsiteY7" fmla="*/ 1574376 h 1724215"/>
                    <a:gd name="connsiteX8" fmla="*/ 0 w 1724215"/>
                    <a:gd name="connsiteY8" fmla="*/ 71009 h 17242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724215" h="1724215">
                      <a:moveTo>
                        <a:pt x="0" y="71009"/>
                      </a:moveTo>
                      <a:cubicBezTo>
                        <a:pt x="0" y="31957"/>
                        <a:pt x="110787" y="0"/>
                        <a:pt x="149839" y="0"/>
                      </a:cubicBezTo>
                      <a:lnTo>
                        <a:pt x="1653206" y="0"/>
                      </a:lnTo>
                      <a:cubicBezTo>
                        <a:pt x="1692259" y="0"/>
                        <a:pt x="1724216" y="102759"/>
                        <a:pt x="1724216" y="141811"/>
                      </a:cubicBezTo>
                      <a:lnTo>
                        <a:pt x="1724216" y="1582352"/>
                      </a:lnTo>
                      <a:cubicBezTo>
                        <a:pt x="1724216" y="1621405"/>
                        <a:pt x="1692259" y="1724216"/>
                        <a:pt x="1653206" y="1724216"/>
                      </a:cubicBezTo>
                      <a:lnTo>
                        <a:pt x="71009" y="1724216"/>
                      </a:lnTo>
                      <a:cubicBezTo>
                        <a:pt x="31957" y="1724216"/>
                        <a:pt x="0" y="1613429"/>
                        <a:pt x="0" y="1574376"/>
                      </a:cubicBezTo>
                      <a:lnTo>
                        <a:pt x="0" y="71009"/>
                      </a:lnTo>
                      <a:close/>
                    </a:path>
                  </a:pathLst>
                </a:custGeom>
                <a:solidFill>
                  <a:srgbClr val="DFE0E1"/>
                </a:solidFill>
                <a:ln w="0" cap="flat">
                  <a:noFill/>
                  <a:prstDash val="solid"/>
                  <a:miter/>
                </a:ln>
              </p:spPr>
              <p:txBody>
                <a:bodyPr rtlCol="0" anchor="ctr"/>
                <a:lstStyle/>
                <a:p>
                  <a:endParaRPr lang="en-GB"/>
                </a:p>
              </p:txBody>
            </p:sp>
            <p:sp>
              <p:nvSpPr>
                <p:cNvPr id="133" name="Freeform 132">
                  <a:extLst>
                    <a:ext uri="{FF2B5EF4-FFF2-40B4-BE49-F238E27FC236}">
                      <a16:creationId xmlns:a16="http://schemas.microsoft.com/office/drawing/2014/main" id="{AD6718D1-EB2C-AED3-158E-108F057057B9}"/>
                    </a:ext>
                  </a:extLst>
                </p:cNvPr>
                <p:cNvSpPr/>
                <p:nvPr/>
              </p:nvSpPr>
              <p:spPr>
                <a:xfrm>
                  <a:off x="3402631" y="697531"/>
                  <a:ext cx="1714219" cy="1714167"/>
                </a:xfrm>
                <a:custGeom>
                  <a:avLst/>
                  <a:gdLst>
                    <a:gd name="connsiteX0" fmla="*/ 0 w 1714219"/>
                    <a:gd name="connsiteY0" fmla="*/ 66814 h 1714167"/>
                    <a:gd name="connsiteX1" fmla="*/ 151290 w 1714219"/>
                    <a:gd name="connsiteY1" fmla="*/ 0 h 1714167"/>
                    <a:gd name="connsiteX2" fmla="*/ 1647405 w 1714219"/>
                    <a:gd name="connsiteY2" fmla="*/ 0 h 1714167"/>
                    <a:gd name="connsiteX3" fmla="*/ 1714219 w 1714219"/>
                    <a:gd name="connsiteY3" fmla="*/ 142692 h 1714167"/>
                    <a:gd name="connsiteX4" fmla="*/ 1714219 w 1714219"/>
                    <a:gd name="connsiteY4" fmla="*/ 1571424 h 1714167"/>
                    <a:gd name="connsiteX5" fmla="*/ 1647405 w 1714219"/>
                    <a:gd name="connsiteY5" fmla="*/ 1714168 h 1714167"/>
                    <a:gd name="connsiteX6" fmla="*/ 66814 w 1714219"/>
                    <a:gd name="connsiteY6" fmla="*/ 1714168 h 1714167"/>
                    <a:gd name="connsiteX7" fmla="*/ 0 w 1714219"/>
                    <a:gd name="connsiteY7" fmla="*/ 1562878 h 1714167"/>
                    <a:gd name="connsiteX8" fmla="*/ 0 w 1714219"/>
                    <a:gd name="connsiteY8" fmla="*/ 66814 h 17141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714219" h="1714167">
                      <a:moveTo>
                        <a:pt x="0" y="66814"/>
                      </a:moveTo>
                      <a:cubicBezTo>
                        <a:pt x="0" y="30040"/>
                        <a:pt x="114516" y="0"/>
                        <a:pt x="151290" y="0"/>
                      </a:cubicBezTo>
                      <a:lnTo>
                        <a:pt x="1647405" y="0"/>
                      </a:lnTo>
                      <a:cubicBezTo>
                        <a:pt x="1684179" y="0"/>
                        <a:pt x="1714219" y="105918"/>
                        <a:pt x="1714219" y="142692"/>
                      </a:cubicBezTo>
                      <a:lnTo>
                        <a:pt x="1714219" y="1571424"/>
                      </a:lnTo>
                      <a:cubicBezTo>
                        <a:pt x="1714219" y="1608197"/>
                        <a:pt x="1684127" y="1714168"/>
                        <a:pt x="1647405" y="1714168"/>
                      </a:cubicBezTo>
                      <a:lnTo>
                        <a:pt x="66814" y="1714168"/>
                      </a:lnTo>
                      <a:cubicBezTo>
                        <a:pt x="30040" y="1714168"/>
                        <a:pt x="0" y="1599651"/>
                        <a:pt x="0" y="1562878"/>
                      </a:cubicBezTo>
                      <a:lnTo>
                        <a:pt x="0" y="66814"/>
                      </a:lnTo>
                      <a:close/>
                    </a:path>
                  </a:pathLst>
                </a:custGeom>
                <a:solidFill>
                  <a:srgbClr val="DDDEDF"/>
                </a:solidFill>
                <a:ln w="0" cap="flat">
                  <a:noFill/>
                  <a:prstDash val="solid"/>
                  <a:miter/>
                </a:ln>
              </p:spPr>
              <p:txBody>
                <a:bodyPr rtlCol="0" anchor="ctr"/>
                <a:lstStyle/>
                <a:p>
                  <a:endParaRPr lang="en-GB"/>
                </a:p>
              </p:txBody>
            </p:sp>
            <p:sp>
              <p:nvSpPr>
                <p:cNvPr id="134" name="Freeform 133">
                  <a:extLst>
                    <a:ext uri="{FF2B5EF4-FFF2-40B4-BE49-F238E27FC236}">
                      <a16:creationId xmlns:a16="http://schemas.microsoft.com/office/drawing/2014/main" id="{AAB5826A-9626-A4BD-C6C9-2D50C46C2531}"/>
                    </a:ext>
                  </a:extLst>
                </p:cNvPr>
                <p:cNvSpPr/>
                <p:nvPr/>
              </p:nvSpPr>
              <p:spPr>
                <a:xfrm>
                  <a:off x="3407603" y="702503"/>
                  <a:ext cx="1704222" cy="1704171"/>
                </a:xfrm>
                <a:custGeom>
                  <a:avLst/>
                  <a:gdLst>
                    <a:gd name="connsiteX0" fmla="*/ 0 w 1704222"/>
                    <a:gd name="connsiteY0" fmla="*/ 62671 h 1704171"/>
                    <a:gd name="connsiteX1" fmla="*/ 152740 w 1704222"/>
                    <a:gd name="connsiteY1" fmla="*/ 0 h 1704171"/>
                    <a:gd name="connsiteX2" fmla="*/ 1641553 w 1704222"/>
                    <a:gd name="connsiteY2" fmla="*/ 0 h 1704171"/>
                    <a:gd name="connsiteX3" fmla="*/ 1704223 w 1704222"/>
                    <a:gd name="connsiteY3" fmla="*/ 143572 h 1704171"/>
                    <a:gd name="connsiteX4" fmla="*/ 1704223 w 1704222"/>
                    <a:gd name="connsiteY4" fmla="*/ 1560547 h 1704171"/>
                    <a:gd name="connsiteX5" fmla="*/ 1641553 w 1704222"/>
                    <a:gd name="connsiteY5" fmla="*/ 1704171 h 1704171"/>
                    <a:gd name="connsiteX6" fmla="*/ 62671 w 1704222"/>
                    <a:gd name="connsiteY6" fmla="*/ 1704171 h 1704171"/>
                    <a:gd name="connsiteX7" fmla="*/ 0 w 1704222"/>
                    <a:gd name="connsiteY7" fmla="*/ 1551431 h 1704171"/>
                    <a:gd name="connsiteX8" fmla="*/ 0 w 1704222"/>
                    <a:gd name="connsiteY8" fmla="*/ 62671 h 17041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704222" h="1704171">
                      <a:moveTo>
                        <a:pt x="0" y="62671"/>
                      </a:moveTo>
                      <a:cubicBezTo>
                        <a:pt x="0" y="28228"/>
                        <a:pt x="118297" y="0"/>
                        <a:pt x="152740" y="0"/>
                      </a:cubicBezTo>
                      <a:lnTo>
                        <a:pt x="1641553" y="0"/>
                      </a:lnTo>
                      <a:cubicBezTo>
                        <a:pt x="1675995" y="0"/>
                        <a:pt x="1704223" y="109130"/>
                        <a:pt x="1704223" y="143572"/>
                      </a:cubicBezTo>
                      <a:lnTo>
                        <a:pt x="1704223" y="1560547"/>
                      </a:lnTo>
                      <a:cubicBezTo>
                        <a:pt x="1704223" y="1594990"/>
                        <a:pt x="1676047" y="1704171"/>
                        <a:pt x="1641553" y="1704171"/>
                      </a:cubicBezTo>
                      <a:lnTo>
                        <a:pt x="62671" y="1704171"/>
                      </a:lnTo>
                      <a:cubicBezTo>
                        <a:pt x="28228" y="1704171"/>
                        <a:pt x="0" y="1585874"/>
                        <a:pt x="0" y="1551431"/>
                      </a:cubicBezTo>
                      <a:lnTo>
                        <a:pt x="0" y="62671"/>
                      </a:lnTo>
                      <a:close/>
                    </a:path>
                  </a:pathLst>
                </a:custGeom>
                <a:solidFill>
                  <a:srgbClr val="DBDCDD"/>
                </a:solidFill>
                <a:ln w="0" cap="flat">
                  <a:noFill/>
                  <a:prstDash val="solid"/>
                  <a:miter/>
                </a:ln>
              </p:spPr>
              <p:txBody>
                <a:bodyPr rtlCol="0" anchor="ctr"/>
                <a:lstStyle/>
                <a:p>
                  <a:endParaRPr lang="en-GB"/>
                </a:p>
              </p:txBody>
            </p:sp>
            <p:sp>
              <p:nvSpPr>
                <p:cNvPr id="135" name="Freeform 134">
                  <a:extLst>
                    <a:ext uri="{FF2B5EF4-FFF2-40B4-BE49-F238E27FC236}">
                      <a16:creationId xmlns:a16="http://schemas.microsoft.com/office/drawing/2014/main" id="{8FB2D088-6537-AA24-8B9D-FE2329CDD1B0}"/>
                    </a:ext>
                  </a:extLst>
                </p:cNvPr>
                <p:cNvSpPr/>
                <p:nvPr/>
              </p:nvSpPr>
              <p:spPr>
                <a:xfrm>
                  <a:off x="3412627" y="707527"/>
                  <a:ext cx="1694174" cy="1694174"/>
                </a:xfrm>
                <a:custGeom>
                  <a:avLst/>
                  <a:gdLst>
                    <a:gd name="connsiteX0" fmla="*/ 0 w 1694174"/>
                    <a:gd name="connsiteY0" fmla="*/ 58475 h 1694174"/>
                    <a:gd name="connsiteX1" fmla="*/ 154190 w 1694174"/>
                    <a:gd name="connsiteY1" fmla="*/ 0 h 1694174"/>
                    <a:gd name="connsiteX2" fmla="*/ 1635700 w 1694174"/>
                    <a:gd name="connsiteY2" fmla="*/ 0 h 1694174"/>
                    <a:gd name="connsiteX3" fmla="*/ 1694175 w 1694174"/>
                    <a:gd name="connsiteY3" fmla="*/ 144453 h 1694174"/>
                    <a:gd name="connsiteX4" fmla="*/ 1694175 w 1694174"/>
                    <a:gd name="connsiteY4" fmla="*/ 1549619 h 1694174"/>
                    <a:gd name="connsiteX5" fmla="*/ 1635700 w 1694174"/>
                    <a:gd name="connsiteY5" fmla="*/ 1694175 h 1694174"/>
                    <a:gd name="connsiteX6" fmla="*/ 58475 w 1694174"/>
                    <a:gd name="connsiteY6" fmla="*/ 1694175 h 1694174"/>
                    <a:gd name="connsiteX7" fmla="*/ 0 w 1694174"/>
                    <a:gd name="connsiteY7" fmla="*/ 1539985 h 1694174"/>
                    <a:gd name="connsiteX8" fmla="*/ 0 w 1694174"/>
                    <a:gd name="connsiteY8" fmla="*/ 58475 h 16941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694174" h="1694174">
                      <a:moveTo>
                        <a:pt x="0" y="58475"/>
                      </a:moveTo>
                      <a:cubicBezTo>
                        <a:pt x="0" y="26311"/>
                        <a:pt x="122026" y="0"/>
                        <a:pt x="154190" y="0"/>
                      </a:cubicBezTo>
                      <a:lnTo>
                        <a:pt x="1635700" y="0"/>
                      </a:lnTo>
                      <a:cubicBezTo>
                        <a:pt x="1667864" y="0"/>
                        <a:pt x="1694175" y="112289"/>
                        <a:pt x="1694175" y="144453"/>
                      </a:cubicBezTo>
                      <a:lnTo>
                        <a:pt x="1694175" y="1549619"/>
                      </a:lnTo>
                      <a:cubicBezTo>
                        <a:pt x="1694175" y="1581783"/>
                        <a:pt x="1667864" y="1694175"/>
                        <a:pt x="1635700" y="1694175"/>
                      </a:cubicBezTo>
                      <a:lnTo>
                        <a:pt x="58475" y="1694175"/>
                      </a:lnTo>
                      <a:cubicBezTo>
                        <a:pt x="26311" y="1694175"/>
                        <a:pt x="0" y="1572149"/>
                        <a:pt x="0" y="1539985"/>
                      </a:cubicBezTo>
                      <a:lnTo>
                        <a:pt x="0" y="58475"/>
                      </a:lnTo>
                      <a:close/>
                    </a:path>
                  </a:pathLst>
                </a:custGeom>
                <a:solidFill>
                  <a:srgbClr val="D9DADB"/>
                </a:solidFill>
                <a:ln w="0" cap="flat">
                  <a:noFill/>
                  <a:prstDash val="solid"/>
                  <a:miter/>
                </a:ln>
              </p:spPr>
              <p:txBody>
                <a:bodyPr rtlCol="0" anchor="ctr"/>
                <a:lstStyle/>
                <a:p>
                  <a:endParaRPr lang="en-GB"/>
                </a:p>
              </p:txBody>
            </p:sp>
            <p:sp>
              <p:nvSpPr>
                <p:cNvPr id="136" name="Freeform 135">
                  <a:extLst>
                    <a:ext uri="{FF2B5EF4-FFF2-40B4-BE49-F238E27FC236}">
                      <a16:creationId xmlns:a16="http://schemas.microsoft.com/office/drawing/2014/main" id="{7835DF7D-A1CA-01F4-CAE3-6B64B3AC62C2}"/>
                    </a:ext>
                  </a:extLst>
                </p:cNvPr>
                <p:cNvSpPr/>
                <p:nvPr/>
              </p:nvSpPr>
              <p:spPr>
                <a:xfrm>
                  <a:off x="3417651" y="712551"/>
                  <a:ext cx="1684126" cy="1684126"/>
                </a:xfrm>
                <a:custGeom>
                  <a:avLst/>
                  <a:gdLst>
                    <a:gd name="connsiteX0" fmla="*/ 0 w 1684126"/>
                    <a:gd name="connsiteY0" fmla="*/ 54280 h 1684126"/>
                    <a:gd name="connsiteX1" fmla="*/ 155640 w 1684126"/>
                    <a:gd name="connsiteY1" fmla="*/ 0 h 1684126"/>
                    <a:gd name="connsiteX2" fmla="*/ 1629847 w 1684126"/>
                    <a:gd name="connsiteY2" fmla="*/ 0 h 1684126"/>
                    <a:gd name="connsiteX3" fmla="*/ 1684127 w 1684126"/>
                    <a:gd name="connsiteY3" fmla="*/ 145333 h 1684126"/>
                    <a:gd name="connsiteX4" fmla="*/ 1684127 w 1684126"/>
                    <a:gd name="connsiteY4" fmla="*/ 1538690 h 1684126"/>
                    <a:gd name="connsiteX5" fmla="*/ 1629847 w 1684126"/>
                    <a:gd name="connsiteY5" fmla="*/ 1684127 h 1684126"/>
                    <a:gd name="connsiteX6" fmla="*/ 54280 w 1684126"/>
                    <a:gd name="connsiteY6" fmla="*/ 1684127 h 1684126"/>
                    <a:gd name="connsiteX7" fmla="*/ 0 w 1684126"/>
                    <a:gd name="connsiteY7" fmla="*/ 1528487 h 1684126"/>
                    <a:gd name="connsiteX8" fmla="*/ 0 w 1684126"/>
                    <a:gd name="connsiteY8" fmla="*/ 54280 h 16841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684126" h="1684126">
                      <a:moveTo>
                        <a:pt x="0" y="54280"/>
                      </a:moveTo>
                      <a:cubicBezTo>
                        <a:pt x="0" y="24395"/>
                        <a:pt x="125755" y="0"/>
                        <a:pt x="155640" y="0"/>
                      </a:cubicBezTo>
                      <a:lnTo>
                        <a:pt x="1629847" y="0"/>
                      </a:lnTo>
                      <a:cubicBezTo>
                        <a:pt x="1659732" y="0"/>
                        <a:pt x="1684127" y="115448"/>
                        <a:pt x="1684127" y="145333"/>
                      </a:cubicBezTo>
                      <a:lnTo>
                        <a:pt x="1684127" y="1538690"/>
                      </a:lnTo>
                      <a:cubicBezTo>
                        <a:pt x="1684127" y="1568575"/>
                        <a:pt x="1659680" y="1684127"/>
                        <a:pt x="1629847" y="1684127"/>
                      </a:cubicBezTo>
                      <a:lnTo>
                        <a:pt x="54280" y="1684127"/>
                      </a:lnTo>
                      <a:cubicBezTo>
                        <a:pt x="24395" y="1684127"/>
                        <a:pt x="0" y="1558372"/>
                        <a:pt x="0" y="1528487"/>
                      </a:cubicBezTo>
                      <a:lnTo>
                        <a:pt x="0" y="54280"/>
                      </a:lnTo>
                      <a:close/>
                    </a:path>
                  </a:pathLst>
                </a:custGeom>
                <a:solidFill>
                  <a:srgbClr val="D7D8D9"/>
                </a:solidFill>
                <a:ln w="0" cap="flat">
                  <a:noFill/>
                  <a:prstDash val="solid"/>
                  <a:miter/>
                </a:ln>
              </p:spPr>
              <p:txBody>
                <a:bodyPr rtlCol="0" anchor="ctr"/>
                <a:lstStyle/>
                <a:p>
                  <a:endParaRPr lang="en-GB"/>
                </a:p>
              </p:txBody>
            </p:sp>
            <p:sp>
              <p:nvSpPr>
                <p:cNvPr id="137" name="Freeform 136">
                  <a:extLst>
                    <a:ext uri="{FF2B5EF4-FFF2-40B4-BE49-F238E27FC236}">
                      <a16:creationId xmlns:a16="http://schemas.microsoft.com/office/drawing/2014/main" id="{E92B24A6-AB5E-AE90-1F60-123F5B0C7293}"/>
                    </a:ext>
                  </a:extLst>
                </p:cNvPr>
                <p:cNvSpPr/>
                <p:nvPr/>
              </p:nvSpPr>
              <p:spPr>
                <a:xfrm>
                  <a:off x="3422623" y="717523"/>
                  <a:ext cx="1674182" cy="1674130"/>
                </a:xfrm>
                <a:custGeom>
                  <a:avLst/>
                  <a:gdLst>
                    <a:gd name="connsiteX0" fmla="*/ 52 w 1674182"/>
                    <a:gd name="connsiteY0" fmla="*/ 50136 h 1674130"/>
                    <a:gd name="connsiteX1" fmla="*/ 157142 w 1674182"/>
                    <a:gd name="connsiteY1" fmla="*/ 0 h 1674130"/>
                    <a:gd name="connsiteX2" fmla="*/ 1624046 w 1674182"/>
                    <a:gd name="connsiteY2" fmla="*/ 0 h 1674130"/>
                    <a:gd name="connsiteX3" fmla="*/ 1674183 w 1674182"/>
                    <a:gd name="connsiteY3" fmla="*/ 146214 h 1674130"/>
                    <a:gd name="connsiteX4" fmla="*/ 1674183 w 1674182"/>
                    <a:gd name="connsiteY4" fmla="*/ 1527813 h 1674130"/>
                    <a:gd name="connsiteX5" fmla="*/ 1624046 w 1674182"/>
                    <a:gd name="connsiteY5" fmla="*/ 1674131 h 1674130"/>
                    <a:gd name="connsiteX6" fmla="*/ 50136 w 1674182"/>
                    <a:gd name="connsiteY6" fmla="*/ 1674131 h 1674130"/>
                    <a:gd name="connsiteX7" fmla="*/ 0 w 1674182"/>
                    <a:gd name="connsiteY7" fmla="*/ 1517040 h 1674130"/>
                    <a:gd name="connsiteX8" fmla="*/ 0 w 1674182"/>
                    <a:gd name="connsiteY8" fmla="*/ 50136 h 16741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674182" h="1674130">
                      <a:moveTo>
                        <a:pt x="52" y="50136"/>
                      </a:moveTo>
                      <a:cubicBezTo>
                        <a:pt x="52" y="22582"/>
                        <a:pt x="129588" y="0"/>
                        <a:pt x="157142" y="0"/>
                      </a:cubicBezTo>
                      <a:lnTo>
                        <a:pt x="1624046" y="0"/>
                      </a:lnTo>
                      <a:cubicBezTo>
                        <a:pt x="1651601" y="0"/>
                        <a:pt x="1674183" y="118660"/>
                        <a:pt x="1674183" y="146214"/>
                      </a:cubicBezTo>
                      <a:lnTo>
                        <a:pt x="1674183" y="1527813"/>
                      </a:lnTo>
                      <a:cubicBezTo>
                        <a:pt x="1674183" y="1555368"/>
                        <a:pt x="1651652" y="1674131"/>
                        <a:pt x="1624046" y="1674131"/>
                      </a:cubicBezTo>
                      <a:lnTo>
                        <a:pt x="50136" y="1674131"/>
                      </a:lnTo>
                      <a:cubicBezTo>
                        <a:pt x="22582" y="1674131"/>
                        <a:pt x="0" y="1544595"/>
                        <a:pt x="0" y="1517040"/>
                      </a:cubicBezTo>
                      <a:lnTo>
                        <a:pt x="0" y="50136"/>
                      </a:lnTo>
                      <a:close/>
                    </a:path>
                  </a:pathLst>
                </a:custGeom>
                <a:solidFill>
                  <a:srgbClr val="D5D6D7"/>
                </a:solidFill>
                <a:ln w="0" cap="flat">
                  <a:noFill/>
                  <a:prstDash val="solid"/>
                  <a:miter/>
                </a:ln>
              </p:spPr>
              <p:txBody>
                <a:bodyPr rtlCol="0" anchor="ctr"/>
                <a:lstStyle/>
                <a:p>
                  <a:endParaRPr lang="en-GB"/>
                </a:p>
              </p:txBody>
            </p:sp>
            <p:sp>
              <p:nvSpPr>
                <p:cNvPr id="138" name="Freeform 137">
                  <a:extLst>
                    <a:ext uri="{FF2B5EF4-FFF2-40B4-BE49-F238E27FC236}">
                      <a16:creationId xmlns:a16="http://schemas.microsoft.com/office/drawing/2014/main" id="{C8FEB624-9E2A-755E-4FA2-C7A5A9FF50A3}"/>
                    </a:ext>
                  </a:extLst>
                </p:cNvPr>
                <p:cNvSpPr/>
                <p:nvPr/>
              </p:nvSpPr>
              <p:spPr>
                <a:xfrm>
                  <a:off x="3427647" y="722599"/>
                  <a:ext cx="1664082" cy="1664082"/>
                </a:xfrm>
                <a:custGeom>
                  <a:avLst/>
                  <a:gdLst>
                    <a:gd name="connsiteX0" fmla="*/ 0 w 1664082"/>
                    <a:gd name="connsiteY0" fmla="*/ 45941 h 1664082"/>
                    <a:gd name="connsiteX1" fmla="*/ 158541 w 1664082"/>
                    <a:gd name="connsiteY1" fmla="*/ 0 h 1664082"/>
                    <a:gd name="connsiteX2" fmla="*/ 1618142 w 1664082"/>
                    <a:gd name="connsiteY2" fmla="*/ 0 h 1664082"/>
                    <a:gd name="connsiteX3" fmla="*/ 1664083 w 1664082"/>
                    <a:gd name="connsiteY3" fmla="*/ 147094 h 1664082"/>
                    <a:gd name="connsiteX4" fmla="*/ 1664083 w 1664082"/>
                    <a:gd name="connsiteY4" fmla="*/ 1516885 h 1664082"/>
                    <a:gd name="connsiteX5" fmla="*/ 1618142 w 1664082"/>
                    <a:gd name="connsiteY5" fmla="*/ 1664083 h 1664082"/>
                    <a:gd name="connsiteX6" fmla="*/ 45993 w 1664082"/>
                    <a:gd name="connsiteY6" fmla="*/ 1664083 h 1664082"/>
                    <a:gd name="connsiteX7" fmla="*/ 52 w 1664082"/>
                    <a:gd name="connsiteY7" fmla="*/ 1505542 h 1664082"/>
                    <a:gd name="connsiteX8" fmla="*/ 52 w 1664082"/>
                    <a:gd name="connsiteY8" fmla="*/ 45941 h 16640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664082" h="1664082">
                      <a:moveTo>
                        <a:pt x="0" y="45941"/>
                      </a:moveTo>
                      <a:cubicBezTo>
                        <a:pt x="0" y="20666"/>
                        <a:pt x="133265" y="0"/>
                        <a:pt x="158541" y="0"/>
                      </a:cubicBezTo>
                      <a:lnTo>
                        <a:pt x="1618142" y="0"/>
                      </a:lnTo>
                      <a:cubicBezTo>
                        <a:pt x="1643417" y="0"/>
                        <a:pt x="1664083" y="121819"/>
                        <a:pt x="1664083" y="147094"/>
                      </a:cubicBezTo>
                      <a:lnTo>
                        <a:pt x="1664083" y="1516885"/>
                      </a:lnTo>
                      <a:cubicBezTo>
                        <a:pt x="1664083" y="1542160"/>
                        <a:pt x="1643417" y="1664083"/>
                        <a:pt x="1618142" y="1664083"/>
                      </a:cubicBezTo>
                      <a:lnTo>
                        <a:pt x="45993" y="1664083"/>
                      </a:lnTo>
                      <a:cubicBezTo>
                        <a:pt x="20718" y="1664083"/>
                        <a:pt x="52" y="1530817"/>
                        <a:pt x="52" y="1505542"/>
                      </a:cubicBezTo>
                      <a:lnTo>
                        <a:pt x="52" y="45941"/>
                      </a:lnTo>
                      <a:close/>
                    </a:path>
                  </a:pathLst>
                </a:custGeom>
                <a:solidFill>
                  <a:srgbClr val="D3D4D6"/>
                </a:solidFill>
                <a:ln w="0" cap="flat">
                  <a:noFill/>
                  <a:prstDash val="solid"/>
                  <a:miter/>
                </a:ln>
              </p:spPr>
              <p:txBody>
                <a:bodyPr rtlCol="0" anchor="ctr"/>
                <a:lstStyle/>
                <a:p>
                  <a:endParaRPr lang="en-GB"/>
                </a:p>
              </p:txBody>
            </p:sp>
            <p:sp>
              <p:nvSpPr>
                <p:cNvPr id="139" name="Freeform 138">
                  <a:extLst>
                    <a:ext uri="{FF2B5EF4-FFF2-40B4-BE49-F238E27FC236}">
                      <a16:creationId xmlns:a16="http://schemas.microsoft.com/office/drawing/2014/main" id="{8F54499E-A798-8FB4-D2C4-FBDB3EB8833C}"/>
                    </a:ext>
                  </a:extLst>
                </p:cNvPr>
                <p:cNvSpPr/>
                <p:nvPr/>
              </p:nvSpPr>
              <p:spPr>
                <a:xfrm>
                  <a:off x="3432671" y="727623"/>
                  <a:ext cx="1654034" cy="1654086"/>
                </a:xfrm>
                <a:custGeom>
                  <a:avLst/>
                  <a:gdLst>
                    <a:gd name="connsiteX0" fmla="*/ 0 w 1654034"/>
                    <a:gd name="connsiteY0" fmla="*/ 41746 h 1654086"/>
                    <a:gd name="connsiteX1" fmla="*/ 159991 w 1654034"/>
                    <a:gd name="connsiteY1" fmla="*/ 0 h 1654086"/>
                    <a:gd name="connsiteX2" fmla="*/ 1612289 w 1654034"/>
                    <a:gd name="connsiteY2" fmla="*/ 0 h 1654086"/>
                    <a:gd name="connsiteX3" fmla="*/ 1654035 w 1654034"/>
                    <a:gd name="connsiteY3" fmla="*/ 147975 h 1654086"/>
                    <a:gd name="connsiteX4" fmla="*/ 1654035 w 1654034"/>
                    <a:gd name="connsiteY4" fmla="*/ 1506008 h 1654086"/>
                    <a:gd name="connsiteX5" fmla="*/ 1612289 w 1654034"/>
                    <a:gd name="connsiteY5" fmla="*/ 1654087 h 1654086"/>
                    <a:gd name="connsiteX6" fmla="*/ 41798 w 1654034"/>
                    <a:gd name="connsiteY6" fmla="*/ 1654087 h 1654086"/>
                    <a:gd name="connsiteX7" fmla="*/ 52 w 1654034"/>
                    <a:gd name="connsiteY7" fmla="*/ 1494096 h 1654086"/>
                    <a:gd name="connsiteX8" fmla="*/ 52 w 1654034"/>
                    <a:gd name="connsiteY8" fmla="*/ 41746 h 16540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654034" h="1654086">
                      <a:moveTo>
                        <a:pt x="0" y="41746"/>
                      </a:moveTo>
                      <a:cubicBezTo>
                        <a:pt x="0" y="18749"/>
                        <a:pt x="137046" y="0"/>
                        <a:pt x="159991" y="0"/>
                      </a:cubicBezTo>
                      <a:lnTo>
                        <a:pt x="1612289" y="0"/>
                      </a:lnTo>
                      <a:cubicBezTo>
                        <a:pt x="1635285" y="0"/>
                        <a:pt x="1654035" y="124978"/>
                        <a:pt x="1654035" y="147975"/>
                      </a:cubicBezTo>
                      <a:lnTo>
                        <a:pt x="1654035" y="1506008"/>
                      </a:lnTo>
                      <a:cubicBezTo>
                        <a:pt x="1654035" y="1529005"/>
                        <a:pt x="1635234" y="1654087"/>
                        <a:pt x="1612289" y="1654087"/>
                      </a:cubicBezTo>
                      <a:lnTo>
                        <a:pt x="41798" y="1654087"/>
                      </a:lnTo>
                      <a:cubicBezTo>
                        <a:pt x="18801" y="1654087"/>
                        <a:pt x="52" y="1517040"/>
                        <a:pt x="52" y="1494096"/>
                      </a:cubicBezTo>
                      <a:lnTo>
                        <a:pt x="52" y="41746"/>
                      </a:lnTo>
                      <a:close/>
                    </a:path>
                  </a:pathLst>
                </a:custGeom>
                <a:solidFill>
                  <a:srgbClr val="D1D2D4"/>
                </a:solidFill>
                <a:ln w="0" cap="flat">
                  <a:noFill/>
                  <a:prstDash val="solid"/>
                  <a:miter/>
                </a:ln>
              </p:spPr>
              <p:txBody>
                <a:bodyPr rtlCol="0" anchor="ctr"/>
                <a:lstStyle/>
                <a:p>
                  <a:endParaRPr lang="en-GB"/>
                </a:p>
              </p:txBody>
            </p:sp>
            <p:sp>
              <p:nvSpPr>
                <p:cNvPr id="140" name="Freeform 139">
                  <a:extLst>
                    <a:ext uri="{FF2B5EF4-FFF2-40B4-BE49-F238E27FC236}">
                      <a16:creationId xmlns:a16="http://schemas.microsoft.com/office/drawing/2014/main" id="{F1857ED1-B27A-A256-CE17-F14039531D21}"/>
                    </a:ext>
                  </a:extLst>
                </p:cNvPr>
                <p:cNvSpPr/>
                <p:nvPr/>
              </p:nvSpPr>
              <p:spPr>
                <a:xfrm>
                  <a:off x="3437695" y="732595"/>
                  <a:ext cx="1644038" cy="1644038"/>
                </a:xfrm>
                <a:custGeom>
                  <a:avLst/>
                  <a:gdLst>
                    <a:gd name="connsiteX0" fmla="*/ 0 w 1644038"/>
                    <a:gd name="connsiteY0" fmla="*/ 37602 h 1644038"/>
                    <a:gd name="connsiteX1" fmla="*/ 161441 w 1644038"/>
                    <a:gd name="connsiteY1" fmla="*/ 0 h 1644038"/>
                    <a:gd name="connsiteX2" fmla="*/ 1606436 w 1644038"/>
                    <a:gd name="connsiteY2" fmla="*/ 0 h 1644038"/>
                    <a:gd name="connsiteX3" fmla="*/ 1644039 w 1644038"/>
                    <a:gd name="connsiteY3" fmla="*/ 148855 h 1644038"/>
                    <a:gd name="connsiteX4" fmla="*/ 1644039 w 1644038"/>
                    <a:gd name="connsiteY4" fmla="*/ 1495080 h 1644038"/>
                    <a:gd name="connsiteX5" fmla="*/ 1606436 w 1644038"/>
                    <a:gd name="connsiteY5" fmla="*/ 1644039 h 1644038"/>
                    <a:gd name="connsiteX6" fmla="*/ 37602 w 1644038"/>
                    <a:gd name="connsiteY6" fmla="*/ 1644039 h 1644038"/>
                    <a:gd name="connsiteX7" fmla="*/ 0 w 1644038"/>
                    <a:gd name="connsiteY7" fmla="*/ 1482597 h 1644038"/>
                    <a:gd name="connsiteX8" fmla="*/ 0 w 1644038"/>
                    <a:gd name="connsiteY8" fmla="*/ 37602 h 16440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644038" h="1644038">
                      <a:moveTo>
                        <a:pt x="0" y="37602"/>
                      </a:moveTo>
                      <a:cubicBezTo>
                        <a:pt x="0" y="16937"/>
                        <a:pt x="140776" y="0"/>
                        <a:pt x="161441" y="0"/>
                      </a:cubicBezTo>
                      <a:lnTo>
                        <a:pt x="1606436" y="0"/>
                      </a:lnTo>
                      <a:cubicBezTo>
                        <a:pt x="1627102" y="0"/>
                        <a:pt x="1644039" y="128190"/>
                        <a:pt x="1644039" y="148855"/>
                      </a:cubicBezTo>
                      <a:lnTo>
                        <a:pt x="1644039" y="1495080"/>
                      </a:lnTo>
                      <a:cubicBezTo>
                        <a:pt x="1644039" y="1515745"/>
                        <a:pt x="1627102" y="1644039"/>
                        <a:pt x="1606436" y="1644039"/>
                      </a:cubicBezTo>
                      <a:lnTo>
                        <a:pt x="37602" y="1644039"/>
                      </a:lnTo>
                      <a:cubicBezTo>
                        <a:pt x="16937" y="1644039"/>
                        <a:pt x="0" y="1503263"/>
                        <a:pt x="0" y="1482597"/>
                      </a:cubicBezTo>
                      <a:lnTo>
                        <a:pt x="0" y="37602"/>
                      </a:lnTo>
                      <a:close/>
                    </a:path>
                  </a:pathLst>
                </a:custGeom>
                <a:solidFill>
                  <a:srgbClr val="CED0D2"/>
                </a:solidFill>
                <a:ln w="0" cap="flat">
                  <a:noFill/>
                  <a:prstDash val="solid"/>
                  <a:miter/>
                </a:ln>
              </p:spPr>
              <p:txBody>
                <a:bodyPr rtlCol="0" anchor="ctr"/>
                <a:lstStyle/>
                <a:p>
                  <a:endParaRPr lang="en-GB"/>
                </a:p>
              </p:txBody>
            </p:sp>
            <p:sp>
              <p:nvSpPr>
                <p:cNvPr id="141" name="Freeform 140">
                  <a:extLst>
                    <a:ext uri="{FF2B5EF4-FFF2-40B4-BE49-F238E27FC236}">
                      <a16:creationId xmlns:a16="http://schemas.microsoft.com/office/drawing/2014/main" id="{AA4FEB1D-9F7D-DE16-92D0-373F5825AB7C}"/>
                    </a:ext>
                  </a:extLst>
                </p:cNvPr>
                <p:cNvSpPr/>
                <p:nvPr/>
              </p:nvSpPr>
              <p:spPr>
                <a:xfrm>
                  <a:off x="3442719" y="737619"/>
                  <a:ext cx="1633990" cy="1633990"/>
                </a:xfrm>
                <a:custGeom>
                  <a:avLst/>
                  <a:gdLst>
                    <a:gd name="connsiteX0" fmla="*/ 0 w 1633990"/>
                    <a:gd name="connsiteY0" fmla="*/ 33407 h 1633990"/>
                    <a:gd name="connsiteX1" fmla="*/ 162891 w 1633990"/>
                    <a:gd name="connsiteY1" fmla="*/ 0 h 1633990"/>
                    <a:gd name="connsiteX2" fmla="*/ 1600584 w 1633990"/>
                    <a:gd name="connsiteY2" fmla="*/ 0 h 1633990"/>
                    <a:gd name="connsiteX3" fmla="*/ 1633991 w 1633990"/>
                    <a:gd name="connsiteY3" fmla="*/ 149736 h 1633990"/>
                    <a:gd name="connsiteX4" fmla="*/ 1633991 w 1633990"/>
                    <a:gd name="connsiteY4" fmla="*/ 1484151 h 1633990"/>
                    <a:gd name="connsiteX5" fmla="*/ 1600584 w 1633990"/>
                    <a:gd name="connsiteY5" fmla="*/ 1633991 h 1633990"/>
                    <a:gd name="connsiteX6" fmla="*/ 33407 w 1633990"/>
                    <a:gd name="connsiteY6" fmla="*/ 1633991 h 1633990"/>
                    <a:gd name="connsiteX7" fmla="*/ 0 w 1633990"/>
                    <a:gd name="connsiteY7" fmla="*/ 1471099 h 1633990"/>
                    <a:gd name="connsiteX8" fmla="*/ 0 w 1633990"/>
                    <a:gd name="connsiteY8" fmla="*/ 33407 h 16339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633990" h="1633990">
                      <a:moveTo>
                        <a:pt x="0" y="33407"/>
                      </a:moveTo>
                      <a:cubicBezTo>
                        <a:pt x="0" y="15020"/>
                        <a:pt x="144556" y="0"/>
                        <a:pt x="162891" y="0"/>
                      </a:cubicBezTo>
                      <a:lnTo>
                        <a:pt x="1600584" y="0"/>
                      </a:lnTo>
                      <a:cubicBezTo>
                        <a:pt x="1618970" y="0"/>
                        <a:pt x="1633991" y="131349"/>
                        <a:pt x="1633991" y="149736"/>
                      </a:cubicBezTo>
                      <a:lnTo>
                        <a:pt x="1633991" y="1484151"/>
                      </a:lnTo>
                      <a:cubicBezTo>
                        <a:pt x="1633991" y="1502538"/>
                        <a:pt x="1618970" y="1633991"/>
                        <a:pt x="1600584" y="1633991"/>
                      </a:cubicBezTo>
                      <a:lnTo>
                        <a:pt x="33407" y="1633991"/>
                      </a:lnTo>
                      <a:cubicBezTo>
                        <a:pt x="15020" y="1633991"/>
                        <a:pt x="0" y="1489434"/>
                        <a:pt x="0" y="1471099"/>
                      </a:cubicBezTo>
                      <a:lnTo>
                        <a:pt x="0" y="33407"/>
                      </a:lnTo>
                      <a:close/>
                    </a:path>
                  </a:pathLst>
                </a:custGeom>
                <a:solidFill>
                  <a:srgbClr val="CCCED0"/>
                </a:solidFill>
                <a:ln w="0" cap="flat">
                  <a:noFill/>
                  <a:prstDash val="solid"/>
                  <a:miter/>
                </a:ln>
              </p:spPr>
              <p:txBody>
                <a:bodyPr rtlCol="0" anchor="ctr"/>
                <a:lstStyle/>
                <a:p>
                  <a:endParaRPr lang="en-GB"/>
                </a:p>
              </p:txBody>
            </p:sp>
            <p:sp>
              <p:nvSpPr>
                <p:cNvPr id="142" name="Freeform 141">
                  <a:extLst>
                    <a:ext uri="{FF2B5EF4-FFF2-40B4-BE49-F238E27FC236}">
                      <a16:creationId xmlns:a16="http://schemas.microsoft.com/office/drawing/2014/main" id="{596F82EA-530F-9B9A-D71A-41C7DAF853FD}"/>
                    </a:ext>
                  </a:extLst>
                </p:cNvPr>
                <p:cNvSpPr/>
                <p:nvPr/>
              </p:nvSpPr>
              <p:spPr>
                <a:xfrm>
                  <a:off x="3447691" y="742591"/>
                  <a:ext cx="1624046" cy="1623994"/>
                </a:xfrm>
                <a:custGeom>
                  <a:avLst/>
                  <a:gdLst>
                    <a:gd name="connsiteX0" fmla="*/ 52 w 1624046"/>
                    <a:gd name="connsiteY0" fmla="*/ 29263 h 1623994"/>
                    <a:gd name="connsiteX1" fmla="*/ 164393 w 1624046"/>
                    <a:gd name="connsiteY1" fmla="*/ 0 h 1623994"/>
                    <a:gd name="connsiteX2" fmla="*/ 1594783 w 1624046"/>
                    <a:gd name="connsiteY2" fmla="*/ 0 h 1623994"/>
                    <a:gd name="connsiteX3" fmla="*/ 1624046 w 1624046"/>
                    <a:gd name="connsiteY3" fmla="*/ 150616 h 1623994"/>
                    <a:gd name="connsiteX4" fmla="*/ 1624046 w 1624046"/>
                    <a:gd name="connsiteY4" fmla="*/ 1473275 h 1623994"/>
                    <a:gd name="connsiteX5" fmla="*/ 1594783 w 1624046"/>
                    <a:gd name="connsiteY5" fmla="*/ 1623994 h 1623994"/>
                    <a:gd name="connsiteX6" fmla="*/ 29263 w 1624046"/>
                    <a:gd name="connsiteY6" fmla="*/ 1623994 h 1623994"/>
                    <a:gd name="connsiteX7" fmla="*/ 0 w 1624046"/>
                    <a:gd name="connsiteY7" fmla="*/ 1459653 h 1623994"/>
                    <a:gd name="connsiteX8" fmla="*/ 0 w 1624046"/>
                    <a:gd name="connsiteY8" fmla="*/ 29263 h 16239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624046" h="1623994">
                      <a:moveTo>
                        <a:pt x="52" y="29263"/>
                      </a:moveTo>
                      <a:cubicBezTo>
                        <a:pt x="52" y="13207"/>
                        <a:pt x="148337" y="0"/>
                        <a:pt x="164393" y="0"/>
                      </a:cubicBezTo>
                      <a:lnTo>
                        <a:pt x="1594783" y="0"/>
                      </a:lnTo>
                      <a:cubicBezTo>
                        <a:pt x="1610839" y="0"/>
                        <a:pt x="1624046" y="134508"/>
                        <a:pt x="1624046" y="150616"/>
                      </a:cubicBezTo>
                      <a:lnTo>
                        <a:pt x="1624046" y="1473275"/>
                      </a:lnTo>
                      <a:cubicBezTo>
                        <a:pt x="1624046" y="1489331"/>
                        <a:pt x="1610891" y="1623994"/>
                        <a:pt x="1594783" y="1623994"/>
                      </a:cubicBezTo>
                      <a:lnTo>
                        <a:pt x="29263" y="1623994"/>
                      </a:lnTo>
                      <a:cubicBezTo>
                        <a:pt x="13207" y="1623994"/>
                        <a:pt x="0" y="1475709"/>
                        <a:pt x="0" y="1459653"/>
                      </a:cubicBezTo>
                      <a:lnTo>
                        <a:pt x="0" y="29263"/>
                      </a:lnTo>
                      <a:close/>
                    </a:path>
                  </a:pathLst>
                </a:custGeom>
                <a:solidFill>
                  <a:srgbClr val="CACCCE"/>
                </a:solidFill>
                <a:ln w="0" cap="flat">
                  <a:noFill/>
                  <a:prstDash val="solid"/>
                  <a:miter/>
                </a:ln>
              </p:spPr>
              <p:txBody>
                <a:bodyPr rtlCol="0" anchor="ctr"/>
                <a:lstStyle/>
                <a:p>
                  <a:endParaRPr lang="en-GB"/>
                </a:p>
              </p:txBody>
            </p:sp>
            <p:sp>
              <p:nvSpPr>
                <p:cNvPr id="143" name="Freeform 142">
                  <a:extLst>
                    <a:ext uri="{FF2B5EF4-FFF2-40B4-BE49-F238E27FC236}">
                      <a16:creationId xmlns:a16="http://schemas.microsoft.com/office/drawing/2014/main" id="{2B32DB9A-4CFC-8F7D-1E1F-EC281F721AF9}"/>
                    </a:ext>
                  </a:extLst>
                </p:cNvPr>
                <p:cNvSpPr/>
                <p:nvPr/>
              </p:nvSpPr>
              <p:spPr>
                <a:xfrm>
                  <a:off x="3452715" y="747615"/>
                  <a:ext cx="1613998" cy="1613946"/>
                </a:xfrm>
                <a:custGeom>
                  <a:avLst/>
                  <a:gdLst>
                    <a:gd name="connsiteX0" fmla="*/ 0 w 1613998"/>
                    <a:gd name="connsiteY0" fmla="*/ 25068 h 1613946"/>
                    <a:gd name="connsiteX1" fmla="*/ 165844 w 1613998"/>
                    <a:gd name="connsiteY1" fmla="*/ 0 h 1613946"/>
                    <a:gd name="connsiteX2" fmla="*/ 1588930 w 1613998"/>
                    <a:gd name="connsiteY2" fmla="*/ 0 h 1613946"/>
                    <a:gd name="connsiteX3" fmla="*/ 1613998 w 1613998"/>
                    <a:gd name="connsiteY3" fmla="*/ 151497 h 1613946"/>
                    <a:gd name="connsiteX4" fmla="*/ 1613998 w 1613998"/>
                    <a:gd name="connsiteY4" fmla="*/ 1462346 h 1613946"/>
                    <a:gd name="connsiteX5" fmla="*/ 1588930 w 1613998"/>
                    <a:gd name="connsiteY5" fmla="*/ 1613946 h 1613946"/>
                    <a:gd name="connsiteX6" fmla="*/ 25068 w 1613998"/>
                    <a:gd name="connsiteY6" fmla="*/ 1613946 h 1613946"/>
                    <a:gd name="connsiteX7" fmla="*/ 0 w 1613998"/>
                    <a:gd name="connsiteY7" fmla="*/ 1448103 h 1613946"/>
                    <a:gd name="connsiteX8" fmla="*/ 0 w 1613998"/>
                    <a:gd name="connsiteY8" fmla="*/ 25068 h 16139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613998" h="1613946">
                      <a:moveTo>
                        <a:pt x="0" y="25068"/>
                      </a:moveTo>
                      <a:cubicBezTo>
                        <a:pt x="0" y="11291"/>
                        <a:pt x="152015" y="0"/>
                        <a:pt x="165844" y="0"/>
                      </a:cubicBezTo>
                      <a:lnTo>
                        <a:pt x="1588930" y="0"/>
                      </a:lnTo>
                      <a:cubicBezTo>
                        <a:pt x="1602707" y="0"/>
                        <a:pt x="1613998" y="137720"/>
                        <a:pt x="1613998" y="151497"/>
                      </a:cubicBezTo>
                      <a:lnTo>
                        <a:pt x="1613998" y="1462346"/>
                      </a:lnTo>
                      <a:cubicBezTo>
                        <a:pt x="1613998" y="1476123"/>
                        <a:pt x="1602707" y="1613946"/>
                        <a:pt x="1588930" y="1613946"/>
                      </a:cubicBezTo>
                      <a:lnTo>
                        <a:pt x="25068" y="1613946"/>
                      </a:lnTo>
                      <a:cubicBezTo>
                        <a:pt x="11291" y="1613946"/>
                        <a:pt x="0" y="1461932"/>
                        <a:pt x="0" y="1448103"/>
                      </a:cubicBezTo>
                      <a:lnTo>
                        <a:pt x="0" y="25068"/>
                      </a:lnTo>
                      <a:close/>
                    </a:path>
                  </a:pathLst>
                </a:custGeom>
                <a:solidFill>
                  <a:srgbClr val="C8CACC"/>
                </a:solidFill>
                <a:ln w="0" cap="flat">
                  <a:noFill/>
                  <a:prstDash val="solid"/>
                  <a:miter/>
                </a:ln>
              </p:spPr>
              <p:txBody>
                <a:bodyPr rtlCol="0" anchor="ctr"/>
                <a:lstStyle/>
                <a:p>
                  <a:endParaRPr lang="en-GB"/>
                </a:p>
              </p:txBody>
            </p:sp>
            <p:sp>
              <p:nvSpPr>
                <p:cNvPr id="144" name="Freeform 143">
                  <a:extLst>
                    <a:ext uri="{FF2B5EF4-FFF2-40B4-BE49-F238E27FC236}">
                      <a16:creationId xmlns:a16="http://schemas.microsoft.com/office/drawing/2014/main" id="{F8C9F076-26C0-1131-77A7-E18487E61781}"/>
                    </a:ext>
                  </a:extLst>
                </p:cNvPr>
                <p:cNvSpPr/>
                <p:nvPr/>
              </p:nvSpPr>
              <p:spPr>
                <a:xfrm>
                  <a:off x="3457739" y="752639"/>
                  <a:ext cx="1603950" cy="1603898"/>
                </a:xfrm>
                <a:custGeom>
                  <a:avLst/>
                  <a:gdLst>
                    <a:gd name="connsiteX0" fmla="*/ 0 w 1603950"/>
                    <a:gd name="connsiteY0" fmla="*/ 20873 h 1603898"/>
                    <a:gd name="connsiteX1" fmla="*/ 167294 w 1603950"/>
                    <a:gd name="connsiteY1" fmla="*/ 0 h 1603898"/>
                    <a:gd name="connsiteX2" fmla="*/ 1583077 w 1603950"/>
                    <a:gd name="connsiteY2" fmla="*/ 0 h 1603898"/>
                    <a:gd name="connsiteX3" fmla="*/ 1603950 w 1603950"/>
                    <a:gd name="connsiteY3" fmla="*/ 152377 h 1603898"/>
                    <a:gd name="connsiteX4" fmla="*/ 1603950 w 1603950"/>
                    <a:gd name="connsiteY4" fmla="*/ 1451418 h 1603898"/>
                    <a:gd name="connsiteX5" fmla="*/ 1583077 w 1603950"/>
                    <a:gd name="connsiteY5" fmla="*/ 1603898 h 1603898"/>
                    <a:gd name="connsiteX6" fmla="*/ 20873 w 1603950"/>
                    <a:gd name="connsiteY6" fmla="*/ 1603898 h 1603898"/>
                    <a:gd name="connsiteX7" fmla="*/ 0 w 1603950"/>
                    <a:gd name="connsiteY7" fmla="*/ 1436605 h 1603898"/>
                    <a:gd name="connsiteX8" fmla="*/ 0 w 1603950"/>
                    <a:gd name="connsiteY8" fmla="*/ 20873 h 16038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603950" h="1603898">
                      <a:moveTo>
                        <a:pt x="0" y="20873"/>
                      </a:moveTo>
                      <a:cubicBezTo>
                        <a:pt x="0" y="9375"/>
                        <a:pt x="155796" y="0"/>
                        <a:pt x="167294" y="0"/>
                      </a:cubicBezTo>
                      <a:lnTo>
                        <a:pt x="1583077" y="0"/>
                      </a:lnTo>
                      <a:cubicBezTo>
                        <a:pt x="1594576" y="0"/>
                        <a:pt x="1603950" y="140879"/>
                        <a:pt x="1603950" y="152377"/>
                      </a:cubicBezTo>
                      <a:lnTo>
                        <a:pt x="1603950" y="1451418"/>
                      </a:lnTo>
                      <a:cubicBezTo>
                        <a:pt x="1603950" y="1462916"/>
                        <a:pt x="1594576" y="1603898"/>
                        <a:pt x="1583077" y="1603898"/>
                      </a:cubicBezTo>
                      <a:lnTo>
                        <a:pt x="20873" y="1603898"/>
                      </a:lnTo>
                      <a:cubicBezTo>
                        <a:pt x="9375" y="1603898"/>
                        <a:pt x="0" y="1448103"/>
                        <a:pt x="0" y="1436605"/>
                      </a:cubicBezTo>
                      <a:lnTo>
                        <a:pt x="0" y="20873"/>
                      </a:lnTo>
                      <a:close/>
                    </a:path>
                  </a:pathLst>
                </a:custGeom>
                <a:solidFill>
                  <a:srgbClr val="C6C8CA"/>
                </a:solidFill>
                <a:ln w="0" cap="flat">
                  <a:noFill/>
                  <a:prstDash val="solid"/>
                  <a:miter/>
                </a:ln>
              </p:spPr>
              <p:txBody>
                <a:bodyPr rtlCol="0" anchor="ctr"/>
                <a:lstStyle/>
                <a:p>
                  <a:endParaRPr lang="en-GB"/>
                </a:p>
              </p:txBody>
            </p:sp>
            <p:sp>
              <p:nvSpPr>
                <p:cNvPr id="145" name="Freeform 144">
                  <a:extLst>
                    <a:ext uri="{FF2B5EF4-FFF2-40B4-BE49-F238E27FC236}">
                      <a16:creationId xmlns:a16="http://schemas.microsoft.com/office/drawing/2014/main" id="{FB3B2B42-4C9F-A925-9568-7329F552537F}"/>
                    </a:ext>
                  </a:extLst>
                </p:cNvPr>
                <p:cNvSpPr/>
                <p:nvPr/>
              </p:nvSpPr>
              <p:spPr>
                <a:xfrm>
                  <a:off x="3462711" y="757611"/>
                  <a:ext cx="1594005" cy="1593953"/>
                </a:xfrm>
                <a:custGeom>
                  <a:avLst/>
                  <a:gdLst>
                    <a:gd name="connsiteX0" fmla="*/ 52 w 1594005"/>
                    <a:gd name="connsiteY0" fmla="*/ 16729 h 1593953"/>
                    <a:gd name="connsiteX1" fmla="*/ 168796 w 1594005"/>
                    <a:gd name="connsiteY1" fmla="*/ 0 h 1593953"/>
                    <a:gd name="connsiteX2" fmla="*/ 1577276 w 1594005"/>
                    <a:gd name="connsiteY2" fmla="*/ 0 h 1593953"/>
                    <a:gd name="connsiteX3" fmla="*/ 1594006 w 1594005"/>
                    <a:gd name="connsiteY3" fmla="*/ 153258 h 1593953"/>
                    <a:gd name="connsiteX4" fmla="*/ 1594006 w 1594005"/>
                    <a:gd name="connsiteY4" fmla="*/ 1440541 h 1593953"/>
                    <a:gd name="connsiteX5" fmla="*/ 1577276 w 1594005"/>
                    <a:gd name="connsiteY5" fmla="*/ 1593954 h 1593953"/>
                    <a:gd name="connsiteX6" fmla="*/ 16729 w 1594005"/>
                    <a:gd name="connsiteY6" fmla="*/ 1593954 h 1593953"/>
                    <a:gd name="connsiteX7" fmla="*/ 0 w 1594005"/>
                    <a:gd name="connsiteY7" fmla="*/ 1425210 h 1593953"/>
                    <a:gd name="connsiteX8" fmla="*/ 0 w 1594005"/>
                    <a:gd name="connsiteY8" fmla="*/ 16729 h 15939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594005" h="1593953">
                      <a:moveTo>
                        <a:pt x="52" y="16729"/>
                      </a:moveTo>
                      <a:cubicBezTo>
                        <a:pt x="52" y="7562"/>
                        <a:pt x="159577" y="0"/>
                        <a:pt x="168796" y="0"/>
                      </a:cubicBezTo>
                      <a:lnTo>
                        <a:pt x="1577276" y="0"/>
                      </a:lnTo>
                      <a:cubicBezTo>
                        <a:pt x="1586444" y="0"/>
                        <a:pt x="1594006" y="144090"/>
                        <a:pt x="1594006" y="153258"/>
                      </a:cubicBezTo>
                      <a:lnTo>
                        <a:pt x="1594006" y="1440541"/>
                      </a:lnTo>
                      <a:cubicBezTo>
                        <a:pt x="1594006" y="1449708"/>
                        <a:pt x="1586496" y="1593954"/>
                        <a:pt x="1577276" y="1593954"/>
                      </a:cubicBezTo>
                      <a:lnTo>
                        <a:pt x="16729" y="1593954"/>
                      </a:lnTo>
                      <a:cubicBezTo>
                        <a:pt x="7562" y="1593954"/>
                        <a:pt x="0" y="1434429"/>
                        <a:pt x="0" y="1425210"/>
                      </a:cubicBezTo>
                      <a:lnTo>
                        <a:pt x="0" y="16729"/>
                      </a:lnTo>
                      <a:close/>
                    </a:path>
                  </a:pathLst>
                </a:custGeom>
                <a:solidFill>
                  <a:srgbClr val="C4C6C8"/>
                </a:solidFill>
                <a:ln w="0" cap="flat">
                  <a:noFill/>
                  <a:prstDash val="solid"/>
                  <a:miter/>
                </a:ln>
              </p:spPr>
              <p:txBody>
                <a:bodyPr rtlCol="0" anchor="ctr"/>
                <a:lstStyle/>
                <a:p>
                  <a:endParaRPr lang="en-GB"/>
                </a:p>
              </p:txBody>
            </p:sp>
            <p:sp>
              <p:nvSpPr>
                <p:cNvPr id="146" name="Freeform 145">
                  <a:extLst>
                    <a:ext uri="{FF2B5EF4-FFF2-40B4-BE49-F238E27FC236}">
                      <a16:creationId xmlns:a16="http://schemas.microsoft.com/office/drawing/2014/main" id="{128EF15B-15E9-D0B6-D496-537EBBFBCEFF}"/>
                    </a:ext>
                  </a:extLst>
                </p:cNvPr>
                <p:cNvSpPr/>
                <p:nvPr/>
              </p:nvSpPr>
              <p:spPr>
                <a:xfrm>
                  <a:off x="3467787" y="762687"/>
                  <a:ext cx="1583906" cy="1583906"/>
                </a:xfrm>
                <a:custGeom>
                  <a:avLst/>
                  <a:gdLst>
                    <a:gd name="connsiteX0" fmla="*/ 0 w 1583906"/>
                    <a:gd name="connsiteY0" fmla="*/ 12534 h 1583906"/>
                    <a:gd name="connsiteX1" fmla="*/ 170194 w 1583906"/>
                    <a:gd name="connsiteY1" fmla="*/ 0 h 1583906"/>
                    <a:gd name="connsiteX2" fmla="*/ 1571372 w 1583906"/>
                    <a:gd name="connsiteY2" fmla="*/ 0 h 1583906"/>
                    <a:gd name="connsiteX3" fmla="*/ 1583906 w 1583906"/>
                    <a:gd name="connsiteY3" fmla="*/ 154138 h 1583906"/>
                    <a:gd name="connsiteX4" fmla="*/ 1583906 w 1583906"/>
                    <a:gd name="connsiteY4" fmla="*/ 1429612 h 1583906"/>
                    <a:gd name="connsiteX5" fmla="*/ 1571372 w 1583906"/>
                    <a:gd name="connsiteY5" fmla="*/ 1583906 h 1583906"/>
                    <a:gd name="connsiteX6" fmla="*/ 12534 w 1583906"/>
                    <a:gd name="connsiteY6" fmla="*/ 1583906 h 1583906"/>
                    <a:gd name="connsiteX7" fmla="*/ 0 w 1583906"/>
                    <a:gd name="connsiteY7" fmla="*/ 1413712 h 1583906"/>
                    <a:gd name="connsiteX8" fmla="*/ 0 w 1583906"/>
                    <a:gd name="connsiteY8" fmla="*/ 12534 h 15839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583906" h="1583906">
                      <a:moveTo>
                        <a:pt x="0" y="12534"/>
                      </a:moveTo>
                      <a:cubicBezTo>
                        <a:pt x="0" y="5646"/>
                        <a:pt x="163306" y="0"/>
                        <a:pt x="170194" y="0"/>
                      </a:cubicBezTo>
                      <a:lnTo>
                        <a:pt x="1571372" y="0"/>
                      </a:lnTo>
                      <a:cubicBezTo>
                        <a:pt x="1578261" y="0"/>
                        <a:pt x="1583906" y="147250"/>
                        <a:pt x="1583906" y="154138"/>
                      </a:cubicBezTo>
                      <a:lnTo>
                        <a:pt x="1583906" y="1429612"/>
                      </a:lnTo>
                      <a:cubicBezTo>
                        <a:pt x="1583906" y="1436501"/>
                        <a:pt x="1578261" y="1583906"/>
                        <a:pt x="1571372" y="1583906"/>
                      </a:cubicBezTo>
                      <a:lnTo>
                        <a:pt x="12534" y="1583906"/>
                      </a:lnTo>
                      <a:cubicBezTo>
                        <a:pt x="5646" y="1583906"/>
                        <a:pt x="0" y="1420600"/>
                        <a:pt x="0" y="1413712"/>
                      </a:cubicBezTo>
                      <a:lnTo>
                        <a:pt x="0" y="12534"/>
                      </a:lnTo>
                      <a:close/>
                    </a:path>
                  </a:pathLst>
                </a:custGeom>
                <a:solidFill>
                  <a:srgbClr val="C2C4C6"/>
                </a:solidFill>
                <a:ln w="0" cap="flat">
                  <a:noFill/>
                  <a:prstDash val="solid"/>
                  <a:miter/>
                </a:ln>
              </p:spPr>
              <p:txBody>
                <a:bodyPr rtlCol="0" anchor="ctr"/>
                <a:lstStyle/>
                <a:p>
                  <a:endParaRPr lang="en-GB"/>
                </a:p>
              </p:txBody>
            </p:sp>
            <p:sp>
              <p:nvSpPr>
                <p:cNvPr id="147" name="Freeform 146">
                  <a:extLst>
                    <a:ext uri="{FF2B5EF4-FFF2-40B4-BE49-F238E27FC236}">
                      <a16:creationId xmlns:a16="http://schemas.microsoft.com/office/drawing/2014/main" id="{0BF2B1A9-C41E-7F46-4D30-3B17AA0AE9BB}"/>
                    </a:ext>
                  </a:extLst>
                </p:cNvPr>
                <p:cNvSpPr/>
                <p:nvPr/>
              </p:nvSpPr>
              <p:spPr>
                <a:xfrm>
                  <a:off x="3472759" y="767711"/>
                  <a:ext cx="1573857" cy="1573858"/>
                </a:xfrm>
                <a:custGeom>
                  <a:avLst/>
                  <a:gdLst>
                    <a:gd name="connsiteX0" fmla="*/ 0 w 1573857"/>
                    <a:gd name="connsiteY0" fmla="*/ 8339 h 1573858"/>
                    <a:gd name="connsiteX1" fmla="*/ 171645 w 1573857"/>
                    <a:gd name="connsiteY1" fmla="*/ 0 h 1573858"/>
                    <a:gd name="connsiteX2" fmla="*/ 1565519 w 1573857"/>
                    <a:gd name="connsiteY2" fmla="*/ 0 h 1573858"/>
                    <a:gd name="connsiteX3" fmla="*/ 1573858 w 1573857"/>
                    <a:gd name="connsiteY3" fmla="*/ 155019 h 1573858"/>
                    <a:gd name="connsiteX4" fmla="*/ 1573858 w 1573857"/>
                    <a:gd name="connsiteY4" fmla="*/ 1418684 h 1573858"/>
                    <a:gd name="connsiteX5" fmla="*/ 1565519 w 1573857"/>
                    <a:gd name="connsiteY5" fmla="*/ 1573858 h 1573858"/>
                    <a:gd name="connsiteX6" fmla="*/ 8391 w 1573857"/>
                    <a:gd name="connsiteY6" fmla="*/ 1573858 h 1573858"/>
                    <a:gd name="connsiteX7" fmla="*/ 52 w 1573857"/>
                    <a:gd name="connsiteY7" fmla="*/ 1402213 h 1573858"/>
                    <a:gd name="connsiteX8" fmla="*/ 52 w 1573857"/>
                    <a:gd name="connsiteY8" fmla="*/ 8339 h 15738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573857" h="1573858">
                      <a:moveTo>
                        <a:pt x="0" y="8339"/>
                      </a:moveTo>
                      <a:cubicBezTo>
                        <a:pt x="0" y="3729"/>
                        <a:pt x="167035" y="0"/>
                        <a:pt x="171645" y="0"/>
                      </a:cubicBezTo>
                      <a:lnTo>
                        <a:pt x="1565519" y="0"/>
                      </a:lnTo>
                      <a:cubicBezTo>
                        <a:pt x="1570129" y="0"/>
                        <a:pt x="1573858" y="150409"/>
                        <a:pt x="1573858" y="155019"/>
                      </a:cubicBezTo>
                      <a:lnTo>
                        <a:pt x="1573858" y="1418684"/>
                      </a:lnTo>
                      <a:cubicBezTo>
                        <a:pt x="1573858" y="1423293"/>
                        <a:pt x="1570077" y="1573858"/>
                        <a:pt x="1565519" y="1573858"/>
                      </a:cubicBezTo>
                      <a:lnTo>
                        <a:pt x="8391" y="1573858"/>
                      </a:lnTo>
                      <a:cubicBezTo>
                        <a:pt x="3781" y="1573858"/>
                        <a:pt x="52" y="1406823"/>
                        <a:pt x="52" y="1402213"/>
                      </a:cubicBezTo>
                      <a:lnTo>
                        <a:pt x="52" y="8339"/>
                      </a:lnTo>
                      <a:close/>
                    </a:path>
                  </a:pathLst>
                </a:custGeom>
                <a:solidFill>
                  <a:srgbClr val="C0C2C4"/>
                </a:solidFill>
                <a:ln w="0" cap="flat">
                  <a:noFill/>
                  <a:prstDash val="solid"/>
                  <a:miter/>
                </a:ln>
              </p:spPr>
              <p:txBody>
                <a:bodyPr rtlCol="0" anchor="ctr"/>
                <a:lstStyle/>
                <a:p>
                  <a:endParaRPr lang="en-GB"/>
                </a:p>
              </p:txBody>
            </p:sp>
            <p:sp>
              <p:nvSpPr>
                <p:cNvPr id="148" name="Freeform 147">
                  <a:extLst>
                    <a:ext uri="{FF2B5EF4-FFF2-40B4-BE49-F238E27FC236}">
                      <a16:creationId xmlns:a16="http://schemas.microsoft.com/office/drawing/2014/main" id="{C6EE66DF-213F-C6BB-14DE-04A3CB6FC91E}"/>
                    </a:ext>
                  </a:extLst>
                </p:cNvPr>
                <p:cNvSpPr/>
                <p:nvPr/>
              </p:nvSpPr>
              <p:spPr>
                <a:xfrm>
                  <a:off x="3477783" y="772683"/>
                  <a:ext cx="1563861" cy="1563861"/>
                </a:xfrm>
                <a:custGeom>
                  <a:avLst/>
                  <a:gdLst>
                    <a:gd name="connsiteX0" fmla="*/ 0 w 1563861"/>
                    <a:gd name="connsiteY0" fmla="*/ 4195 h 1563861"/>
                    <a:gd name="connsiteX1" fmla="*/ 173095 w 1563861"/>
                    <a:gd name="connsiteY1" fmla="*/ 0 h 1563861"/>
                    <a:gd name="connsiteX2" fmla="*/ 1559667 w 1563861"/>
                    <a:gd name="connsiteY2" fmla="*/ 0 h 1563861"/>
                    <a:gd name="connsiteX3" fmla="*/ 1563862 w 1563861"/>
                    <a:gd name="connsiteY3" fmla="*/ 155899 h 1563861"/>
                    <a:gd name="connsiteX4" fmla="*/ 1563862 w 1563861"/>
                    <a:gd name="connsiteY4" fmla="*/ 1407807 h 1563861"/>
                    <a:gd name="connsiteX5" fmla="*/ 1559667 w 1563861"/>
                    <a:gd name="connsiteY5" fmla="*/ 1563862 h 1563861"/>
                    <a:gd name="connsiteX6" fmla="*/ 4195 w 1563861"/>
                    <a:gd name="connsiteY6" fmla="*/ 1563862 h 1563861"/>
                    <a:gd name="connsiteX7" fmla="*/ 0 w 1563861"/>
                    <a:gd name="connsiteY7" fmla="*/ 1390767 h 1563861"/>
                    <a:gd name="connsiteX8" fmla="*/ 0 w 1563861"/>
                    <a:gd name="connsiteY8" fmla="*/ 4195 h 15638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563861" h="1563861">
                      <a:moveTo>
                        <a:pt x="0" y="4195"/>
                      </a:moveTo>
                      <a:cubicBezTo>
                        <a:pt x="0" y="1916"/>
                        <a:pt x="170764" y="0"/>
                        <a:pt x="173095" y="0"/>
                      </a:cubicBezTo>
                      <a:lnTo>
                        <a:pt x="1559667" y="0"/>
                      </a:lnTo>
                      <a:cubicBezTo>
                        <a:pt x="1561946" y="0"/>
                        <a:pt x="1563862" y="153620"/>
                        <a:pt x="1563862" y="155899"/>
                      </a:cubicBezTo>
                      <a:lnTo>
                        <a:pt x="1563862" y="1407807"/>
                      </a:lnTo>
                      <a:cubicBezTo>
                        <a:pt x="1563862" y="1410086"/>
                        <a:pt x="1561997" y="1563862"/>
                        <a:pt x="1559667" y="1563862"/>
                      </a:cubicBezTo>
                      <a:lnTo>
                        <a:pt x="4195" y="1563862"/>
                      </a:lnTo>
                      <a:cubicBezTo>
                        <a:pt x="1916" y="1563862"/>
                        <a:pt x="0" y="1393046"/>
                        <a:pt x="0" y="1390767"/>
                      </a:cubicBezTo>
                      <a:lnTo>
                        <a:pt x="0" y="4195"/>
                      </a:lnTo>
                      <a:close/>
                    </a:path>
                  </a:pathLst>
                </a:custGeom>
                <a:solidFill>
                  <a:srgbClr val="BEC0C2"/>
                </a:solidFill>
                <a:ln w="0" cap="flat">
                  <a:noFill/>
                  <a:prstDash val="solid"/>
                  <a:miter/>
                </a:ln>
              </p:spPr>
              <p:txBody>
                <a:bodyPr rtlCol="0" anchor="ctr"/>
                <a:lstStyle/>
                <a:p>
                  <a:endParaRPr lang="en-GB"/>
                </a:p>
              </p:txBody>
            </p:sp>
            <p:sp>
              <p:nvSpPr>
                <p:cNvPr id="149" name="Freeform 148">
                  <a:extLst>
                    <a:ext uri="{FF2B5EF4-FFF2-40B4-BE49-F238E27FC236}">
                      <a16:creationId xmlns:a16="http://schemas.microsoft.com/office/drawing/2014/main" id="{3ED0A7F7-6BE3-DF2A-958A-9EAFF0D1821D}"/>
                    </a:ext>
                  </a:extLst>
                </p:cNvPr>
                <p:cNvSpPr/>
                <p:nvPr/>
              </p:nvSpPr>
              <p:spPr>
                <a:xfrm>
                  <a:off x="3482807" y="777707"/>
                  <a:ext cx="1553813" cy="1553813"/>
                </a:xfrm>
                <a:custGeom>
                  <a:avLst/>
                  <a:gdLst>
                    <a:gd name="connsiteX0" fmla="*/ 0 w 1553813"/>
                    <a:gd name="connsiteY0" fmla="*/ 0 h 1553813"/>
                    <a:gd name="connsiteX1" fmla="*/ 1553814 w 1553813"/>
                    <a:gd name="connsiteY1" fmla="*/ 0 h 1553813"/>
                    <a:gd name="connsiteX2" fmla="*/ 1553814 w 1553813"/>
                    <a:gd name="connsiteY2" fmla="*/ 1553814 h 1553813"/>
                    <a:gd name="connsiteX3" fmla="*/ 0 w 1553813"/>
                    <a:gd name="connsiteY3" fmla="*/ 1553814 h 1553813"/>
                  </a:gdLst>
                  <a:ahLst/>
                  <a:cxnLst>
                    <a:cxn ang="0">
                      <a:pos x="connsiteX0" y="connsiteY0"/>
                    </a:cxn>
                    <a:cxn ang="0">
                      <a:pos x="connsiteX1" y="connsiteY1"/>
                    </a:cxn>
                    <a:cxn ang="0">
                      <a:pos x="connsiteX2" y="connsiteY2"/>
                    </a:cxn>
                    <a:cxn ang="0">
                      <a:pos x="connsiteX3" y="connsiteY3"/>
                    </a:cxn>
                  </a:cxnLst>
                  <a:rect l="l" t="t" r="r" b="b"/>
                  <a:pathLst>
                    <a:path w="1553813" h="1553813">
                      <a:moveTo>
                        <a:pt x="0" y="0"/>
                      </a:moveTo>
                      <a:lnTo>
                        <a:pt x="1553814" y="0"/>
                      </a:lnTo>
                      <a:lnTo>
                        <a:pt x="1553814" y="1553814"/>
                      </a:lnTo>
                      <a:lnTo>
                        <a:pt x="0" y="1553814"/>
                      </a:lnTo>
                      <a:close/>
                    </a:path>
                  </a:pathLst>
                </a:custGeom>
                <a:solidFill>
                  <a:srgbClr val="BCBEC0"/>
                </a:solidFill>
                <a:ln w="0" cap="flat">
                  <a:noFill/>
                  <a:prstDash val="solid"/>
                  <a:miter/>
                </a:ln>
              </p:spPr>
              <p:txBody>
                <a:bodyPr rtlCol="0" anchor="ctr"/>
                <a:lstStyle/>
                <a:p>
                  <a:endParaRPr lang="en-GB"/>
                </a:p>
              </p:txBody>
            </p:sp>
          </p:grpSp>
          <p:sp>
            <p:nvSpPr>
              <p:cNvPr id="150" name="Freeform 149">
                <a:extLst>
                  <a:ext uri="{FF2B5EF4-FFF2-40B4-BE49-F238E27FC236}">
                    <a16:creationId xmlns:a16="http://schemas.microsoft.com/office/drawing/2014/main" id="{87884BFF-1B97-4E19-F99B-1211FD293FD9}"/>
                  </a:ext>
                </a:extLst>
              </p:cNvPr>
              <p:cNvSpPr/>
              <p:nvPr/>
            </p:nvSpPr>
            <p:spPr>
              <a:xfrm>
                <a:off x="3197942" y="492842"/>
                <a:ext cx="1864576" cy="1864576"/>
              </a:xfrm>
              <a:custGeom>
                <a:avLst/>
                <a:gdLst>
                  <a:gd name="connsiteX0" fmla="*/ 1735092 w 1864576"/>
                  <a:gd name="connsiteY0" fmla="*/ 0 h 1864576"/>
                  <a:gd name="connsiteX1" fmla="*/ 1864577 w 1864576"/>
                  <a:gd name="connsiteY1" fmla="*/ 129484 h 1864576"/>
                  <a:gd name="connsiteX2" fmla="*/ 1864577 w 1864576"/>
                  <a:gd name="connsiteY2" fmla="*/ 1735092 h 1864576"/>
                  <a:gd name="connsiteX3" fmla="*/ 1735092 w 1864576"/>
                  <a:gd name="connsiteY3" fmla="*/ 1864577 h 1864576"/>
                  <a:gd name="connsiteX4" fmla="*/ 129484 w 1864576"/>
                  <a:gd name="connsiteY4" fmla="*/ 1864577 h 1864576"/>
                  <a:gd name="connsiteX5" fmla="*/ 0 w 1864576"/>
                  <a:gd name="connsiteY5" fmla="*/ 1735092 h 1864576"/>
                  <a:gd name="connsiteX6" fmla="*/ 0 w 1864576"/>
                  <a:gd name="connsiteY6" fmla="*/ 129484 h 1864576"/>
                  <a:gd name="connsiteX7" fmla="*/ 129484 w 1864576"/>
                  <a:gd name="connsiteY7" fmla="*/ 0 h 18645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864576" h="1864576">
                    <a:moveTo>
                      <a:pt x="1735092" y="0"/>
                    </a:moveTo>
                    <a:cubicBezTo>
                      <a:pt x="1806605" y="0"/>
                      <a:pt x="1864577" y="57972"/>
                      <a:pt x="1864577" y="129484"/>
                    </a:cubicBezTo>
                    <a:lnTo>
                      <a:pt x="1864577" y="1735092"/>
                    </a:lnTo>
                    <a:cubicBezTo>
                      <a:pt x="1864577" y="1806605"/>
                      <a:pt x="1806605" y="1864577"/>
                      <a:pt x="1735092" y="1864577"/>
                    </a:cubicBezTo>
                    <a:lnTo>
                      <a:pt x="129484" y="1864577"/>
                    </a:lnTo>
                    <a:cubicBezTo>
                      <a:pt x="57972" y="1864577"/>
                      <a:pt x="0" y="1806605"/>
                      <a:pt x="0" y="1735092"/>
                    </a:cubicBezTo>
                    <a:lnTo>
                      <a:pt x="0" y="129484"/>
                    </a:lnTo>
                    <a:cubicBezTo>
                      <a:pt x="0" y="57972"/>
                      <a:pt x="57972" y="0"/>
                      <a:pt x="129484" y="0"/>
                    </a:cubicBezTo>
                    <a:close/>
                  </a:path>
                </a:pathLst>
              </a:custGeom>
              <a:solidFill>
                <a:schemeClr val="bg1"/>
              </a:solidFill>
              <a:ln w="28575" cap="flat">
                <a:solidFill>
                  <a:schemeClr val="accent1"/>
                </a:solidFill>
                <a:prstDash val="solid"/>
                <a:miter/>
              </a:ln>
            </p:spPr>
            <p:txBody>
              <a:bodyPr rtlCol="0" anchor="ctr"/>
              <a:lstStyle/>
              <a:p>
                <a:endParaRPr lang="en-GB" dirty="0"/>
              </a:p>
            </p:txBody>
          </p:sp>
          <p:sp>
            <p:nvSpPr>
              <p:cNvPr id="151" name="Freeform 150">
                <a:extLst>
                  <a:ext uri="{FF2B5EF4-FFF2-40B4-BE49-F238E27FC236}">
                    <a16:creationId xmlns:a16="http://schemas.microsoft.com/office/drawing/2014/main" id="{174D6D86-92BE-0160-FDEF-7A3447D891E5}"/>
                  </a:ext>
                </a:extLst>
              </p:cNvPr>
              <p:cNvSpPr/>
              <p:nvPr/>
            </p:nvSpPr>
            <p:spPr>
              <a:xfrm>
                <a:off x="3203121" y="498021"/>
                <a:ext cx="1859397" cy="1859397"/>
              </a:xfrm>
              <a:custGeom>
                <a:avLst/>
                <a:gdLst>
                  <a:gd name="connsiteX0" fmla="*/ 1823867 w 1859397"/>
                  <a:gd name="connsiteY0" fmla="*/ 35531 h 1859397"/>
                  <a:gd name="connsiteX1" fmla="*/ 1735092 w 1859397"/>
                  <a:gd name="connsiteY1" fmla="*/ 0 h 1859397"/>
                  <a:gd name="connsiteX2" fmla="*/ 1729913 w 1859397"/>
                  <a:gd name="connsiteY2" fmla="*/ 0 h 1859397"/>
                  <a:gd name="connsiteX3" fmla="*/ 1854218 w 1859397"/>
                  <a:gd name="connsiteY3" fmla="*/ 124305 h 1859397"/>
                  <a:gd name="connsiteX4" fmla="*/ 1854218 w 1859397"/>
                  <a:gd name="connsiteY4" fmla="*/ 1729913 h 1859397"/>
                  <a:gd name="connsiteX5" fmla="*/ 1729913 w 1859397"/>
                  <a:gd name="connsiteY5" fmla="*/ 1854218 h 1859397"/>
                  <a:gd name="connsiteX6" fmla="*/ 124305 w 1859397"/>
                  <a:gd name="connsiteY6" fmla="*/ 1854218 h 1859397"/>
                  <a:gd name="connsiteX7" fmla="*/ 0 w 1859397"/>
                  <a:gd name="connsiteY7" fmla="*/ 1729913 h 1859397"/>
                  <a:gd name="connsiteX8" fmla="*/ 0 w 1859397"/>
                  <a:gd name="connsiteY8" fmla="*/ 1735092 h 1859397"/>
                  <a:gd name="connsiteX9" fmla="*/ 35531 w 1859397"/>
                  <a:gd name="connsiteY9" fmla="*/ 1823867 h 1859397"/>
                  <a:gd name="connsiteX10" fmla="*/ 124305 w 1859397"/>
                  <a:gd name="connsiteY10" fmla="*/ 1859397 h 1859397"/>
                  <a:gd name="connsiteX11" fmla="*/ 1729913 w 1859397"/>
                  <a:gd name="connsiteY11" fmla="*/ 1859397 h 1859397"/>
                  <a:gd name="connsiteX12" fmla="*/ 1859397 w 1859397"/>
                  <a:gd name="connsiteY12" fmla="*/ 1729913 h 1859397"/>
                  <a:gd name="connsiteX13" fmla="*/ 1859397 w 1859397"/>
                  <a:gd name="connsiteY13" fmla="*/ 124305 h 1859397"/>
                  <a:gd name="connsiteX14" fmla="*/ 1823867 w 1859397"/>
                  <a:gd name="connsiteY14" fmla="*/ 35531 h 18593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859397" h="1859397">
                    <a:moveTo>
                      <a:pt x="1823867" y="35531"/>
                    </a:moveTo>
                    <a:cubicBezTo>
                      <a:pt x="1800663" y="13570"/>
                      <a:pt x="1769380" y="0"/>
                      <a:pt x="1735092" y="0"/>
                    </a:cubicBezTo>
                    <a:lnTo>
                      <a:pt x="1729913" y="0"/>
                    </a:lnTo>
                    <a:cubicBezTo>
                      <a:pt x="1798436" y="0"/>
                      <a:pt x="1854218" y="55782"/>
                      <a:pt x="1854218" y="124305"/>
                    </a:cubicBezTo>
                    <a:lnTo>
                      <a:pt x="1854218" y="1729913"/>
                    </a:lnTo>
                    <a:cubicBezTo>
                      <a:pt x="1854218" y="1798436"/>
                      <a:pt x="1798436" y="1854218"/>
                      <a:pt x="1729913" y="1854218"/>
                    </a:cubicBezTo>
                    <a:lnTo>
                      <a:pt x="124305" y="1854218"/>
                    </a:lnTo>
                    <a:cubicBezTo>
                      <a:pt x="55782" y="1854218"/>
                      <a:pt x="0" y="1798436"/>
                      <a:pt x="0" y="1729913"/>
                    </a:cubicBezTo>
                    <a:lnTo>
                      <a:pt x="0" y="1735092"/>
                    </a:lnTo>
                    <a:cubicBezTo>
                      <a:pt x="0" y="1769380"/>
                      <a:pt x="13518" y="1800663"/>
                      <a:pt x="35531" y="1823867"/>
                    </a:cubicBezTo>
                    <a:cubicBezTo>
                      <a:pt x="58734" y="1845827"/>
                      <a:pt x="90018" y="1859397"/>
                      <a:pt x="124305" y="1859397"/>
                    </a:cubicBezTo>
                    <a:lnTo>
                      <a:pt x="1729913" y="1859397"/>
                    </a:lnTo>
                    <a:cubicBezTo>
                      <a:pt x="1801129" y="1859397"/>
                      <a:pt x="1859397" y="1801129"/>
                      <a:pt x="1859397" y="1729913"/>
                    </a:cubicBezTo>
                    <a:lnTo>
                      <a:pt x="1859397" y="124305"/>
                    </a:lnTo>
                    <a:cubicBezTo>
                      <a:pt x="1859397" y="90018"/>
                      <a:pt x="1845879" y="58734"/>
                      <a:pt x="1823867" y="35531"/>
                    </a:cubicBezTo>
                    <a:close/>
                  </a:path>
                </a:pathLst>
              </a:custGeom>
              <a:solidFill>
                <a:srgbClr val="B3B3B3"/>
              </a:solidFill>
              <a:ln w="0" cap="flat">
                <a:noFill/>
                <a:prstDash val="solid"/>
                <a:miter/>
              </a:ln>
            </p:spPr>
            <p:txBody>
              <a:bodyPr rtlCol="0" anchor="ctr"/>
              <a:lstStyle/>
              <a:p>
                <a:endParaRPr lang="en-GB"/>
              </a:p>
            </p:txBody>
          </p:sp>
          <p:sp>
            <p:nvSpPr>
              <p:cNvPr id="152" name="Freeform 151">
                <a:extLst>
                  <a:ext uri="{FF2B5EF4-FFF2-40B4-BE49-F238E27FC236}">
                    <a16:creationId xmlns:a16="http://schemas.microsoft.com/office/drawing/2014/main" id="{0761369C-6272-CC2E-E17F-667F3E7C4D5B}"/>
                  </a:ext>
                </a:extLst>
              </p:cNvPr>
              <p:cNvSpPr/>
              <p:nvPr/>
            </p:nvSpPr>
            <p:spPr>
              <a:xfrm>
                <a:off x="3197942" y="492893"/>
                <a:ext cx="1829046" cy="1829097"/>
              </a:xfrm>
              <a:custGeom>
                <a:avLst/>
                <a:gdLst>
                  <a:gd name="connsiteX0" fmla="*/ 5179 w 1829046"/>
                  <a:gd name="connsiteY0" fmla="*/ 1735040 h 1829097"/>
                  <a:gd name="connsiteX1" fmla="*/ 5179 w 1829046"/>
                  <a:gd name="connsiteY1" fmla="*/ 129433 h 1829097"/>
                  <a:gd name="connsiteX2" fmla="*/ 129484 w 1829046"/>
                  <a:gd name="connsiteY2" fmla="*/ 5128 h 1829097"/>
                  <a:gd name="connsiteX3" fmla="*/ 1735092 w 1829046"/>
                  <a:gd name="connsiteY3" fmla="*/ 5128 h 1829097"/>
                  <a:gd name="connsiteX4" fmla="*/ 1735092 w 1829046"/>
                  <a:gd name="connsiteY4" fmla="*/ 5128 h 1829097"/>
                  <a:gd name="connsiteX5" fmla="*/ 1740272 w 1829046"/>
                  <a:gd name="connsiteY5" fmla="*/ 5128 h 1829097"/>
                  <a:gd name="connsiteX6" fmla="*/ 1829046 w 1829046"/>
                  <a:gd name="connsiteY6" fmla="*/ 40658 h 1829097"/>
                  <a:gd name="connsiteX7" fmla="*/ 1829046 w 1829046"/>
                  <a:gd name="connsiteY7" fmla="*/ 40658 h 1829097"/>
                  <a:gd name="connsiteX8" fmla="*/ 1824540 w 1829046"/>
                  <a:gd name="connsiteY8" fmla="*/ 36100 h 1829097"/>
                  <a:gd name="connsiteX9" fmla="*/ 1824436 w 1829046"/>
                  <a:gd name="connsiteY9" fmla="*/ 36049 h 1829097"/>
                  <a:gd name="connsiteX10" fmla="*/ 1819775 w 1829046"/>
                  <a:gd name="connsiteY10" fmla="*/ 31801 h 1829097"/>
                  <a:gd name="connsiteX11" fmla="*/ 1819620 w 1829046"/>
                  <a:gd name="connsiteY11" fmla="*/ 31646 h 1829097"/>
                  <a:gd name="connsiteX12" fmla="*/ 1814906 w 1829046"/>
                  <a:gd name="connsiteY12" fmla="*/ 27762 h 1829097"/>
                  <a:gd name="connsiteX13" fmla="*/ 1814596 w 1829046"/>
                  <a:gd name="connsiteY13" fmla="*/ 27503 h 1829097"/>
                  <a:gd name="connsiteX14" fmla="*/ 1809831 w 1829046"/>
                  <a:gd name="connsiteY14" fmla="*/ 23929 h 1829097"/>
                  <a:gd name="connsiteX15" fmla="*/ 1809364 w 1829046"/>
                  <a:gd name="connsiteY15" fmla="*/ 23566 h 1829097"/>
                  <a:gd name="connsiteX16" fmla="*/ 1804599 w 1829046"/>
                  <a:gd name="connsiteY16" fmla="*/ 20355 h 1829097"/>
                  <a:gd name="connsiteX17" fmla="*/ 1803926 w 1829046"/>
                  <a:gd name="connsiteY17" fmla="*/ 19941 h 1829097"/>
                  <a:gd name="connsiteX18" fmla="*/ 1799161 w 1829046"/>
                  <a:gd name="connsiteY18" fmla="*/ 17092 h 1829097"/>
                  <a:gd name="connsiteX19" fmla="*/ 1798281 w 1829046"/>
                  <a:gd name="connsiteY19" fmla="*/ 16574 h 1829097"/>
                  <a:gd name="connsiteX20" fmla="*/ 1793567 w 1829046"/>
                  <a:gd name="connsiteY20" fmla="*/ 14036 h 1829097"/>
                  <a:gd name="connsiteX21" fmla="*/ 1792480 w 1829046"/>
                  <a:gd name="connsiteY21" fmla="*/ 13466 h 1829097"/>
                  <a:gd name="connsiteX22" fmla="*/ 1787870 w 1829046"/>
                  <a:gd name="connsiteY22" fmla="*/ 11291 h 1829097"/>
                  <a:gd name="connsiteX23" fmla="*/ 1786575 w 1829046"/>
                  <a:gd name="connsiteY23" fmla="*/ 10721 h 1829097"/>
                  <a:gd name="connsiteX24" fmla="*/ 1782017 w 1829046"/>
                  <a:gd name="connsiteY24" fmla="*/ 8857 h 1829097"/>
                  <a:gd name="connsiteX25" fmla="*/ 1780515 w 1829046"/>
                  <a:gd name="connsiteY25" fmla="*/ 8235 h 1829097"/>
                  <a:gd name="connsiteX26" fmla="*/ 1776061 w 1829046"/>
                  <a:gd name="connsiteY26" fmla="*/ 6681 h 1829097"/>
                  <a:gd name="connsiteX27" fmla="*/ 1774352 w 1829046"/>
                  <a:gd name="connsiteY27" fmla="*/ 6112 h 1829097"/>
                  <a:gd name="connsiteX28" fmla="*/ 1770001 w 1829046"/>
                  <a:gd name="connsiteY28" fmla="*/ 4817 h 1829097"/>
                  <a:gd name="connsiteX29" fmla="*/ 1768085 w 1829046"/>
                  <a:gd name="connsiteY29" fmla="*/ 4247 h 1829097"/>
                  <a:gd name="connsiteX30" fmla="*/ 1763786 w 1829046"/>
                  <a:gd name="connsiteY30" fmla="*/ 3211 h 1829097"/>
                  <a:gd name="connsiteX31" fmla="*/ 1761714 w 1829046"/>
                  <a:gd name="connsiteY31" fmla="*/ 2745 h 1829097"/>
                  <a:gd name="connsiteX32" fmla="*/ 1757415 w 1829046"/>
                  <a:gd name="connsiteY32" fmla="*/ 1968 h 1829097"/>
                  <a:gd name="connsiteX33" fmla="*/ 1755188 w 1829046"/>
                  <a:gd name="connsiteY33" fmla="*/ 1554 h 1829097"/>
                  <a:gd name="connsiteX34" fmla="*/ 1750838 w 1829046"/>
                  <a:gd name="connsiteY34" fmla="*/ 984 h 1829097"/>
                  <a:gd name="connsiteX35" fmla="*/ 1748559 w 1829046"/>
                  <a:gd name="connsiteY35" fmla="*/ 673 h 1829097"/>
                  <a:gd name="connsiteX36" fmla="*/ 1743949 w 1829046"/>
                  <a:gd name="connsiteY36" fmla="*/ 311 h 1829097"/>
                  <a:gd name="connsiteX37" fmla="*/ 1741825 w 1829046"/>
                  <a:gd name="connsiteY37" fmla="*/ 155 h 1829097"/>
                  <a:gd name="connsiteX38" fmla="*/ 1735040 w 1829046"/>
                  <a:gd name="connsiteY38" fmla="*/ 0 h 1829097"/>
                  <a:gd name="connsiteX39" fmla="*/ 129484 w 1829046"/>
                  <a:gd name="connsiteY39" fmla="*/ 0 h 1829097"/>
                  <a:gd name="connsiteX40" fmla="*/ 0 w 1829046"/>
                  <a:gd name="connsiteY40" fmla="*/ 129433 h 1829097"/>
                  <a:gd name="connsiteX41" fmla="*/ 0 w 1829046"/>
                  <a:gd name="connsiteY41" fmla="*/ 1735040 h 1829097"/>
                  <a:gd name="connsiteX42" fmla="*/ 155 w 1829046"/>
                  <a:gd name="connsiteY42" fmla="*/ 1741825 h 1829097"/>
                  <a:gd name="connsiteX43" fmla="*/ 311 w 1829046"/>
                  <a:gd name="connsiteY43" fmla="*/ 1743949 h 1829097"/>
                  <a:gd name="connsiteX44" fmla="*/ 673 w 1829046"/>
                  <a:gd name="connsiteY44" fmla="*/ 1748558 h 1829097"/>
                  <a:gd name="connsiteX45" fmla="*/ 984 w 1829046"/>
                  <a:gd name="connsiteY45" fmla="*/ 1750837 h 1829097"/>
                  <a:gd name="connsiteX46" fmla="*/ 1554 w 1829046"/>
                  <a:gd name="connsiteY46" fmla="*/ 1755188 h 1829097"/>
                  <a:gd name="connsiteX47" fmla="*/ 1968 w 1829046"/>
                  <a:gd name="connsiteY47" fmla="*/ 1757415 h 1829097"/>
                  <a:gd name="connsiteX48" fmla="*/ 2745 w 1829046"/>
                  <a:gd name="connsiteY48" fmla="*/ 1761714 h 1829097"/>
                  <a:gd name="connsiteX49" fmla="*/ 3211 w 1829046"/>
                  <a:gd name="connsiteY49" fmla="*/ 1763786 h 1829097"/>
                  <a:gd name="connsiteX50" fmla="*/ 4247 w 1829046"/>
                  <a:gd name="connsiteY50" fmla="*/ 1768085 h 1829097"/>
                  <a:gd name="connsiteX51" fmla="*/ 4817 w 1829046"/>
                  <a:gd name="connsiteY51" fmla="*/ 1770001 h 1829097"/>
                  <a:gd name="connsiteX52" fmla="*/ 6112 w 1829046"/>
                  <a:gd name="connsiteY52" fmla="*/ 1774352 h 1829097"/>
                  <a:gd name="connsiteX53" fmla="*/ 6681 w 1829046"/>
                  <a:gd name="connsiteY53" fmla="*/ 1776113 h 1829097"/>
                  <a:gd name="connsiteX54" fmla="*/ 8235 w 1829046"/>
                  <a:gd name="connsiteY54" fmla="*/ 1780567 h 1829097"/>
                  <a:gd name="connsiteX55" fmla="*/ 8857 w 1829046"/>
                  <a:gd name="connsiteY55" fmla="*/ 1782069 h 1829097"/>
                  <a:gd name="connsiteX56" fmla="*/ 10721 w 1829046"/>
                  <a:gd name="connsiteY56" fmla="*/ 1786627 h 1829097"/>
                  <a:gd name="connsiteX57" fmla="*/ 11291 w 1829046"/>
                  <a:gd name="connsiteY57" fmla="*/ 1787922 h 1829097"/>
                  <a:gd name="connsiteX58" fmla="*/ 13466 w 1829046"/>
                  <a:gd name="connsiteY58" fmla="*/ 1792532 h 1829097"/>
                  <a:gd name="connsiteX59" fmla="*/ 14036 w 1829046"/>
                  <a:gd name="connsiteY59" fmla="*/ 1793619 h 1829097"/>
                  <a:gd name="connsiteX60" fmla="*/ 16574 w 1829046"/>
                  <a:gd name="connsiteY60" fmla="*/ 1798332 h 1829097"/>
                  <a:gd name="connsiteX61" fmla="*/ 17092 w 1829046"/>
                  <a:gd name="connsiteY61" fmla="*/ 1799213 h 1829097"/>
                  <a:gd name="connsiteX62" fmla="*/ 19941 w 1829046"/>
                  <a:gd name="connsiteY62" fmla="*/ 1803978 h 1829097"/>
                  <a:gd name="connsiteX63" fmla="*/ 20355 w 1829046"/>
                  <a:gd name="connsiteY63" fmla="*/ 1804651 h 1829097"/>
                  <a:gd name="connsiteX64" fmla="*/ 23566 w 1829046"/>
                  <a:gd name="connsiteY64" fmla="*/ 1809416 h 1829097"/>
                  <a:gd name="connsiteX65" fmla="*/ 23929 w 1829046"/>
                  <a:gd name="connsiteY65" fmla="*/ 1809882 h 1829097"/>
                  <a:gd name="connsiteX66" fmla="*/ 27451 w 1829046"/>
                  <a:gd name="connsiteY66" fmla="*/ 1814647 h 1829097"/>
                  <a:gd name="connsiteX67" fmla="*/ 27710 w 1829046"/>
                  <a:gd name="connsiteY67" fmla="*/ 1814958 h 1829097"/>
                  <a:gd name="connsiteX68" fmla="*/ 31594 w 1829046"/>
                  <a:gd name="connsiteY68" fmla="*/ 1819671 h 1829097"/>
                  <a:gd name="connsiteX69" fmla="*/ 31750 w 1829046"/>
                  <a:gd name="connsiteY69" fmla="*/ 1819827 h 1829097"/>
                  <a:gd name="connsiteX70" fmla="*/ 35997 w 1829046"/>
                  <a:gd name="connsiteY70" fmla="*/ 1824488 h 1829097"/>
                  <a:gd name="connsiteX71" fmla="*/ 36048 w 1829046"/>
                  <a:gd name="connsiteY71" fmla="*/ 1824592 h 1829097"/>
                  <a:gd name="connsiteX72" fmla="*/ 40606 w 1829046"/>
                  <a:gd name="connsiteY72" fmla="*/ 1829098 h 1829097"/>
                  <a:gd name="connsiteX73" fmla="*/ 40606 w 1829046"/>
                  <a:gd name="connsiteY73" fmla="*/ 1829098 h 1829097"/>
                  <a:gd name="connsiteX74" fmla="*/ 5076 w 1829046"/>
                  <a:gd name="connsiteY74" fmla="*/ 1740323 h 1829097"/>
                  <a:gd name="connsiteX75" fmla="*/ 5076 w 1829046"/>
                  <a:gd name="connsiteY75" fmla="*/ 1735144 h 18290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Lst>
                <a:rect l="l" t="t" r="r" b="b"/>
                <a:pathLst>
                  <a:path w="1829046" h="1829097">
                    <a:moveTo>
                      <a:pt x="5179" y="1735040"/>
                    </a:moveTo>
                    <a:lnTo>
                      <a:pt x="5179" y="129433"/>
                    </a:lnTo>
                    <a:cubicBezTo>
                      <a:pt x="5179" y="60910"/>
                      <a:pt x="60961" y="5128"/>
                      <a:pt x="129484" y="5128"/>
                    </a:cubicBezTo>
                    <a:lnTo>
                      <a:pt x="1735092" y="5128"/>
                    </a:lnTo>
                    <a:cubicBezTo>
                      <a:pt x="1735092" y="5128"/>
                      <a:pt x="1735092" y="5128"/>
                      <a:pt x="1735092" y="5128"/>
                    </a:cubicBezTo>
                    <a:lnTo>
                      <a:pt x="1740272" y="5128"/>
                    </a:lnTo>
                    <a:cubicBezTo>
                      <a:pt x="1774559" y="5128"/>
                      <a:pt x="1805842" y="18646"/>
                      <a:pt x="1829046" y="40658"/>
                    </a:cubicBezTo>
                    <a:lnTo>
                      <a:pt x="1829046" y="40658"/>
                    </a:lnTo>
                    <a:cubicBezTo>
                      <a:pt x="1827596" y="39104"/>
                      <a:pt x="1826094" y="37602"/>
                      <a:pt x="1824540" y="36100"/>
                    </a:cubicBezTo>
                    <a:cubicBezTo>
                      <a:pt x="1824540" y="36100"/>
                      <a:pt x="1824488" y="36100"/>
                      <a:pt x="1824436" y="36049"/>
                    </a:cubicBezTo>
                    <a:cubicBezTo>
                      <a:pt x="1822934" y="34598"/>
                      <a:pt x="1821381" y="33200"/>
                      <a:pt x="1819775" y="31801"/>
                    </a:cubicBezTo>
                    <a:cubicBezTo>
                      <a:pt x="1819723" y="31750"/>
                      <a:pt x="1819671" y="31698"/>
                      <a:pt x="1819620" y="31646"/>
                    </a:cubicBezTo>
                    <a:cubicBezTo>
                      <a:pt x="1818066" y="30299"/>
                      <a:pt x="1816512" y="29005"/>
                      <a:pt x="1814906" y="27762"/>
                    </a:cubicBezTo>
                    <a:cubicBezTo>
                      <a:pt x="1814803" y="27658"/>
                      <a:pt x="1814699" y="27606"/>
                      <a:pt x="1814596" y="27503"/>
                    </a:cubicBezTo>
                    <a:cubicBezTo>
                      <a:pt x="1813042" y="26259"/>
                      <a:pt x="1811436" y="25120"/>
                      <a:pt x="1809831" y="23929"/>
                    </a:cubicBezTo>
                    <a:cubicBezTo>
                      <a:pt x="1809675" y="23825"/>
                      <a:pt x="1809520" y="23670"/>
                      <a:pt x="1809364" y="23566"/>
                    </a:cubicBezTo>
                    <a:cubicBezTo>
                      <a:pt x="1807811" y="22479"/>
                      <a:pt x="1806205" y="21391"/>
                      <a:pt x="1804599" y="20355"/>
                    </a:cubicBezTo>
                    <a:cubicBezTo>
                      <a:pt x="1804392" y="20200"/>
                      <a:pt x="1804185" y="20096"/>
                      <a:pt x="1803926" y="19941"/>
                    </a:cubicBezTo>
                    <a:cubicBezTo>
                      <a:pt x="1802372" y="18957"/>
                      <a:pt x="1800767" y="18024"/>
                      <a:pt x="1799161" y="17092"/>
                    </a:cubicBezTo>
                    <a:cubicBezTo>
                      <a:pt x="1798850" y="16937"/>
                      <a:pt x="1798591" y="16781"/>
                      <a:pt x="1798281" y="16574"/>
                    </a:cubicBezTo>
                    <a:cubicBezTo>
                      <a:pt x="1796727" y="15694"/>
                      <a:pt x="1795173" y="14865"/>
                      <a:pt x="1793567" y="14036"/>
                    </a:cubicBezTo>
                    <a:cubicBezTo>
                      <a:pt x="1793205" y="13829"/>
                      <a:pt x="1792842" y="13674"/>
                      <a:pt x="1792480" y="13466"/>
                    </a:cubicBezTo>
                    <a:cubicBezTo>
                      <a:pt x="1790978" y="12690"/>
                      <a:pt x="1789424" y="11964"/>
                      <a:pt x="1787870" y="11291"/>
                    </a:cubicBezTo>
                    <a:cubicBezTo>
                      <a:pt x="1787456" y="11084"/>
                      <a:pt x="1786989" y="10877"/>
                      <a:pt x="1786575" y="10721"/>
                    </a:cubicBezTo>
                    <a:cubicBezTo>
                      <a:pt x="1785073" y="10048"/>
                      <a:pt x="1783571" y="9427"/>
                      <a:pt x="1782017" y="8857"/>
                    </a:cubicBezTo>
                    <a:cubicBezTo>
                      <a:pt x="1781499" y="8650"/>
                      <a:pt x="1781033" y="8442"/>
                      <a:pt x="1780515" y="8235"/>
                    </a:cubicBezTo>
                    <a:cubicBezTo>
                      <a:pt x="1779065" y="7666"/>
                      <a:pt x="1777563" y="7148"/>
                      <a:pt x="1776061" y="6681"/>
                    </a:cubicBezTo>
                    <a:cubicBezTo>
                      <a:pt x="1775491" y="6474"/>
                      <a:pt x="1774922" y="6267"/>
                      <a:pt x="1774352" y="6112"/>
                    </a:cubicBezTo>
                    <a:cubicBezTo>
                      <a:pt x="1772902" y="5646"/>
                      <a:pt x="1771451" y="5231"/>
                      <a:pt x="1770001" y="4817"/>
                    </a:cubicBezTo>
                    <a:cubicBezTo>
                      <a:pt x="1769380" y="4610"/>
                      <a:pt x="1768706" y="4454"/>
                      <a:pt x="1768085" y="4247"/>
                    </a:cubicBezTo>
                    <a:cubicBezTo>
                      <a:pt x="1766635" y="3885"/>
                      <a:pt x="1765184" y="3522"/>
                      <a:pt x="1763786" y="3211"/>
                    </a:cubicBezTo>
                    <a:cubicBezTo>
                      <a:pt x="1763113" y="3056"/>
                      <a:pt x="1762387" y="2849"/>
                      <a:pt x="1761714" y="2745"/>
                    </a:cubicBezTo>
                    <a:cubicBezTo>
                      <a:pt x="1760316" y="2434"/>
                      <a:pt x="1758865" y="2175"/>
                      <a:pt x="1757415" y="1968"/>
                    </a:cubicBezTo>
                    <a:cubicBezTo>
                      <a:pt x="1756690" y="1813"/>
                      <a:pt x="1755965" y="1709"/>
                      <a:pt x="1755188" y="1554"/>
                    </a:cubicBezTo>
                    <a:cubicBezTo>
                      <a:pt x="1753738" y="1347"/>
                      <a:pt x="1752288" y="1139"/>
                      <a:pt x="1750838" y="984"/>
                    </a:cubicBezTo>
                    <a:cubicBezTo>
                      <a:pt x="1750061" y="881"/>
                      <a:pt x="1749335" y="777"/>
                      <a:pt x="1748559" y="673"/>
                    </a:cubicBezTo>
                    <a:cubicBezTo>
                      <a:pt x="1747057" y="518"/>
                      <a:pt x="1745503" y="414"/>
                      <a:pt x="1743949" y="311"/>
                    </a:cubicBezTo>
                    <a:cubicBezTo>
                      <a:pt x="1743224" y="311"/>
                      <a:pt x="1742550" y="207"/>
                      <a:pt x="1741825" y="155"/>
                    </a:cubicBezTo>
                    <a:cubicBezTo>
                      <a:pt x="1739598" y="52"/>
                      <a:pt x="1737319" y="0"/>
                      <a:pt x="1735040" y="0"/>
                    </a:cubicBezTo>
                    <a:lnTo>
                      <a:pt x="129484" y="0"/>
                    </a:lnTo>
                    <a:cubicBezTo>
                      <a:pt x="58268" y="-52"/>
                      <a:pt x="0" y="58216"/>
                      <a:pt x="0" y="129433"/>
                    </a:cubicBezTo>
                    <a:lnTo>
                      <a:pt x="0" y="1735040"/>
                    </a:lnTo>
                    <a:cubicBezTo>
                      <a:pt x="0" y="1737319"/>
                      <a:pt x="52" y="1739546"/>
                      <a:pt x="155" y="1741825"/>
                    </a:cubicBezTo>
                    <a:cubicBezTo>
                      <a:pt x="155" y="1742551"/>
                      <a:pt x="259" y="1743224"/>
                      <a:pt x="311" y="1743949"/>
                    </a:cubicBezTo>
                    <a:cubicBezTo>
                      <a:pt x="414" y="1745503"/>
                      <a:pt x="518" y="1747005"/>
                      <a:pt x="673" y="1748558"/>
                    </a:cubicBezTo>
                    <a:cubicBezTo>
                      <a:pt x="777" y="1749336"/>
                      <a:pt x="880" y="1750061"/>
                      <a:pt x="984" y="1750837"/>
                    </a:cubicBezTo>
                    <a:cubicBezTo>
                      <a:pt x="1139" y="1752288"/>
                      <a:pt x="1347" y="1753738"/>
                      <a:pt x="1554" y="1755188"/>
                    </a:cubicBezTo>
                    <a:cubicBezTo>
                      <a:pt x="1657" y="1755913"/>
                      <a:pt x="1813" y="1756690"/>
                      <a:pt x="1968" y="1757415"/>
                    </a:cubicBezTo>
                    <a:cubicBezTo>
                      <a:pt x="2227" y="1758866"/>
                      <a:pt x="2486" y="1760316"/>
                      <a:pt x="2745" y="1761714"/>
                    </a:cubicBezTo>
                    <a:cubicBezTo>
                      <a:pt x="2900" y="1762439"/>
                      <a:pt x="3056" y="1763113"/>
                      <a:pt x="3211" y="1763786"/>
                    </a:cubicBezTo>
                    <a:cubicBezTo>
                      <a:pt x="3522" y="1765236"/>
                      <a:pt x="3885" y="1766686"/>
                      <a:pt x="4247" y="1768085"/>
                    </a:cubicBezTo>
                    <a:cubicBezTo>
                      <a:pt x="4402" y="1768758"/>
                      <a:pt x="4610" y="1769380"/>
                      <a:pt x="4817" y="1770001"/>
                    </a:cubicBezTo>
                    <a:cubicBezTo>
                      <a:pt x="5231" y="1771451"/>
                      <a:pt x="5646" y="1772953"/>
                      <a:pt x="6112" y="1774352"/>
                    </a:cubicBezTo>
                    <a:cubicBezTo>
                      <a:pt x="6319" y="1774922"/>
                      <a:pt x="6526" y="1775491"/>
                      <a:pt x="6681" y="1776113"/>
                    </a:cubicBezTo>
                    <a:cubicBezTo>
                      <a:pt x="7199" y="1777615"/>
                      <a:pt x="7717" y="1779117"/>
                      <a:pt x="8235" y="1780567"/>
                    </a:cubicBezTo>
                    <a:cubicBezTo>
                      <a:pt x="8442" y="1781085"/>
                      <a:pt x="8650" y="1781551"/>
                      <a:pt x="8857" y="1782069"/>
                    </a:cubicBezTo>
                    <a:cubicBezTo>
                      <a:pt x="9478" y="1783571"/>
                      <a:pt x="10100" y="1785125"/>
                      <a:pt x="10721" y="1786627"/>
                    </a:cubicBezTo>
                    <a:cubicBezTo>
                      <a:pt x="10928" y="1787041"/>
                      <a:pt x="11136" y="1787508"/>
                      <a:pt x="11291" y="1787922"/>
                    </a:cubicBezTo>
                    <a:cubicBezTo>
                      <a:pt x="12016" y="1789476"/>
                      <a:pt x="12741" y="1791029"/>
                      <a:pt x="13466" y="1792532"/>
                    </a:cubicBezTo>
                    <a:cubicBezTo>
                      <a:pt x="13622" y="1792894"/>
                      <a:pt x="13829" y="1793257"/>
                      <a:pt x="14036" y="1793619"/>
                    </a:cubicBezTo>
                    <a:cubicBezTo>
                      <a:pt x="14865" y="1795225"/>
                      <a:pt x="15694" y="1796779"/>
                      <a:pt x="16574" y="1798332"/>
                    </a:cubicBezTo>
                    <a:cubicBezTo>
                      <a:pt x="16729" y="1798643"/>
                      <a:pt x="16885" y="1798902"/>
                      <a:pt x="17092" y="1799213"/>
                    </a:cubicBezTo>
                    <a:cubicBezTo>
                      <a:pt x="18024" y="1800819"/>
                      <a:pt x="18957" y="1802424"/>
                      <a:pt x="19941" y="1803978"/>
                    </a:cubicBezTo>
                    <a:cubicBezTo>
                      <a:pt x="20096" y="1804185"/>
                      <a:pt x="20200" y="1804392"/>
                      <a:pt x="20355" y="1804651"/>
                    </a:cubicBezTo>
                    <a:cubicBezTo>
                      <a:pt x="21391" y="1806257"/>
                      <a:pt x="22479" y="1807862"/>
                      <a:pt x="23566" y="1809416"/>
                    </a:cubicBezTo>
                    <a:cubicBezTo>
                      <a:pt x="23670" y="1809572"/>
                      <a:pt x="23773" y="1809727"/>
                      <a:pt x="23929" y="1809882"/>
                    </a:cubicBezTo>
                    <a:cubicBezTo>
                      <a:pt x="25068" y="1811488"/>
                      <a:pt x="26259" y="1813094"/>
                      <a:pt x="27451" y="1814647"/>
                    </a:cubicBezTo>
                    <a:cubicBezTo>
                      <a:pt x="27554" y="1814751"/>
                      <a:pt x="27606" y="1814855"/>
                      <a:pt x="27710" y="1814958"/>
                    </a:cubicBezTo>
                    <a:cubicBezTo>
                      <a:pt x="28953" y="1816564"/>
                      <a:pt x="30248" y="1818118"/>
                      <a:pt x="31594" y="1819671"/>
                    </a:cubicBezTo>
                    <a:cubicBezTo>
                      <a:pt x="31646" y="1819723"/>
                      <a:pt x="31698" y="1819775"/>
                      <a:pt x="31750" y="1819827"/>
                    </a:cubicBezTo>
                    <a:cubicBezTo>
                      <a:pt x="33148" y="1821381"/>
                      <a:pt x="34546" y="1822934"/>
                      <a:pt x="35997" y="1824488"/>
                    </a:cubicBezTo>
                    <a:cubicBezTo>
                      <a:pt x="35997" y="1824488"/>
                      <a:pt x="35997" y="1824540"/>
                      <a:pt x="36048" y="1824592"/>
                    </a:cubicBezTo>
                    <a:cubicBezTo>
                      <a:pt x="37499" y="1826146"/>
                      <a:pt x="39053" y="1827648"/>
                      <a:pt x="40606" y="1829098"/>
                    </a:cubicBezTo>
                    <a:lnTo>
                      <a:pt x="40606" y="1829098"/>
                    </a:lnTo>
                    <a:cubicBezTo>
                      <a:pt x="18646" y="1805894"/>
                      <a:pt x="5076" y="1774611"/>
                      <a:pt x="5076" y="1740323"/>
                    </a:cubicBezTo>
                    <a:lnTo>
                      <a:pt x="5076" y="1735144"/>
                    </a:lnTo>
                    <a:close/>
                  </a:path>
                </a:pathLst>
              </a:custGeom>
              <a:solidFill>
                <a:srgbClr val="FFFFFF"/>
              </a:solidFill>
              <a:ln w="0" cap="flat">
                <a:noFill/>
                <a:prstDash val="solid"/>
                <a:miter/>
              </a:ln>
            </p:spPr>
            <p:txBody>
              <a:bodyPr rtlCol="0" anchor="ctr"/>
              <a:lstStyle/>
              <a:p>
                <a:endParaRPr lang="en-GB"/>
              </a:p>
            </p:txBody>
          </p:sp>
          <p:sp>
            <p:nvSpPr>
              <p:cNvPr id="153" name="Freeform 152">
                <a:extLst>
                  <a:ext uri="{FF2B5EF4-FFF2-40B4-BE49-F238E27FC236}">
                    <a16:creationId xmlns:a16="http://schemas.microsoft.com/office/drawing/2014/main" id="{7D77B0BA-5E58-14F4-3C96-0A1F468DF463}"/>
                  </a:ext>
                </a:extLst>
              </p:cNvPr>
              <p:cNvSpPr/>
              <p:nvPr/>
            </p:nvSpPr>
            <p:spPr>
              <a:xfrm>
                <a:off x="5533531" y="2357418"/>
                <a:ext cx="538966" cy="779393"/>
              </a:xfrm>
              <a:custGeom>
                <a:avLst/>
                <a:gdLst>
                  <a:gd name="connsiteX0" fmla="*/ 535703 w 538966"/>
                  <a:gd name="connsiteY0" fmla="*/ 0 h 779393"/>
                  <a:gd name="connsiteX1" fmla="*/ 223387 w 538966"/>
                  <a:gd name="connsiteY1" fmla="*/ 0 h 779393"/>
                  <a:gd name="connsiteX2" fmla="*/ 228203 w 538966"/>
                  <a:gd name="connsiteY2" fmla="*/ 77691 h 779393"/>
                  <a:gd name="connsiteX3" fmla="*/ 223387 w 538966"/>
                  <a:gd name="connsiteY3" fmla="*/ 155381 h 779393"/>
                  <a:gd name="connsiteX4" fmla="*/ 87894 w 538966"/>
                  <a:gd name="connsiteY4" fmla="*/ 471013 h 779393"/>
                  <a:gd name="connsiteX5" fmla="*/ 0 w 538966"/>
                  <a:gd name="connsiteY5" fmla="*/ 558907 h 779393"/>
                  <a:gd name="connsiteX6" fmla="*/ 220434 w 538966"/>
                  <a:gd name="connsiteY6" fmla="*/ 779393 h 779393"/>
                  <a:gd name="connsiteX7" fmla="*/ 308328 w 538966"/>
                  <a:gd name="connsiteY7" fmla="*/ 691499 h 779393"/>
                  <a:gd name="connsiteX8" fmla="*/ 535703 w 538966"/>
                  <a:gd name="connsiteY8" fmla="*/ 155381 h 779393"/>
                  <a:gd name="connsiteX9" fmla="*/ 538966 w 538966"/>
                  <a:gd name="connsiteY9" fmla="*/ 77691 h 779393"/>
                  <a:gd name="connsiteX10" fmla="*/ 535703 w 538966"/>
                  <a:gd name="connsiteY10" fmla="*/ 0 h 7793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538966" h="779393">
                    <a:moveTo>
                      <a:pt x="535703" y="0"/>
                    </a:moveTo>
                    <a:lnTo>
                      <a:pt x="223387" y="0"/>
                    </a:lnTo>
                    <a:cubicBezTo>
                      <a:pt x="226546" y="25431"/>
                      <a:pt x="228203" y="51380"/>
                      <a:pt x="228203" y="77691"/>
                    </a:cubicBezTo>
                    <a:cubicBezTo>
                      <a:pt x="228203" y="104002"/>
                      <a:pt x="226546" y="129951"/>
                      <a:pt x="223387" y="155381"/>
                    </a:cubicBezTo>
                    <a:cubicBezTo>
                      <a:pt x="208574" y="274300"/>
                      <a:pt x="160146" y="382756"/>
                      <a:pt x="87894" y="471013"/>
                    </a:cubicBezTo>
                    <a:cubicBezTo>
                      <a:pt x="61583" y="503177"/>
                      <a:pt x="32112" y="532596"/>
                      <a:pt x="0" y="558907"/>
                    </a:cubicBezTo>
                    <a:lnTo>
                      <a:pt x="220434" y="779393"/>
                    </a:lnTo>
                    <a:cubicBezTo>
                      <a:pt x="251666" y="752046"/>
                      <a:pt x="281033" y="722731"/>
                      <a:pt x="308328" y="691499"/>
                    </a:cubicBezTo>
                    <a:cubicBezTo>
                      <a:pt x="435896" y="545751"/>
                      <a:pt x="518818" y="359967"/>
                      <a:pt x="535703" y="155381"/>
                    </a:cubicBezTo>
                    <a:cubicBezTo>
                      <a:pt x="537827" y="129743"/>
                      <a:pt x="538966" y="103846"/>
                      <a:pt x="538966" y="77691"/>
                    </a:cubicBezTo>
                    <a:cubicBezTo>
                      <a:pt x="538966" y="51535"/>
                      <a:pt x="537827" y="25638"/>
                      <a:pt x="535703" y="0"/>
                    </a:cubicBezTo>
                    <a:close/>
                  </a:path>
                </a:pathLst>
              </a:custGeom>
              <a:solidFill>
                <a:srgbClr val="DA4726"/>
              </a:solidFill>
              <a:ln w="0" cap="flat">
                <a:noFill/>
                <a:prstDash val="solid"/>
                <a:miter/>
              </a:ln>
            </p:spPr>
            <p:txBody>
              <a:bodyPr rtlCol="0" anchor="ctr"/>
              <a:lstStyle/>
              <a:p>
                <a:endParaRPr lang="en-GB"/>
              </a:p>
            </p:txBody>
          </p:sp>
          <p:sp>
            <p:nvSpPr>
              <p:cNvPr id="154" name="Freeform 153">
                <a:extLst>
                  <a:ext uri="{FF2B5EF4-FFF2-40B4-BE49-F238E27FC236}">
                    <a16:creationId xmlns:a16="http://schemas.microsoft.com/office/drawing/2014/main" id="{D614B5E7-AB08-46D3-3462-37A2D1BE8C85}"/>
                  </a:ext>
                </a:extLst>
              </p:cNvPr>
              <p:cNvSpPr/>
              <p:nvPr/>
            </p:nvSpPr>
            <p:spPr>
              <a:xfrm>
                <a:off x="4207869" y="1733406"/>
                <a:ext cx="538966" cy="779392"/>
              </a:xfrm>
              <a:custGeom>
                <a:avLst/>
                <a:gdLst>
                  <a:gd name="connsiteX0" fmla="*/ 318532 w 538966"/>
                  <a:gd name="connsiteY0" fmla="*/ 0 h 779392"/>
                  <a:gd name="connsiteX1" fmla="*/ 230638 w 538966"/>
                  <a:gd name="connsiteY1" fmla="*/ 87894 h 779392"/>
                  <a:gd name="connsiteX2" fmla="*/ 3263 w 538966"/>
                  <a:gd name="connsiteY2" fmla="*/ 624012 h 779392"/>
                  <a:gd name="connsiteX3" fmla="*/ 0 w 538966"/>
                  <a:gd name="connsiteY3" fmla="*/ 701702 h 779392"/>
                  <a:gd name="connsiteX4" fmla="*/ 3263 w 538966"/>
                  <a:gd name="connsiteY4" fmla="*/ 779393 h 779392"/>
                  <a:gd name="connsiteX5" fmla="*/ 315580 w 538966"/>
                  <a:gd name="connsiteY5" fmla="*/ 779393 h 779392"/>
                  <a:gd name="connsiteX6" fmla="*/ 310763 w 538966"/>
                  <a:gd name="connsiteY6" fmla="*/ 701702 h 779392"/>
                  <a:gd name="connsiteX7" fmla="*/ 315580 w 538966"/>
                  <a:gd name="connsiteY7" fmla="*/ 624012 h 779392"/>
                  <a:gd name="connsiteX8" fmla="*/ 451072 w 538966"/>
                  <a:gd name="connsiteY8" fmla="*/ 308380 h 779392"/>
                  <a:gd name="connsiteX9" fmla="*/ 538966 w 538966"/>
                  <a:gd name="connsiteY9" fmla="*/ 220486 h 779392"/>
                  <a:gd name="connsiteX10" fmla="*/ 318532 w 538966"/>
                  <a:gd name="connsiteY10" fmla="*/ 0 h 7793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538966" h="779392">
                    <a:moveTo>
                      <a:pt x="318532" y="0"/>
                    </a:moveTo>
                    <a:cubicBezTo>
                      <a:pt x="287300" y="27347"/>
                      <a:pt x="257933" y="56662"/>
                      <a:pt x="230638" y="87894"/>
                    </a:cubicBezTo>
                    <a:cubicBezTo>
                      <a:pt x="103070" y="233642"/>
                      <a:pt x="20148" y="419426"/>
                      <a:pt x="3263" y="624012"/>
                    </a:cubicBezTo>
                    <a:cubicBezTo>
                      <a:pt x="1139" y="649650"/>
                      <a:pt x="0" y="675547"/>
                      <a:pt x="0" y="701702"/>
                    </a:cubicBezTo>
                    <a:cubicBezTo>
                      <a:pt x="0" y="727858"/>
                      <a:pt x="1139" y="753755"/>
                      <a:pt x="3263" y="779393"/>
                    </a:cubicBezTo>
                    <a:lnTo>
                      <a:pt x="315580" y="779393"/>
                    </a:lnTo>
                    <a:cubicBezTo>
                      <a:pt x="312420" y="753962"/>
                      <a:pt x="310763" y="728014"/>
                      <a:pt x="310763" y="701702"/>
                    </a:cubicBezTo>
                    <a:cubicBezTo>
                      <a:pt x="310763" y="675391"/>
                      <a:pt x="312420" y="649442"/>
                      <a:pt x="315580" y="624012"/>
                    </a:cubicBezTo>
                    <a:cubicBezTo>
                      <a:pt x="330393" y="505093"/>
                      <a:pt x="378820" y="396637"/>
                      <a:pt x="451072" y="308380"/>
                    </a:cubicBezTo>
                    <a:cubicBezTo>
                      <a:pt x="477383" y="276216"/>
                      <a:pt x="506854" y="246797"/>
                      <a:pt x="538966" y="220486"/>
                    </a:cubicBezTo>
                    <a:lnTo>
                      <a:pt x="318532" y="0"/>
                    </a:lnTo>
                    <a:close/>
                  </a:path>
                </a:pathLst>
              </a:custGeom>
              <a:solidFill>
                <a:srgbClr val="61223B"/>
              </a:solidFill>
              <a:ln w="0" cap="flat">
                <a:noFill/>
                <a:prstDash val="solid"/>
                <a:miter/>
              </a:ln>
            </p:spPr>
            <p:txBody>
              <a:bodyPr rtlCol="0" anchor="ctr"/>
              <a:lstStyle/>
              <a:p>
                <a:endParaRPr lang="en-GB"/>
              </a:p>
            </p:txBody>
          </p:sp>
          <p:sp>
            <p:nvSpPr>
              <p:cNvPr id="155" name="Freeform 154">
                <a:extLst>
                  <a:ext uri="{FF2B5EF4-FFF2-40B4-BE49-F238E27FC236}">
                    <a16:creationId xmlns:a16="http://schemas.microsoft.com/office/drawing/2014/main" id="{A0A9F845-9B09-296D-8DA6-3231689386C6}"/>
                  </a:ext>
                </a:extLst>
              </p:cNvPr>
              <p:cNvSpPr/>
              <p:nvPr/>
            </p:nvSpPr>
            <p:spPr>
              <a:xfrm>
                <a:off x="5062518" y="1502769"/>
                <a:ext cx="779341" cy="538966"/>
              </a:xfrm>
              <a:custGeom>
                <a:avLst/>
                <a:gdLst>
                  <a:gd name="connsiteX0" fmla="*/ 691499 w 779341"/>
                  <a:gd name="connsiteY0" fmla="*/ 230638 h 538966"/>
                  <a:gd name="connsiteX1" fmla="*/ 155381 w 779341"/>
                  <a:gd name="connsiteY1" fmla="*/ 3263 h 538966"/>
                  <a:gd name="connsiteX2" fmla="*/ 77691 w 779341"/>
                  <a:gd name="connsiteY2" fmla="*/ 0 h 538966"/>
                  <a:gd name="connsiteX3" fmla="*/ 0 w 779341"/>
                  <a:gd name="connsiteY3" fmla="*/ 3263 h 538966"/>
                  <a:gd name="connsiteX4" fmla="*/ 0 w 779341"/>
                  <a:gd name="connsiteY4" fmla="*/ 315580 h 538966"/>
                  <a:gd name="connsiteX5" fmla="*/ 77691 w 779341"/>
                  <a:gd name="connsiteY5" fmla="*/ 310763 h 538966"/>
                  <a:gd name="connsiteX6" fmla="*/ 155381 w 779341"/>
                  <a:gd name="connsiteY6" fmla="*/ 315580 h 538966"/>
                  <a:gd name="connsiteX7" fmla="*/ 471013 w 779341"/>
                  <a:gd name="connsiteY7" fmla="*/ 451072 h 538966"/>
                  <a:gd name="connsiteX8" fmla="*/ 558907 w 779341"/>
                  <a:gd name="connsiteY8" fmla="*/ 538966 h 538966"/>
                  <a:gd name="connsiteX9" fmla="*/ 779341 w 779341"/>
                  <a:gd name="connsiteY9" fmla="*/ 318480 h 538966"/>
                  <a:gd name="connsiteX10" fmla="*/ 691447 w 779341"/>
                  <a:gd name="connsiteY10" fmla="*/ 230586 h 5389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779341" h="538966">
                    <a:moveTo>
                      <a:pt x="691499" y="230638"/>
                    </a:moveTo>
                    <a:cubicBezTo>
                      <a:pt x="545751" y="103070"/>
                      <a:pt x="359967" y="20148"/>
                      <a:pt x="155381" y="3263"/>
                    </a:cubicBezTo>
                    <a:cubicBezTo>
                      <a:pt x="129743" y="1139"/>
                      <a:pt x="103846" y="0"/>
                      <a:pt x="77691" y="0"/>
                    </a:cubicBezTo>
                    <a:cubicBezTo>
                      <a:pt x="51535" y="0"/>
                      <a:pt x="25638" y="1139"/>
                      <a:pt x="0" y="3263"/>
                    </a:cubicBezTo>
                    <a:lnTo>
                      <a:pt x="0" y="315580"/>
                    </a:lnTo>
                    <a:cubicBezTo>
                      <a:pt x="25431" y="312420"/>
                      <a:pt x="51380" y="310763"/>
                      <a:pt x="77691" y="310763"/>
                    </a:cubicBezTo>
                    <a:cubicBezTo>
                      <a:pt x="104002" y="310763"/>
                      <a:pt x="129951" y="312420"/>
                      <a:pt x="155381" y="315580"/>
                    </a:cubicBezTo>
                    <a:cubicBezTo>
                      <a:pt x="274300" y="330393"/>
                      <a:pt x="382756" y="378820"/>
                      <a:pt x="471013" y="451072"/>
                    </a:cubicBezTo>
                    <a:cubicBezTo>
                      <a:pt x="503177" y="477383"/>
                      <a:pt x="532596" y="506854"/>
                      <a:pt x="558907" y="538966"/>
                    </a:cubicBezTo>
                    <a:lnTo>
                      <a:pt x="779341" y="318480"/>
                    </a:lnTo>
                    <a:cubicBezTo>
                      <a:pt x="751994" y="287248"/>
                      <a:pt x="722679" y="257881"/>
                      <a:pt x="691447" y="230586"/>
                    </a:cubicBezTo>
                    <a:close/>
                  </a:path>
                </a:pathLst>
              </a:custGeom>
              <a:solidFill>
                <a:srgbClr val="A61D40"/>
              </a:solidFill>
              <a:ln w="0" cap="flat">
                <a:noFill/>
                <a:prstDash val="solid"/>
                <a:miter/>
              </a:ln>
            </p:spPr>
            <p:txBody>
              <a:bodyPr rtlCol="0" anchor="ctr"/>
              <a:lstStyle/>
              <a:p>
                <a:endParaRPr lang="en-GB"/>
              </a:p>
            </p:txBody>
          </p:sp>
          <p:sp>
            <p:nvSpPr>
              <p:cNvPr id="156" name="Freeform 155">
                <a:extLst>
                  <a:ext uri="{FF2B5EF4-FFF2-40B4-BE49-F238E27FC236}">
                    <a16:creationId xmlns:a16="http://schemas.microsoft.com/office/drawing/2014/main" id="{356BBD0B-4405-46EA-2075-CD7221D153CB}"/>
                  </a:ext>
                </a:extLst>
              </p:cNvPr>
              <p:cNvSpPr/>
              <p:nvPr/>
            </p:nvSpPr>
            <p:spPr>
              <a:xfrm>
                <a:off x="4438558" y="2828431"/>
                <a:ext cx="779393" cy="539018"/>
              </a:xfrm>
              <a:custGeom>
                <a:avLst/>
                <a:gdLst>
                  <a:gd name="connsiteX0" fmla="*/ 701651 w 779393"/>
                  <a:gd name="connsiteY0" fmla="*/ 228203 h 539018"/>
                  <a:gd name="connsiteX1" fmla="*/ 623960 w 779393"/>
                  <a:gd name="connsiteY1" fmla="*/ 223387 h 539018"/>
                  <a:gd name="connsiteX2" fmla="*/ 308328 w 779393"/>
                  <a:gd name="connsiteY2" fmla="*/ 87894 h 539018"/>
                  <a:gd name="connsiteX3" fmla="*/ 220434 w 779393"/>
                  <a:gd name="connsiteY3" fmla="*/ 0 h 539018"/>
                  <a:gd name="connsiteX4" fmla="*/ 0 w 779393"/>
                  <a:gd name="connsiteY4" fmla="*/ 220486 h 539018"/>
                  <a:gd name="connsiteX5" fmla="*/ 87894 w 779393"/>
                  <a:gd name="connsiteY5" fmla="*/ 308380 h 539018"/>
                  <a:gd name="connsiteX6" fmla="*/ 624012 w 779393"/>
                  <a:gd name="connsiteY6" fmla="*/ 535755 h 539018"/>
                  <a:gd name="connsiteX7" fmla="*/ 701702 w 779393"/>
                  <a:gd name="connsiteY7" fmla="*/ 539018 h 539018"/>
                  <a:gd name="connsiteX8" fmla="*/ 779393 w 779393"/>
                  <a:gd name="connsiteY8" fmla="*/ 535755 h 539018"/>
                  <a:gd name="connsiteX9" fmla="*/ 779393 w 779393"/>
                  <a:gd name="connsiteY9" fmla="*/ 223438 h 539018"/>
                  <a:gd name="connsiteX10" fmla="*/ 701702 w 779393"/>
                  <a:gd name="connsiteY10" fmla="*/ 228255 h 5390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779393" h="539018">
                    <a:moveTo>
                      <a:pt x="701651" y="228203"/>
                    </a:moveTo>
                    <a:cubicBezTo>
                      <a:pt x="675339" y="228203"/>
                      <a:pt x="649391" y="226546"/>
                      <a:pt x="623960" y="223387"/>
                    </a:cubicBezTo>
                    <a:cubicBezTo>
                      <a:pt x="505041" y="208574"/>
                      <a:pt x="396585" y="160146"/>
                      <a:pt x="308328" y="87894"/>
                    </a:cubicBezTo>
                    <a:cubicBezTo>
                      <a:pt x="276165" y="61583"/>
                      <a:pt x="246746" y="32112"/>
                      <a:pt x="220434" y="0"/>
                    </a:cubicBezTo>
                    <a:lnTo>
                      <a:pt x="0" y="220486"/>
                    </a:lnTo>
                    <a:cubicBezTo>
                      <a:pt x="27347" y="251718"/>
                      <a:pt x="56662" y="281085"/>
                      <a:pt x="87894" y="308380"/>
                    </a:cubicBezTo>
                    <a:cubicBezTo>
                      <a:pt x="233642" y="435948"/>
                      <a:pt x="419426" y="518870"/>
                      <a:pt x="624012" y="535755"/>
                    </a:cubicBezTo>
                    <a:cubicBezTo>
                      <a:pt x="649650" y="537878"/>
                      <a:pt x="675546" y="539018"/>
                      <a:pt x="701702" y="539018"/>
                    </a:cubicBezTo>
                    <a:cubicBezTo>
                      <a:pt x="727858" y="539018"/>
                      <a:pt x="753755" y="537878"/>
                      <a:pt x="779393" y="535755"/>
                    </a:cubicBezTo>
                    <a:lnTo>
                      <a:pt x="779393" y="223438"/>
                    </a:lnTo>
                    <a:cubicBezTo>
                      <a:pt x="753962" y="226598"/>
                      <a:pt x="728014" y="228255"/>
                      <a:pt x="701702" y="228255"/>
                    </a:cubicBezTo>
                    <a:close/>
                  </a:path>
                </a:pathLst>
              </a:custGeom>
              <a:solidFill>
                <a:srgbClr val="B79961"/>
              </a:solidFill>
              <a:ln w="0" cap="flat">
                <a:noFill/>
                <a:prstDash val="solid"/>
                <a:miter/>
              </a:ln>
            </p:spPr>
            <p:txBody>
              <a:bodyPr rtlCol="0" anchor="ctr"/>
              <a:lstStyle/>
              <a:p>
                <a:endParaRPr lang="en-GB"/>
              </a:p>
            </p:txBody>
          </p:sp>
          <p:sp>
            <p:nvSpPr>
              <p:cNvPr id="157" name="Freeform 156">
                <a:extLst>
                  <a:ext uri="{FF2B5EF4-FFF2-40B4-BE49-F238E27FC236}">
                    <a16:creationId xmlns:a16="http://schemas.microsoft.com/office/drawing/2014/main" id="{4ED9FB3B-FC2B-8C97-1528-C8049AB592E2}"/>
                  </a:ext>
                </a:extLst>
              </p:cNvPr>
              <p:cNvSpPr/>
              <p:nvPr/>
            </p:nvSpPr>
            <p:spPr>
              <a:xfrm>
                <a:off x="5754017" y="3048917"/>
                <a:ext cx="173470" cy="173470"/>
              </a:xfrm>
              <a:custGeom>
                <a:avLst/>
                <a:gdLst>
                  <a:gd name="connsiteX0" fmla="*/ 87894 w 173470"/>
                  <a:gd name="connsiteY0" fmla="*/ 0 h 173470"/>
                  <a:gd name="connsiteX1" fmla="*/ 0 w 173470"/>
                  <a:gd name="connsiteY1" fmla="*/ 87894 h 173470"/>
                  <a:gd name="connsiteX2" fmla="*/ 67435 w 173470"/>
                  <a:gd name="connsiteY2" fmla="*/ 155330 h 173470"/>
                  <a:gd name="connsiteX3" fmla="*/ 155330 w 173470"/>
                  <a:gd name="connsiteY3" fmla="*/ 155330 h 173470"/>
                  <a:gd name="connsiteX4" fmla="*/ 155330 w 173470"/>
                  <a:gd name="connsiteY4" fmla="*/ 155330 h 173470"/>
                  <a:gd name="connsiteX5" fmla="*/ 155330 w 173470"/>
                  <a:gd name="connsiteY5" fmla="*/ 67435 h 173470"/>
                  <a:gd name="connsiteX6" fmla="*/ 87894 w 173470"/>
                  <a:gd name="connsiteY6" fmla="*/ 0 h 1734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73470" h="173470">
                    <a:moveTo>
                      <a:pt x="87894" y="0"/>
                    </a:moveTo>
                    <a:cubicBezTo>
                      <a:pt x="60547" y="31232"/>
                      <a:pt x="31232" y="60599"/>
                      <a:pt x="0" y="87894"/>
                    </a:cubicBezTo>
                    <a:lnTo>
                      <a:pt x="67435" y="155330"/>
                    </a:lnTo>
                    <a:cubicBezTo>
                      <a:pt x="91623" y="179517"/>
                      <a:pt x="131142" y="179517"/>
                      <a:pt x="155330" y="155330"/>
                    </a:cubicBezTo>
                    <a:lnTo>
                      <a:pt x="155330" y="155330"/>
                    </a:lnTo>
                    <a:cubicBezTo>
                      <a:pt x="179517" y="131142"/>
                      <a:pt x="179517" y="91623"/>
                      <a:pt x="155330" y="67435"/>
                    </a:cubicBezTo>
                    <a:lnTo>
                      <a:pt x="87894" y="0"/>
                    </a:lnTo>
                    <a:close/>
                  </a:path>
                </a:pathLst>
              </a:custGeom>
              <a:solidFill>
                <a:srgbClr val="C7C7C7"/>
              </a:solidFill>
              <a:ln w="0" cap="flat">
                <a:noFill/>
                <a:prstDash val="solid"/>
                <a:miter/>
              </a:ln>
            </p:spPr>
            <p:txBody>
              <a:bodyPr rtlCol="0" anchor="ctr"/>
              <a:lstStyle/>
              <a:p>
                <a:endParaRPr lang="en-GB"/>
              </a:p>
            </p:txBody>
          </p:sp>
          <p:sp>
            <p:nvSpPr>
              <p:cNvPr id="158" name="Freeform 157">
                <a:extLst>
                  <a:ext uri="{FF2B5EF4-FFF2-40B4-BE49-F238E27FC236}">
                    <a16:creationId xmlns:a16="http://schemas.microsoft.com/office/drawing/2014/main" id="{73828184-094A-7736-19CF-4DD226A60C90}"/>
                  </a:ext>
                </a:extLst>
              </p:cNvPr>
              <p:cNvSpPr/>
              <p:nvPr/>
            </p:nvSpPr>
            <p:spPr>
              <a:xfrm>
                <a:off x="5451684" y="2746584"/>
                <a:ext cx="169741" cy="169741"/>
              </a:xfrm>
              <a:custGeom>
                <a:avLst/>
                <a:gdLst>
                  <a:gd name="connsiteX0" fmla="*/ 18141 w 169741"/>
                  <a:gd name="connsiteY0" fmla="*/ 18141 h 169741"/>
                  <a:gd name="connsiteX1" fmla="*/ 18141 w 169741"/>
                  <a:gd name="connsiteY1" fmla="*/ 18141 h 169741"/>
                  <a:gd name="connsiteX2" fmla="*/ 18141 w 169741"/>
                  <a:gd name="connsiteY2" fmla="*/ 106035 h 169741"/>
                  <a:gd name="connsiteX3" fmla="*/ 81847 w 169741"/>
                  <a:gd name="connsiteY3" fmla="*/ 169741 h 169741"/>
                  <a:gd name="connsiteX4" fmla="*/ 169741 w 169741"/>
                  <a:gd name="connsiteY4" fmla="*/ 81847 h 169741"/>
                  <a:gd name="connsiteX5" fmla="*/ 106035 w 169741"/>
                  <a:gd name="connsiteY5" fmla="*/ 18141 h 169741"/>
                  <a:gd name="connsiteX6" fmla="*/ 18141 w 169741"/>
                  <a:gd name="connsiteY6" fmla="*/ 18141 h 1697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69741" h="169741">
                    <a:moveTo>
                      <a:pt x="18141" y="18141"/>
                    </a:moveTo>
                    <a:lnTo>
                      <a:pt x="18141" y="18141"/>
                    </a:lnTo>
                    <a:cubicBezTo>
                      <a:pt x="-6047" y="42328"/>
                      <a:pt x="-6047" y="81847"/>
                      <a:pt x="18141" y="106035"/>
                    </a:cubicBezTo>
                    <a:lnTo>
                      <a:pt x="81847" y="169741"/>
                    </a:lnTo>
                    <a:cubicBezTo>
                      <a:pt x="114011" y="143430"/>
                      <a:pt x="143430" y="113959"/>
                      <a:pt x="169741" y="81847"/>
                    </a:cubicBezTo>
                    <a:lnTo>
                      <a:pt x="106035" y="18141"/>
                    </a:lnTo>
                    <a:cubicBezTo>
                      <a:pt x="81847" y="-6047"/>
                      <a:pt x="42328" y="-6047"/>
                      <a:pt x="18141" y="18141"/>
                    </a:cubicBezTo>
                    <a:close/>
                  </a:path>
                </a:pathLst>
              </a:custGeom>
              <a:solidFill>
                <a:srgbClr val="C7C7C7"/>
              </a:solidFill>
              <a:ln w="0" cap="flat">
                <a:noFill/>
                <a:prstDash val="solid"/>
                <a:miter/>
              </a:ln>
            </p:spPr>
            <p:txBody>
              <a:bodyPr rtlCol="0" anchor="ctr"/>
              <a:lstStyle/>
              <a:p>
                <a:endParaRPr lang="en-GB"/>
              </a:p>
            </p:txBody>
          </p:sp>
          <p:sp>
            <p:nvSpPr>
              <p:cNvPr id="159" name="Freeform 158">
                <a:extLst>
                  <a:ext uri="{FF2B5EF4-FFF2-40B4-BE49-F238E27FC236}">
                    <a16:creationId xmlns:a16="http://schemas.microsoft.com/office/drawing/2014/main" id="{0B0CF79E-971E-A4C4-7442-05FE1863AE48}"/>
                  </a:ext>
                </a:extLst>
              </p:cNvPr>
              <p:cNvSpPr/>
              <p:nvPr/>
            </p:nvSpPr>
            <p:spPr>
              <a:xfrm>
                <a:off x="4352982" y="1647882"/>
                <a:ext cx="173470" cy="173470"/>
              </a:xfrm>
              <a:custGeom>
                <a:avLst/>
                <a:gdLst>
                  <a:gd name="connsiteX0" fmla="*/ 18141 w 173470"/>
                  <a:gd name="connsiteY0" fmla="*/ 18141 h 173470"/>
                  <a:gd name="connsiteX1" fmla="*/ 18141 w 173470"/>
                  <a:gd name="connsiteY1" fmla="*/ 106035 h 173470"/>
                  <a:gd name="connsiteX2" fmla="*/ 85576 w 173470"/>
                  <a:gd name="connsiteY2" fmla="*/ 173470 h 173470"/>
                  <a:gd name="connsiteX3" fmla="*/ 173470 w 173470"/>
                  <a:gd name="connsiteY3" fmla="*/ 85576 h 173470"/>
                  <a:gd name="connsiteX4" fmla="*/ 106035 w 173470"/>
                  <a:gd name="connsiteY4" fmla="*/ 18141 h 173470"/>
                  <a:gd name="connsiteX5" fmla="*/ 18141 w 173470"/>
                  <a:gd name="connsiteY5" fmla="*/ 18141 h 1734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73470" h="173470">
                    <a:moveTo>
                      <a:pt x="18141" y="18141"/>
                    </a:moveTo>
                    <a:cubicBezTo>
                      <a:pt x="-6047" y="42328"/>
                      <a:pt x="-6047" y="81847"/>
                      <a:pt x="18141" y="106035"/>
                    </a:cubicBezTo>
                    <a:lnTo>
                      <a:pt x="85576" y="173470"/>
                    </a:lnTo>
                    <a:cubicBezTo>
                      <a:pt x="112923" y="142239"/>
                      <a:pt x="142239" y="112872"/>
                      <a:pt x="173470" y="85576"/>
                    </a:cubicBezTo>
                    <a:lnTo>
                      <a:pt x="106035" y="18141"/>
                    </a:lnTo>
                    <a:cubicBezTo>
                      <a:pt x="81847" y="-6047"/>
                      <a:pt x="42328" y="-6047"/>
                      <a:pt x="18141" y="18141"/>
                    </a:cubicBezTo>
                    <a:close/>
                  </a:path>
                </a:pathLst>
              </a:custGeom>
              <a:solidFill>
                <a:srgbClr val="C7C7C7"/>
              </a:solidFill>
              <a:ln w="0" cap="flat">
                <a:noFill/>
                <a:prstDash val="solid"/>
                <a:miter/>
              </a:ln>
            </p:spPr>
            <p:txBody>
              <a:bodyPr rtlCol="0" anchor="ctr"/>
              <a:lstStyle/>
              <a:p>
                <a:endParaRPr lang="en-GB"/>
              </a:p>
            </p:txBody>
          </p:sp>
          <p:sp>
            <p:nvSpPr>
              <p:cNvPr id="160" name="Freeform 159">
                <a:extLst>
                  <a:ext uri="{FF2B5EF4-FFF2-40B4-BE49-F238E27FC236}">
                    <a16:creationId xmlns:a16="http://schemas.microsoft.com/office/drawing/2014/main" id="{BA5A39CD-0D4D-742B-167B-28DC148253E1}"/>
                  </a:ext>
                </a:extLst>
              </p:cNvPr>
              <p:cNvSpPr/>
              <p:nvPr/>
            </p:nvSpPr>
            <p:spPr>
              <a:xfrm>
                <a:off x="4658993" y="1953893"/>
                <a:ext cx="169741" cy="169741"/>
              </a:xfrm>
              <a:custGeom>
                <a:avLst/>
                <a:gdLst>
                  <a:gd name="connsiteX0" fmla="*/ 87894 w 169741"/>
                  <a:gd name="connsiteY0" fmla="*/ 0 h 169741"/>
                  <a:gd name="connsiteX1" fmla="*/ 0 w 169741"/>
                  <a:gd name="connsiteY1" fmla="*/ 87894 h 169741"/>
                  <a:gd name="connsiteX2" fmla="*/ 63706 w 169741"/>
                  <a:gd name="connsiteY2" fmla="*/ 151600 h 169741"/>
                  <a:gd name="connsiteX3" fmla="*/ 151600 w 169741"/>
                  <a:gd name="connsiteY3" fmla="*/ 151600 h 169741"/>
                  <a:gd name="connsiteX4" fmla="*/ 151600 w 169741"/>
                  <a:gd name="connsiteY4" fmla="*/ 151600 h 169741"/>
                  <a:gd name="connsiteX5" fmla="*/ 151600 w 169741"/>
                  <a:gd name="connsiteY5" fmla="*/ 63706 h 169741"/>
                  <a:gd name="connsiteX6" fmla="*/ 87894 w 169741"/>
                  <a:gd name="connsiteY6" fmla="*/ 0 h 1697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69741" h="169741">
                    <a:moveTo>
                      <a:pt x="87894" y="0"/>
                    </a:moveTo>
                    <a:cubicBezTo>
                      <a:pt x="55730" y="26311"/>
                      <a:pt x="26311" y="55782"/>
                      <a:pt x="0" y="87894"/>
                    </a:cubicBezTo>
                    <a:lnTo>
                      <a:pt x="63706" y="151600"/>
                    </a:lnTo>
                    <a:cubicBezTo>
                      <a:pt x="87894" y="175788"/>
                      <a:pt x="127413" y="175788"/>
                      <a:pt x="151600" y="151600"/>
                    </a:cubicBezTo>
                    <a:lnTo>
                      <a:pt x="151600" y="151600"/>
                    </a:lnTo>
                    <a:cubicBezTo>
                      <a:pt x="175788" y="127413"/>
                      <a:pt x="175788" y="87894"/>
                      <a:pt x="151600" y="63706"/>
                    </a:cubicBezTo>
                    <a:lnTo>
                      <a:pt x="87894" y="0"/>
                    </a:lnTo>
                    <a:close/>
                  </a:path>
                </a:pathLst>
              </a:custGeom>
              <a:solidFill>
                <a:srgbClr val="C7C7C7"/>
              </a:solidFill>
              <a:ln w="0" cap="flat">
                <a:noFill/>
                <a:prstDash val="solid"/>
                <a:miter/>
              </a:ln>
            </p:spPr>
            <p:txBody>
              <a:bodyPr rtlCol="0" anchor="ctr"/>
              <a:lstStyle/>
              <a:p>
                <a:endParaRPr lang="en-GB"/>
              </a:p>
            </p:txBody>
          </p:sp>
          <p:sp>
            <p:nvSpPr>
              <p:cNvPr id="161" name="Freeform 160">
                <a:extLst>
                  <a:ext uri="{FF2B5EF4-FFF2-40B4-BE49-F238E27FC236}">
                    <a16:creationId xmlns:a16="http://schemas.microsoft.com/office/drawing/2014/main" id="{56B6957E-DEF3-D228-FC42-FCF150F3AB83}"/>
                  </a:ext>
                </a:extLst>
              </p:cNvPr>
              <p:cNvSpPr/>
              <p:nvPr/>
            </p:nvSpPr>
            <p:spPr>
              <a:xfrm>
                <a:off x="5753965" y="1647882"/>
                <a:ext cx="173470" cy="173470"/>
              </a:xfrm>
              <a:custGeom>
                <a:avLst/>
                <a:gdLst>
                  <a:gd name="connsiteX0" fmla="*/ 67435 w 173470"/>
                  <a:gd name="connsiteY0" fmla="*/ 18141 h 173470"/>
                  <a:gd name="connsiteX1" fmla="*/ 0 w 173470"/>
                  <a:gd name="connsiteY1" fmla="*/ 85576 h 173470"/>
                  <a:gd name="connsiteX2" fmla="*/ 87894 w 173470"/>
                  <a:gd name="connsiteY2" fmla="*/ 173470 h 173470"/>
                  <a:gd name="connsiteX3" fmla="*/ 155330 w 173470"/>
                  <a:gd name="connsiteY3" fmla="*/ 106035 h 173470"/>
                  <a:gd name="connsiteX4" fmla="*/ 155330 w 173470"/>
                  <a:gd name="connsiteY4" fmla="*/ 18141 h 173470"/>
                  <a:gd name="connsiteX5" fmla="*/ 67435 w 173470"/>
                  <a:gd name="connsiteY5" fmla="*/ 18141 h 1734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73470" h="173470">
                    <a:moveTo>
                      <a:pt x="67435" y="18141"/>
                    </a:moveTo>
                    <a:lnTo>
                      <a:pt x="0" y="85576"/>
                    </a:lnTo>
                    <a:cubicBezTo>
                      <a:pt x="31232" y="112923"/>
                      <a:pt x="60599" y="142239"/>
                      <a:pt x="87894" y="173470"/>
                    </a:cubicBezTo>
                    <a:lnTo>
                      <a:pt x="155330" y="106035"/>
                    </a:lnTo>
                    <a:cubicBezTo>
                      <a:pt x="179517" y="81847"/>
                      <a:pt x="179517" y="42328"/>
                      <a:pt x="155330" y="18141"/>
                    </a:cubicBezTo>
                    <a:cubicBezTo>
                      <a:pt x="131142" y="-6047"/>
                      <a:pt x="91623" y="-6047"/>
                      <a:pt x="67435" y="18141"/>
                    </a:cubicBezTo>
                    <a:close/>
                  </a:path>
                </a:pathLst>
              </a:custGeom>
              <a:solidFill>
                <a:srgbClr val="C7C7C7"/>
              </a:solidFill>
              <a:ln w="0" cap="flat">
                <a:noFill/>
                <a:prstDash val="solid"/>
                <a:miter/>
              </a:ln>
            </p:spPr>
            <p:txBody>
              <a:bodyPr rtlCol="0" anchor="ctr"/>
              <a:lstStyle/>
              <a:p>
                <a:endParaRPr lang="en-GB"/>
              </a:p>
            </p:txBody>
          </p:sp>
          <p:sp>
            <p:nvSpPr>
              <p:cNvPr id="162" name="Freeform 161">
                <a:extLst>
                  <a:ext uri="{FF2B5EF4-FFF2-40B4-BE49-F238E27FC236}">
                    <a16:creationId xmlns:a16="http://schemas.microsoft.com/office/drawing/2014/main" id="{74B709A9-612D-343B-B839-B3650510A233}"/>
                  </a:ext>
                </a:extLst>
              </p:cNvPr>
              <p:cNvSpPr/>
              <p:nvPr/>
            </p:nvSpPr>
            <p:spPr>
              <a:xfrm>
                <a:off x="5451684" y="1953893"/>
                <a:ext cx="169741" cy="169741"/>
              </a:xfrm>
              <a:custGeom>
                <a:avLst/>
                <a:gdLst>
                  <a:gd name="connsiteX0" fmla="*/ 81847 w 169741"/>
                  <a:gd name="connsiteY0" fmla="*/ 0 h 169741"/>
                  <a:gd name="connsiteX1" fmla="*/ 18141 w 169741"/>
                  <a:gd name="connsiteY1" fmla="*/ 63706 h 169741"/>
                  <a:gd name="connsiteX2" fmla="*/ 18141 w 169741"/>
                  <a:gd name="connsiteY2" fmla="*/ 151600 h 169741"/>
                  <a:gd name="connsiteX3" fmla="*/ 18141 w 169741"/>
                  <a:gd name="connsiteY3" fmla="*/ 151600 h 169741"/>
                  <a:gd name="connsiteX4" fmla="*/ 106035 w 169741"/>
                  <a:gd name="connsiteY4" fmla="*/ 151600 h 169741"/>
                  <a:gd name="connsiteX5" fmla="*/ 169741 w 169741"/>
                  <a:gd name="connsiteY5" fmla="*/ 87894 h 169741"/>
                  <a:gd name="connsiteX6" fmla="*/ 81847 w 169741"/>
                  <a:gd name="connsiteY6" fmla="*/ 0 h 1697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69741" h="169741">
                    <a:moveTo>
                      <a:pt x="81847" y="0"/>
                    </a:moveTo>
                    <a:lnTo>
                      <a:pt x="18141" y="63706"/>
                    </a:lnTo>
                    <a:cubicBezTo>
                      <a:pt x="-6047" y="87894"/>
                      <a:pt x="-6047" y="127413"/>
                      <a:pt x="18141" y="151600"/>
                    </a:cubicBezTo>
                    <a:lnTo>
                      <a:pt x="18141" y="151600"/>
                    </a:lnTo>
                    <a:cubicBezTo>
                      <a:pt x="42328" y="175788"/>
                      <a:pt x="81847" y="175788"/>
                      <a:pt x="106035" y="151600"/>
                    </a:cubicBezTo>
                    <a:lnTo>
                      <a:pt x="169741" y="87894"/>
                    </a:lnTo>
                    <a:cubicBezTo>
                      <a:pt x="143430" y="55730"/>
                      <a:pt x="113959" y="26311"/>
                      <a:pt x="81847" y="0"/>
                    </a:cubicBezTo>
                    <a:close/>
                  </a:path>
                </a:pathLst>
              </a:custGeom>
              <a:solidFill>
                <a:srgbClr val="C7C7C7"/>
              </a:solidFill>
              <a:ln w="0" cap="flat">
                <a:noFill/>
                <a:prstDash val="solid"/>
                <a:miter/>
              </a:ln>
            </p:spPr>
            <p:txBody>
              <a:bodyPr rtlCol="0" anchor="ctr"/>
              <a:lstStyle/>
              <a:p>
                <a:endParaRPr lang="en-GB"/>
              </a:p>
            </p:txBody>
          </p:sp>
          <p:sp>
            <p:nvSpPr>
              <p:cNvPr id="163" name="Freeform 162">
                <a:extLst>
                  <a:ext uri="{FF2B5EF4-FFF2-40B4-BE49-F238E27FC236}">
                    <a16:creationId xmlns:a16="http://schemas.microsoft.com/office/drawing/2014/main" id="{A788A87C-67E2-290F-DBB1-146DBA2A7EDE}"/>
                  </a:ext>
                </a:extLst>
              </p:cNvPr>
              <p:cNvSpPr/>
              <p:nvPr/>
            </p:nvSpPr>
            <p:spPr>
              <a:xfrm>
                <a:off x="4352930" y="3048917"/>
                <a:ext cx="173470" cy="173470"/>
              </a:xfrm>
              <a:custGeom>
                <a:avLst/>
                <a:gdLst>
                  <a:gd name="connsiteX0" fmla="*/ 85576 w 173470"/>
                  <a:gd name="connsiteY0" fmla="*/ 0 h 173470"/>
                  <a:gd name="connsiteX1" fmla="*/ 18141 w 173470"/>
                  <a:gd name="connsiteY1" fmla="*/ 67435 h 173470"/>
                  <a:gd name="connsiteX2" fmla="*/ 18141 w 173470"/>
                  <a:gd name="connsiteY2" fmla="*/ 155330 h 173470"/>
                  <a:gd name="connsiteX3" fmla="*/ 18141 w 173470"/>
                  <a:gd name="connsiteY3" fmla="*/ 155330 h 173470"/>
                  <a:gd name="connsiteX4" fmla="*/ 106035 w 173470"/>
                  <a:gd name="connsiteY4" fmla="*/ 155330 h 173470"/>
                  <a:gd name="connsiteX5" fmla="*/ 173470 w 173470"/>
                  <a:gd name="connsiteY5" fmla="*/ 87894 h 173470"/>
                  <a:gd name="connsiteX6" fmla="*/ 85576 w 173470"/>
                  <a:gd name="connsiteY6" fmla="*/ 0 h 1734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73470" h="173470">
                    <a:moveTo>
                      <a:pt x="85576" y="0"/>
                    </a:moveTo>
                    <a:lnTo>
                      <a:pt x="18141" y="67435"/>
                    </a:lnTo>
                    <a:cubicBezTo>
                      <a:pt x="-6047" y="91623"/>
                      <a:pt x="-6047" y="131142"/>
                      <a:pt x="18141" y="155330"/>
                    </a:cubicBezTo>
                    <a:lnTo>
                      <a:pt x="18141" y="155330"/>
                    </a:lnTo>
                    <a:cubicBezTo>
                      <a:pt x="42328" y="179517"/>
                      <a:pt x="81847" y="179517"/>
                      <a:pt x="106035" y="155330"/>
                    </a:cubicBezTo>
                    <a:lnTo>
                      <a:pt x="173470" y="87894"/>
                    </a:lnTo>
                    <a:cubicBezTo>
                      <a:pt x="142239" y="60547"/>
                      <a:pt x="112872" y="31232"/>
                      <a:pt x="85576" y="0"/>
                    </a:cubicBezTo>
                    <a:close/>
                  </a:path>
                </a:pathLst>
              </a:custGeom>
              <a:solidFill>
                <a:srgbClr val="C7C7C7"/>
              </a:solidFill>
              <a:ln w="0" cap="flat">
                <a:noFill/>
                <a:prstDash val="solid"/>
                <a:miter/>
              </a:ln>
            </p:spPr>
            <p:txBody>
              <a:bodyPr rtlCol="0" anchor="ctr"/>
              <a:lstStyle/>
              <a:p>
                <a:endParaRPr lang="en-GB"/>
              </a:p>
            </p:txBody>
          </p:sp>
          <p:sp>
            <p:nvSpPr>
              <p:cNvPr id="164" name="Freeform 163">
                <a:extLst>
                  <a:ext uri="{FF2B5EF4-FFF2-40B4-BE49-F238E27FC236}">
                    <a16:creationId xmlns:a16="http://schemas.microsoft.com/office/drawing/2014/main" id="{E3E6CEFF-BB02-F795-1431-6BB7085180A4}"/>
                  </a:ext>
                </a:extLst>
              </p:cNvPr>
              <p:cNvSpPr/>
              <p:nvPr/>
            </p:nvSpPr>
            <p:spPr>
              <a:xfrm>
                <a:off x="4658993" y="2746584"/>
                <a:ext cx="169741" cy="169741"/>
              </a:xfrm>
              <a:custGeom>
                <a:avLst/>
                <a:gdLst>
                  <a:gd name="connsiteX0" fmla="*/ 151600 w 169741"/>
                  <a:gd name="connsiteY0" fmla="*/ 18141 h 169741"/>
                  <a:gd name="connsiteX1" fmla="*/ 63706 w 169741"/>
                  <a:gd name="connsiteY1" fmla="*/ 18141 h 169741"/>
                  <a:gd name="connsiteX2" fmla="*/ 0 w 169741"/>
                  <a:gd name="connsiteY2" fmla="*/ 81847 h 169741"/>
                  <a:gd name="connsiteX3" fmla="*/ 87894 w 169741"/>
                  <a:gd name="connsiteY3" fmla="*/ 169741 h 169741"/>
                  <a:gd name="connsiteX4" fmla="*/ 151600 w 169741"/>
                  <a:gd name="connsiteY4" fmla="*/ 106035 h 169741"/>
                  <a:gd name="connsiteX5" fmla="*/ 151600 w 169741"/>
                  <a:gd name="connsiteY5" fmla="*/ 18141 h 169741"/>
                  <a:gd name="connsiteX6" fmla="*/ 151600 w 169741"/>
                  <a:gd name="connsiteY6" fmla="*/ 18141 h 1697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69741" h="169741">
                    <a:moveTo>
                      <a:pt x="151600" y="18141"/>
                    </a:moveTo>
                    <a:cubicBezTo>
                      <a:pt x="127413" y="-6047"/>
                      <a:pt x="87894" y="-6047"/>
                      <a:pt x="63706" y="18141"/>
                    </a:cubicBezTo>
                    <a:lnTo>
                      <a:pt x="0" y="81847"/>
                    </a:lnTo>
                    <a:cubicBezTo>
                      <a:pt x="26311" y="114011"/>
                      <a:pt x="55782" y="143430"/>
                      <a:pt x="87894" y="169741"/>
                    </a:cubicBezTo>
                    <a:lnTo>
                      <a:pt x="151600" y="106035"/>
                    </a:lnTo>
                    <a:cubicBezTo>
                      <a:pt x="175788" y="81847"/>
                      <a:pt x="175788" y="42328"/>
                      <a:pt x="151600" y="18141"/>
                    </a:cubicBezTo>
                    <a:lnTo>
                      <a:pt x="151600" y="18141"/>
                    </a:lnTo>
                    <a:close/>
                  </a:path>
                </a:pathLst>
              </a:custGeom>
              <a:solidFill>
                <a:srgbClr val="C7C7C7"/>
              </a:solidFill>
              <a:ln w="0" cap="flat">
                <a:noFill/>
                <a:prstDash val="solid"/>
                <a:miter/>
              </a:ln>
            </p:spPr>
            <p:txBody>
              <a:bodyPr rtlCol="0" anchor="ctr"/>
              <a:lstStyle/>
              <a:p>
                <a:endParaRPr lang="en-GB"/>
              </a:p>
            </p:txBody>
          </p:sp>
          <p:sp>
            <p:nvSpPr>
              <p:cNvPr id="165" name="Freeform 164">
                <a:extLst>
                  <a:ext uri="{FF2B5EF4-FFF2-40B4-BE49-F238E27FC236}">
                    <a16:creationId xmlns:a16="http://schemas.microsoft.com/office/drawing/2014/main" id="{BCF9EF4D-7FED-3F8F-D30E-322BEFE506BE}"/>
                  </a:ext>
                </a:extLst>
              </p:cNvPr>
              <p:cNvSpPr/>
              <p:nvPr/>
            </p:nvSpPr>
            <p:spPr>
              <a:xfrm>
                <a:off x="5451684" y="1647882"/>
                <a:ext cx="475751" cy="475751"/>
              </a:xfrm>
              <a:custGeom>
                <a:avLst/>
                <a:gdLst>
                  <a:gd name="connsiteX0" fmla="*/ 457611 w 475751"/>
                  <a:gd name="connsiteY0" fmla="*/ 18141 h 475751"/>
                  <a:gd name="connsiteX1" fmla="*/ 457611 w 475751"/>
                  <a:gd name="connsiteY1" fmla="*/ 18141 h 475751"/>
                  <a:gd name="connsiteX2" fmla="*/ 457611 w 475751"/>
                  <a:gd name="connsiteY2" fmla="*/ 106035 h 475751"/>
                  <a:gd name="connsiteX3" fmla="*/ 106035 w 475751"/>
                  <a:gd name="connsiteY3" fmla="*/ 457611 h 475751"/>
                  <a:gd name="connsiteX4" fmla="*/ 18141 w 475751"/>
                  <a:gd name="connsiteY4" fmla="*/ 457611 h 475751"/>
                  <a:gd name="connsiteX5" fmla="*/ 18141 w 475751"/>
                  <a:gd name="connsiteY5" fmla="*/ 457611 h 475751"/>
                  <a:gd name="connsiteX6" fmla="*/ 18141 w 475751"/>
                  <a:gd name="connsiteY6" fmla="*/ 369717 h 475751"/>
                  <a:gd name="connsiteX7" fmla="*/ 369717 w 475751"/>
                  <a:gd name="connsiteY7" fmla="*/ 18141 h 475751"/>
                  <a:gd name="connsiteX8" fmla="*/ 457611 w 475751"/>
                  <a:gd name="connsiteY8" fmla="*/ 18141 h 4757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75751" h="475751">
                    <a:moveTo>
                      <a:pt x="457611" y="18141"/>
                    </a:moveTo>
                    <a:lnTo>
                      <a:pt x="457611" y="18141"/>
                    </a:lnTo>
                    <a:cubicBezTo>
                      <a:pt x="481799" y="42328"/>
                      <a:pt x="481799" y="81847"/>
                      <a:pt x="457611" y="106035"/>
                    </a:cubicBezTo>
                    <a:lnTo>
                      <a:pt x="106035" y="457611"/>
                    </a:lnTo>
                    <a:cubicBezTo>
                      <a:pt x="81847" y="481799"/>
                      <a:pt x="42328" y="481799"/>
                      <a:pt x="18141" y="457611"/>
                    </a:cubicBezTo>
                    <a:lnTo>
                      <a:pt x="18141" y="457611"/>
                    </a:lnTo>
                    <a:cubicBezTo>
                      <a:pt x="-6047" y="433423"/>
                      <a:pt x="-6047" y="393905"/>
                      <a:pt x="18141" y="369717"/>
                    </a:cubicBezTo>
                    <a:lnTo>
                      <a:pt x="369717" y="18141"/>
                    </a:lnTo>
                    <a:cubicBezTo>
                      <a:pt x="393905" y="-6047"/>
                      <a:pt x="433423" y="-6047"/>
                      <a:pt x="457611" y="18141"/>
                    </a:cubicBezTo>
                    <a:close/>
                  </a:path>
                </a:pathLst>
              </a:custGeom>
              <a:gradFill>
                <a:gsLst>
                  <a:gs pos="0">
                    <a:srgbClr val="999999"/>
                  </a:gs>
                  <a:gs pos="22000">
                    <a:srgbClr val="B6B6B6"/>
                  </a:gs>
                  <a:gs pos="56000">
                    <a:srgbClr val="DDDDDD"/>
                  </a:gs>
                  <a:gs pos="83000">
                    <a:srgbClr val="F6F6F6"/>
                  </a:gs>
                  <a:gs pos="100000">
                    <a:srgbClr val="FFFFFF"/>
                  </a:gs>
                </a:gsLst>
                <a:lin ang="13500000" scaled="1"/>
              </a:gradFill>
              <a:ln w="0" cap="flat">
                <a:noFill/>
                <a:prstDash val="solid"/>
                <a:miter/>
              </a:ln>
            </p:spPr>
            <p:txBody>
              <a:bodyPr rtlCol="0" anchor="ctr"/>
              <a:lstStyle/>
              <a:p>
                <a:endParaRPr lang="en-GB"/>
              </a:p>
            </p:txBody>
          </p:sp>
          <p:sp>
            <p:nvSpPr>
              <p:cNvPr id="166" name="Freeform 165">
                <a:extLst>
                  <a:ext uri="{FF2B5EF4-FFF2-40B4-BE49-F238E27FC236}">
                    <a16:creationId xmlns:a16="http://schemas.microsoft.com/office/drawing/2014/main" id="{4A4A10FB-0255-D6FD-8045-E82187664472}"/>
                  </a:ext>
                </a:extLst>
              </p:cNvPr>
              <p:cNvSpPr/>
              <p:nvPr/>
            </p:nvSpPr>
            <p:spPr>
              <a:xfrm>
                <a:off x="5451684" y="2746584"/>
                <a:ext cx="475751" cy="475751"/>
              </a:xfrm>
              <a:custGeom>
                <a:avLst/>
                <a:gdLst>
                  <a:gd name="connsiteX0" fmla="*/ 457611 w 475751"/>
                  <a:gd name="connsiteY0" fmla="*/ 457611 h 475751"/>
                  <a:gd name="connsiteX1" fmla="*/ 457611 w 475751"/>
                  <a:gd name="connsiteY1" fmla="*/ 457611 h 475751"/>
                  <a:gd name="connsiteX2" fmla="*/ 369717 w 475751"/>
                  <a:gd name="connsiteY2" fmla="*/ 457611 h 475751"/>
                  <a:gd name="connsiteX3" fmla="*/ 18141 w 475751"/>
                  <a:gd name="connsiteY3" fmla="*/ 106035 h 475751"/>
                  <a:gd name="connsiteX4" fmla="*/ 18141 w 475751"/>
                  <a:gd name="connsiteY4" fmla="*/ 18141 h 475751"/>
                  <a:gd name="connsiteX5" fmla="*/ 18141 w 475751"/>
                  <a:gd name="connsiteY5" fmla="*/ 18141 h 475751"/>
                  <a:gd name="connsiteX6" fmla="*/ 106035 w 475751"/>
                  <a:gd name="connsiteY6" fmla="*/ 18141 h 475751"/>
                  <a:gd name="connsiteX7" fmla="*/ 457611 w 475751"/>
                  <a:gd name="connsiteY7" fmla="*/ 369717 h 475751"/>
                  <a:gd name="connsiteX8" fmla="*/ 457611 w 475751"/>
                  <a:gd name="connsiteY8" fmla="*/ 457611 h 4757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75751" h="475751">
                    <a:moveTo>
                      <a:pt x="457611" y="457611"/>
                    </a:moveTo>
                    <a:lnTo>
                      <a:pt x="457611" y="457611"/>
                    </a:lnTo>
                    <a:cubicBezTo>
                      <a:pt x="433423" y="481799"/>
                      <a:pt x="393905" y="481799"/>
                      <a:pt x="369717" y="457611"/>
                    </a:cubicBezTo>
                    <a:lnTo>
                      <a:pt x="18141" y="106035"/>
                    </a:lnTo>
                    <a:cubicBezTo>
                      <a:pt x="-6047" y="81847"/>
                      <a:pt x="-6047" y="42328"/>
                      <a:pt x="18141" y="18141"/>
                    </a:cubicBezTo>
                    <a:lnTo>
                      <a:pt x="18141" y="18141"/>
                    </a:lnTo>
                    <a:cubicBezTo>
                      <a:pt x="42328" y="-6047"/>
                      <a:pt x="81847" y="-6047"/>
                      <a:pt x="106035" y="18141"/>
                    </a:cubicBezTo>
                    <a:lnTo>
                      <a:pt x="457611" y="369717"/>
                    </a:lnTo>
                    <a:cubicBezTo>
                      <a:pt x="481799" y="393905"/>
                      <a:pt x="481799" y="433423"/>
                      <a:pt x="457611" y="457611"/>
                    </a:cubicBezTo>
                    <a:close/>
                  </a:path>
                </a:pathLst>
              </a:custGeom>
              <a:gradFill>
                <a:gsLst>
                  <a:gs pos="0">
                    <a:srgbClr val="999999"/>
                  </a:gs>
                  <a:gs pos="22000">
                    <a:srgbClr val="B6B6B6"/>
                  </a:gs>
                  <a:gs pos="56000">
                    <a:srgbClr val="DDDDDD"/>
                  </a:gs>
                  <a:gs pos="83000">
                    <a:srgbClr val="F6F6F6"/>
                  </a:gs>
                  <a:gs pos="100000">
                    <a:srgbClr val="FFFFFF"/>
                  </a:gs>
                </a:gsLst>
                <a:lin ang="18900000" scaled="1"/>
              </a:gradFill>
              <a:ln w="0" cap="flat">
                <a:noFill/>
                <a:prstDash val="solid"/>
                <a:miter/>
              </a:ln>
            </p:spPr>
            <p:txBody>
              <a:bodyPr rtlCol="0" anchor="ctr"/>
              <a:lstStyle/>
              <a:p>
                <a:endParaRPr lang="en-GB"/>
              </a:p>
            </p:txBody>
          </p:sp>
          <p:sp>
            <p:nvSpPr>
              <p:cNvPr id="167" name="Freeform 166">
                <a:extLst>
                  <a:ext uri="{FF2B5EF4-FFF2-40B4-BE49-F238E27FC236}">
                    <a16:creationId xmlns:a16="http://schemas.microsoft.com/office/drawing/2014/main" id="{B7A7E381-0EDE-95CE-D72E-7811A04ABE90}"/>
                  </a:ext>
                </a:extLst>
              </p:cNvPr>
              <p:cNvSpPr/>
              <p:nvPr/>
            </p:nvSpPr>
            <p:spPr>
              <a:xfrm>
                <a:off x="4352982" y="2746584"/>
                <a:ext cx="475751" cy="475751"/>
              </a:xfrm>
              <a:custGeom>
                <a:avLst/>
                <a:gdLst>
                  <a:gd name="connsiteX0" fmla="*/ 18141 w 475751"/>
                  <a:gd name="connsiteY0" fmla="*/ 457611 h 475751"/>
                  <a:gd name="connsiteX1" fmla="*/ 18141 w 475751"/>
                  <a:gd name="connsiteY1" fmla="*/ 457611 h 475751"/>
                  <a:gd name="connsiteX2" fmla="*/ 18141 w 475751"/>
                  <a:gd name="connsiteY2" fmla="*/ 369717 h 475751"/>
                  <a:gd name="connsiteX3" fmla="*/ 369717 w 475751"/>
                  <a:gd name="connsiteY3" fmla="*/ 18141 h 475751"/>
                  <a:gd name="connsiteX4" fmla="*/ 457611 w 475751"/>
                  <a:gd name="connsiteY4" fmla="*/ 18141 h 475751"/>
                  <a:gd name="connsiteX5" fmla="*/ 457611 w 475751"/>
                  <a:gd name="connsiteY5" fmla="*/ 18141 h 475751"/>
                  <a:gd name="connsiteX6" fmla="*/ 457611 w 475751"/>
                  <a:gd name="connsiteY6" fmla="*/ 106035 h 475751"/>
                  <a:gd name="connsiteX7" fmla="*/ 106035 w 475751"/>
                  <a:gd name="connsiteY7" fmla="*/ 457611 h 475751"/>
                  <a:gd name="connsiteX8" fmla="*/ 18141 w 475751"/>
                  <a:gd name="connsiteY8" fmla="*/ 457611 h 4757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75751" h="475751">
                    <a:moveTo>
                      <a:pt x="18141" y="457611"/>
                    </a:moveTo>
                    <a:lnTo>
                      <a:pt x="18141" y="457611"/>
                    </a:lnTo>
                    <a:cubicBezTo>
                      <a:pt x="-6047" y="433423"/>
                      <a:pt x="-6047" y="393905"/>
                      <a:pt x="18141" y="369717"/>
                    </a:cubicBezTo>
                    <a:lnTo>
                      <a:pt x="369717" y="18141"/>
                    </a:lnTo>
                    <a:cubicBezTo>
                      <a:pt x="393905" y="-6047"/>
                      <a:pt x="433423" y="-6047"/>
                      <a:pt x="457611" y="18141"/>
                    </a:cubicBezTo>
                    <a:lnTo>
                      <a:pt x="457611" y="18141"/>
                    </a:lnTo>
                    <a:cubicBezTo>
                      <a:pt x="481799" y="42328"/>
                      <a:pt x="481799" y="81847"/>
                      <a:pt x="457611" y="106035"/>
                    </a:cubicBezTo>
                    <a:lnTo>
                      <a:pt x="106035" y="457611"/>
                    </a:lnTo>
                    <a:cubicBezTo>
                      <a:pt x="81847" y="481799"/>
                      <a:pt x="42328" y="481799"/>
                      <a:pt x="18141" y="457611"/>
                    </a:cubicBezTo>
                    <a:close/>
                  </a:path>
                </a:pathLst>
              </a:custGeom>
              <a:gradFill>
                <a:gsLst>
                  <a:gs pos="0">
                    <a:srgbClr val="999999"/>
                  </a:gs>
                  <a:gs pos="22000">
                    <a:srgbClr val="B6B6B6"/>
                  </a:gs>
                  <a:gs pos="56000">
                    <a:srgbClr val="DDDDDD"/>
                  </a:gs>
                  <a:gs pos="83000">
                    <a:srgbClr val="F6F6F6"/>
                  </a:gs>
                  <a:gs pos="100000">
                    <a:srgbClr val="FFFFFF"/>
                  </a:gs>
                </a:gsLst>
                <a:lin ang="2700000" scaled="1"/>
              </a:gradFill>
              <a:ln w="0" cap="flat">
                <a:noFill/>
                <a:prstDash val="solid"/>
                <a:miter/>
              </a:ln>
            </p:spPr>
            <p:txBody>
              <a:bodyPr rtlCol="0" anchor="ctr"/>
              <a:lstStyle/>
              <a:p>
                <a:endParaRPr lang="en-GB"/>
              </a:p>
            </p:txBody>
          </p:sp>
          <p:sp>
            <p:nvSpPr>
              <p:cNvPr id="168" name="Freeform 167">
                <a:extLst>
                  <a:ext uri="{FF2B5EF4-FFF2-40B4-BE49-F238E27FC236}">
                    <a16:creationId xmlns:a16="http://schemas.microsoft.com/office/drawing/2014/main" id="{55FB476C-2B26-AD87-DA20-13BBB80A04FC}"/>
                  </a:ext>
                </a:extLst>
              </p:cNvPr>
              <p:cNvSpPr/>
              <p:nvPr/>
            </p:nvSpPr>
            <p:spPr>
              <a:xfrm>
                <a:off x="4352982" y="1647882"/>
                <a:ext cx="475751" cy="475751"/>
              </a:xfrm>
              <a:custGeom>
                <a:avLst/>
                <a:gdLst>
                  <a:gd name="connsiteX0" fmla="*/ 18141 w 475751"/>
                  <a:gd name="connsiteY0" fmla="*/ 18141 h 475751"/>
                  <a:gd name="connsiteX1" fmla="*/ 18141 w 475751"/>
                  <a:gd name="connsiteY1" fmla="*/ 18141 h 475751"/>
                  <a:gd name="connsiteX2" fmla="*/ 106035 w 475751"/>
                  <a:gd name="connsiteY2" fmla="*/ 18141 h 475751"/>
                  <a:gd name="connsiteX3" fmla="*/ 457611 w 475751"/>
                  <a:gd name="connsiteY3" fmla="*/ 369717 h 475751"/>
                  <a:gd name="connsiteX4" fmla="*/ 457611 w 475751"/>
                  <a:gd name="connsiteY4" fmla="*/ 457611 h 475751"/>
                  <a:gd name="connsiteX5" fmla="*/ 457611 w 475751"/>
                  <a:gd name="connsiteY5" fmla="*/ 457611 h 475751"/>
                  <a:gd name="connsiteX6" fmla="*/ 369717 w 475751"/>
                  <a:gd name="connsiteY6" fmla="*/ 457611 h 475751"/>
                  <a:gd name="connsiteX7" fmla="*/ 18141 w 475751"/>
                  <a:gd name="connsiteY7" fmla="*/ 106035 h 475751"/>
                  <a:gd name="connsiteX8" fmla="*/ 18141 w 475751"/>
                  <a:gd name="connsiteY8" fmla="*/ 18141 h 4757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75751" h="475751">
                    <a:moveTo>
                      <a:pt x="18141" y="18141"/>
                    </a:moveTo>
                    <a:lnTo>
                      <a:pt x="18141" y="18141"/>
                    </a:lnTo>
                    <a:cubicBezTo>
                      <a:pt x="42328" y="-6047"/>
                      <a:pt x="81847" y="-6047"/>
                      <a:pt x="106035" y="18141"/>
                    </a:cubicBezTo>
                    <a:lnTo>
                      <a:pt x="457611" y="369717"/>
                    </a:lnTo>
                    <a:cubicBezTo>
                      <a:pt x="481799" y="393905"/>
                      <a:pt x="481799" y="433423"/>
                      <a:pt x="457611" y="457611"/>
                    </a:cubicBezTo>
                    <a:lnTo>
                      <a:pt x="457611" y="457611"/>
                    </a:lnTo>
                    <a:cubicBezTo>
                      <a:pt x="433423" y="481799"/>
                      <a:pt x="393905" y="481799"/>
                      <a:pt x="369717" y="457611"/>
                    </a:cubicBezTo>
                    <a:lnTo>
                      <a:pt x="18141" y="106035"/>
                    </a:lnTo>
                    <a:cubicBezTo>
                      <a:pt x="-6047" y="81847"/>
                      <a:pt x="-6047" y="42328"/>
                      <a:pt x="18141" y="18141"/>
                    </a:cubicBezTo>
                    <a:close/>
                  </a:path>
                </a:pathLst>
              </a:custGeom>
              <a:gradFill>
                <a:gsLst>
                  <a:gs pos="0">
                    <a:srgbClr val="999999"/>
                  </a:gs>
                  <a:gs pos="22000">
                    <a:srgbClr val="B6B6B6"/>
                  </a:gs>
                  <a:gs pos="56000">
                    <a:srgbClr val="DDDDDD"/>
                  </a:gs>
                  <a:gs pos="83000">
                    <a:srgbClr val="F6F6F6"/>
                  </a:gs>
                  <a:gs pos="100000">
                    <a:srgbClr val="FFFFFF"/>
                  </a:gs>
                </a:gsLst>
                <a:lin ang="8100000" scaled="1"/>
              </a:gradFill>
              <a:ln w="0" cap="flat">
                <a:noFill/>
                <a:prstDash val="solid"/>
                <a:miter/>
              </a:ln>
            </p:spPr>
            <p:txBody>
              <a:bodyPr rtlCol="0" anchor="ctr"/>
              <a:lstStyle/>
              <a:p>
                <a:endParaRPr lang="en-GB"/>
              </a:p>
            </p:txBody>
          </p:sp>
          <p:sp>
            <p:nvSpPr>
              <p:cNvPr id="169" name="Freeform 168">
                <a:extLst>
                  <a:ext uri="{FF2B5EF4-FFF2-40B4-BE49-F238E27FC236}">
                    <a16:creationId xmlns:a16="http://schemas.microsoft.com/office/drawing/2014/main" id="{BBF35538-30A7-C73C-0165-0169A37392A2}"/>
                  </a:ext>
                </a:extLst>
              </p:cNvPr>
              <p:cNvSpPr/>
              <p:nvPr/>
            </p:nvSpPr>
            <p:spPr>
              <a:xfrm>
                <a:off x="5451736" y="2746584"/>
                <a:ext cx="475751" cy="475751"/>
              </a:xfrm>
              <a:custGeom>
                <a:avLst/>
                <a:gdLst>
                  <a:gd name="connsiteX0" fmla="*/ 390124 w 475751"/>
                  <a:gd name="connsiteY0" fmla="*/ 302282 h 475751"/>
                  <a:gd name="connsiteX1" fmla="*/ 386705 w 475751"/>
                  <a:gd name="connsiteY1" fmla="*/ 306166 h 475751"/>
                  <a:gd name="connsiteX2" fmla="*/ 453934 w 475751"/>
                  <a:gd name="connsiteY2" fmla="*/ 373343 h 475751"/>
                  <a:gd name="connsiteX3" fmla="*/ 453934 w 475751"/>
                  <a:gd name="connsiteY3" fmla="*/ 453934 h 475751"/>
                  <a:gd name="connsiteX4" fmla="*/ 413638 w 475751"/>
                  <a:gd name="connsiteY4" fmla="*/ 470560 h 475751"/>
                  <a:gd name="connsiteX5" fmla="*/ 373343 w 475751"/>
                  <a:gd name="connsiteY5" fmla="*/ 453934 h 475751"/>
                  <a:gd name="connsiteX6" fmla="*/ 21766 w 475751"/>
                  <a:gd name="connsiteY6" fmla="*/ 102357 h 475751"/>
                  <a:gd name="connsiteX7" fmla="*/ 21766 w 475751"/>
                  <a:gd name="connsiteY7" fmla="*/ 21766 h 475751"/>
                  <a:gd name="connsiteX8" fmla="*/ 62062 w 475751"/>
                  <a:gd name="connsiteY8" fmla="*/ 5141 h 475751"/>
                  <a:gd name="connsiteX9" fmla="*/ 102357 w 475751"/>
                  <a:gd name="connsiteY9" fmla="*/ 21766 h 475751"/>
                  <a:gd name="connsiteX10" fmla="*/ 166426 w 475751"/>
                  <a:gd name="connsiteY10" fmla="*/ 85835 h 475751"/>
                  <a:gd name="connsiteX11" fmla="*/ 169741 w 475751"/>
                  <a:gd name="connsiteY11" fmla="*/ 81847 h 475751"/>
                  <a:gd name="connsiteX12" fmla="*/ 106035 w 475751"/>
                  <a:gd name="connsiteY12" fmla="*/ 18141 h 475751"/>
                  <a:gd name="connsiteX13" fmla="*/ 18141 w 475751"/>
                  <a:gd name="connsiteY13" fmla="*/ 18141 h 475751"/>
                  <a:gd name="connsiteX14" fmla="*/ 18141 w 475751"/>
                  <a:gd name="connsiteY14" fmla="*/ 106035 h 475751"/>
                  <a:gd name="connsiteX15" fmla="*/ 369717 w 475751"/>
                  <a:gd name="connsiteY15" fmla="*/ 457611 h 475751"/>
                  <a:gd name="connsiteX16" fmla="*/ 457611 w 475751"/>
                  <a:gd name="connsiteY16" fmla="*/ 457611 h 475751"/>
                  <a:gd name="connsiteX17" fmla="*/ 457611 w 475751"/>
                  <a:gd name="connsiteY17" fmla="*/ 369717 h 475751"/>
                  <a:gd name="connsiteX18" fmla="*/ 390176 w 475751"/>
                  <a:gd name="connsiteY18" fmla="*/ 302282 h 4757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475751" h="475751">
                    <a:moveTo>
                      <a:pt x="390124" y="302282"/>
                    </a:moveTo>
                    <a:cubicBezTo>
                      <a:pt x="388984" y="303576"/>
                      <a:pt x="387845" y="304871"/>
                      <a:pt x="386705" y="306166"/>
                    </a:cubicBezTo>
                    <a:lnTo>
                      <a:pt x="453934" y="373343"/>
                    </a:lnTo>
                    <a:cubicBezTo>
                      <a:pt x="476153" y="395562"/>
                      <a:pt x="476153" y="431714"/>
                      <a:pt x="453934" y="453934"/>
                    </a:cubicBezTo>
                    <a:cubicBezTo>
                      <a:pt x="443212" y="464655"/>
                      <a:pt x="428917" y="470560"/>
                      <a:pt x="413638" y="470560"/>
                    </a:cubicBezTo>
                    <a:cubicBezTo>
                      <a:pt x="398359" y="470560"/>
                      <a:pt x="384064" y="464655"/>
                      <a:pt x="373343" y="453934"/>
                    </a:cubicBezTo>
                    <a:lnTo>
                      <a:pt x="21766" y="102357"/>
                    </a:lnTo>
                    <a:cubicBezTo>
                      <a:pt x="-453" y="80138"/>
                      <a:pt x="-453" y="43986"/>
                      <a:pt x="21766" y="21766"/>
                    </a:cubicBezTo>
                    <a:cubicBezTo>
                      <a:pt x="32488" y="11045"/>
                      <a:pt x="46783" y="5141"/>
                      <a:pt x="62062" y="5141"/>
                    </a:cubicBezTo>
                    <a:cubicBezTo>
                      <a:pt x="77341" y="5141"/>
                      <a:pt x="91636" y="11045"/>
                      <a:pt x="102357" y="21766"/>
                    </a:cubicBezTo>
                    <a:lnTo>
                      <a:pt x="166426" y="85835"/>
                    </a:lnTo>
                    <a:cubicBezTo>
                      <a:pt x="167514" y="84489"/>
                      <a:pt x="168653" y="83142"/>
                      <a:pt x="169741" y="81847"/>
                    </a:cubicBezTo>
                    <a:lnTo>
                      <a:pt x="106035" y="18141"/>
                    </a:lnTo>
                    <a:cubicBezTo>
                      <a:pt x="81847" y="-6047"/>
                      <a:pt x="42328" y="-6047"/>
                      <a:pt x="18141" y="18141"/>
                    </a:cubicBezTo>
                    <a:cubicBezTo>
                      <a:pt x="-6047" y="42328"/>
                      <a:pt x="-6047" y="81847"/>
                      <a:pt x="18141" y="106035"/>
                    </a:cubicBezTo>
                    <a:lnTo>
                      <a:pt x="369717" y="457611"/>
                    </a:lnTo>
                    <a:cubicBezTo>
                      <a:pt x="393905" y="481799"/>
                      <a:pt x="433423" y="481799"/>
                      <a:pt x="457611" y="457611"/>
                    </a:cubicBezTo>
                    <a:cubicBezTo>
                      <a:pt x="481799" y="433423"/>
                      <a:pt x="481799" y="393905"/>
                      <a:pt x="457611" y="369717"/>
                    </a:cubicBezTo>
                    <a:lnTo>
                      <a:pt x="390176" y="302282"/>
                    </a:lnTo>
                    <a:close/>
                  </a:path>
                </a:pathLst>
              </a:custGeom>
              <a:solidFill>
                <a:srgbClr val="BCBEC0"/>
              </a:solidFill>
              <a:ln w="0" cap="flat">
                <a:noFill/>
                <a:prstDash val="solid"/>
                <a:miter/>
              </a:ln>
            </p:spPr>
            <p:txBody>
              <a:bodyPr rtlCol="0" anchor="ctr"/>
              <a:lstStyle/>
              <a:p>
                <a:endParaRPr lang="en-GB"/>
              </a:p>
            </p:txBody>
          </p:sp>
          <p:sp>
            <p:nvSpPr>
              <p:cNvPr id="170" name="Freeform 169">
                <a:extLst>
                  <a:ext uri="{FF2B5EF4-FFF2-40B4-BE49-F238E27FC236}">
                    <a16:creationId xmlns:a16="http://schemas.microsoft.com/office/drawing/2014/main" id="{440D8587-7624-B7B3-8845-500AC9D7C8D2}"/>
                  </a:ext>
                </a:extLst>
              </p:cNvPr>
              <p:cNvSpPr/>
              <p:nvPr/>
            </p:nvSpPr>
            <p:spPr>
              <a:xfrm>
                <a:off x="5816221" y="3111121"/>
                <a:ext cx="111214" cy="111214"/>
              </a:xfrm>
              <a:custGeom>
                <a:avLst/>
                <a:gdLst>
                  <a:gd name="connsiteX0" fmla="*/ 93073 w 111214"/>
                  <a:gd name="connsiteY0" fmla="*/ 5179 h 111214"/>
                  <a:gd name="connsiteX1" fmla="*/ 87894 w 111214"/>
                  <a:gd name="connsiteY1" fmla="*/ 0 h 111214"/>
                  <a:gd name="connsiteX2" fmla="*/ 105918 w 111214"/>
                  <a:gd name="connsiteY2" fmla="*/ 45993 h 111214"/>
                  <a:gd name="connsiteX3" fmla="*/ 89396 w 111214"/>
                  <a:gd name="connsiteY3" fmla="*/ 89396 h 111214"/>
                  <a:gd name="connsiteX4" fmla="*/ 49101 w 111214"/>
                  <a:gd name="connsiteY4" fmla="*/ 106022 h 111214"/>
                  <a:gd name="connsiteX5" fmla="*/ 46563 w 111214"/>
                  <a:gd name="connsiteY5" fmla="*/ 105918 h 111214"/>
                  <a:gd name="connsiteX6" fmla="*/ 0 w 111214"/>
                  <a:gd name="connsiteY6" fmla="*/ 87894 h 111214"/>
                  <a:gd name="connsiteX7" fmla="*/ 5179 w 111214"/>
                  <a:gd name="connsiteY7" fmla="*/ 93073 h 111214"/>
                  <a:gd name="connsiteX8" fmla="*/ 93073 w 111214"/>
                  <a:gd name="connsiteY8" fmla="*/ 93073 h 111214"/>
                  <a:gd name="connsiteX9" fmla="*/ 93073 w 111214"/>
                  <a:gd name="connsiteY9" fmla="*/ 5179 h 1112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11214" h="111214">
                    <a:moveTo>
                      <a:pt x="93073" y="5179"/>
                    </a:moveTo>
                    <a:lnTo>
                      <a:pt x="87894" y="0"/>
                    </a:lnTo>
                    <a:cubicBezTo>
                      <a:pt x="100480" y="12586"/>
                      <a:pt x="106488" y="29419"/>
                      <a:pt x="105918" y="45993"/>
                    </a:cubicBezTo>
                    <a:cubicBezTo>
                      <a:pt x="106747" y="61583"/>
                      <a:pt x="101309" y="77483"/>
                      <a:pt x="89396" y="89396"/>
                    </a:cubicBezTo>
                    <a:cubicBezTo>
                      <a:pt x="78675" y="100117"/>
                      <a:pt x="64380" y="106022"/>
                      <a:pt x="49101" y="106022"/>
                    </a:cubicBezTo>
                    <a:cubicBezTo>
                      <a:pt x="48220" y="106022"/>
                      <a:pt x="47391" y="105918"/>
                      <a:pt x="46563" y="105918"/>
                    </a:cubicBezTo>
                    <a:cubicBezTo>
                      <a:pt x="29781" y="106643"/>
                      <a:pt x="12741" y="100687"/>
                      <a:pt x="0" y="87894"/>
                    </a:cubicBezTo>
                    <a:lnTo>
                      <a:pt x="5179" y="93073"/>
                    </a:lnTo>
                    <a:cubicBezTo>
                      <a:pt x="29367" y="117261"/>
                      <a:pt x="68886" y="117261"/>
                      <a:pt x="93073" y="93073"/>
                    </a:cubicBezTo>
                    <a:cubicBezTo>
                      <a:pt x="117261" y="68886"/>
                      <a:pt x="117261" y="29367"/>
                      <a:pt x="93073" y="5179"/>
                    </a:cubicBezTo>
                    <a:close/>
                  </a:path>
                </a:pathLst>
              </a:custGeom>
              <a:solidFill>
                <a:srgbClr val="FFFFFF"/>
              </a:solidFill>
              <a:ln w="0" cap="flat">
                <a:noFill/>
                <a:prstDash val="solid"/>
                <a:miter/>
              </a:ln>
            </p:spPr>
            <p:txBody>
              <a:bodyPr rtlCol="0" anchor="ctr"/>
              <a:lstStyle/>
              <a:p>
                <a:endParaRPr lang="en-GB"/>
              </a:p>
            </p:txBody>
          </p:sp>
          <p:sp>
            <p:nvSpPr>
              <p:cNvPr id="171" name="Freeform 170">
                <a:extLst>
                  <a:ext uri="{FF2B5EF4-FFF2-40B4-BE49-F238E27FC236}">
                    <a16:creationId xmlns:a16="http://schemas.microsoft.com/office/drawing/2014/main" id="{932E175B-4B09-ED2A-088C-18169AFDEBEC}"/>
                  </a:ext>
                </a:extLst>
              </p:cNvPr>
              <p:cNvSpPr/>
              <p:nvPr/>
            </p:nvSpPr>
            <p:spPr>
              <a:xfrm>
                <a:off x="4352982" y="1647882"/>
                <a:ext cx="475751" cy="475803"/>
              </a:xfrm>
              <a:custGeom>
                <a:avLst/>
                <a:gdLst>
                  <a:gd name="connsiteX0" fmla="*/ 457611 w 475751"/>
                  <a:gd name="connsiteY0" fmla="*/ 369717 h 475803"/>
                  <a:gd name="connsiteX1" fmla="*/ 106035 w 475751"/>
                  <a:gd name="connsiteY1" fmla="*/ 18141 h 475803"/>
                  <a:gd name="connsiteX2" fmla="*/ 18141 w 475751"/>
                  <a:gd name="connsiteY2" fmla="*/ 18141 h 475803"/>
                  <a:gd name="connsiteX3" fmla="*/ 18141 w 475751"/>
                  <a:gd name="connsiteY3" fmla="*/ 106035 h 475803"/>
                  <a:gd name="connsiteX4" fmla="*/ 85576 w 475751"/>
                  <a:gd name="connsiteY4" fmla="*/ 173470 h 475803"/>
                  <a:gd name="connsiteX5" fmla="*/ 88995 w 475751"/>
                  <a:gd name="connsiteY5" fmla="*/ 169586 h 475803"/>
                  <a:gd name="connsiteX6" fmla="*/ 21818 w 475751"/>
                  <a:gd name="connsiteY6" fmla="*/ 102409 h 475803"/>
                  <a:gd name="connsiteX7" fmla="*/ 5192 w 475751"/>
                  <a:gd name="connsiteY7" fmla="*/ 62114 h 475803"/>
                  <a:gd name="connsiteX8" fmla="*/ 21818 w 475751"/>
                  <a:gd name="connsiteY8" fmla="*/ 21818 h 475803"/>
                  <a:gd name="connsiteX9" fmla="*/ 62114 w 475751"/>
                  <a:gd name="connsiteY9" fmla="*/ 5192 h 475803"/>
                  <a:gd name="connsiteX10" fmla="*/ 102409 w 475751"/>
                  <a:gd name="connsiteY10" fmla="*/ 21818 h 475803"/>
                  <a:gd name="connsiteX11" fmla="*/ 453986 w 475751"/>
                  <a:gd name="connsiteY11" fmla="*/ 373394 h 475803"/>
                  <a:gd name="connsiteX12" fmla="*/ 453986 w 475751"/>
                  <a:gd name="connsiteY12" fmla="*/ 453986 h 475803"/>
                  <a:gd name="connsiteX13" fmla="*/ 413690 w 475751"/>
                  <a:gd name="connsiteY13" fmla="*/ 470611 h 475803"/>
                  <a:gd name="connsiteX14" fmla="*/ 373394 w 475751"/>
                  <a:gd name="connsiteY14" fmla="*/ 453986 h 475803"/>
                  <a:gd name="connsiteX15" fmla="*/ 309326 w 475751"/>
                  <a:gd name="connsiteY15" fmla="*/ 389917 h 475803"/>
                  <a:gd name="connsiteX16" fmla="*/ 306011 w 475751"/>
                  <a:gd name="connsiteY16" fmla="*/ 393957 h 475803"/>
                  <a:gd name="connsiteX17" fmla="*/ 369717 w 475751"/>
                  <a:gd name="connsiteY17" fmla="*/ 457663 h 475803"/>
                  <a:gd name="connsiteX18" fmla="*/ 457611 w 475751"/>
                  <a:gd name="connsiteY18" fmla="*/ 457663 h 475803"/>
                  <a:gd name="connsiteX19" fmla="*/ 457611 w 475751"/>
                  <a:gd name="connsiteY19" fmla="*/ 369769 h 4758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475751" h="475803">
                    <a:moveTo>
                      <a:pt x="457611" y="369717"/>
                    </a:moveTo>
                    <a:lnTo>
                      <a:pt x="106035" y="18141"/>
                    </a:lnTo>
                    <a:cubicBezTo>
                      <a:pt x="81847" y="-6047"/>
                      <a:pt x="42328" y="-6047"/>
                      <a:pt x="18141" y="18141"/>
                    </a:cubicBezTo>
                    <a:cubicBezTo>
                      <a:pt x="-6047" y="42328"/>
                      <a:pt x="-6047" y="81847"/>
                      <a:pt x="18141" y="106035"/>
                    </a:cubicBezTo>
                    <a:lnTo>
                      <a:pt x="85576" y="173470"/>
                    </a:lnTo>
                    <a:cubicBezTo>
                      <a:pt x="86716" y="172176"/>
                      <a:pt x="87855" y="170881"/>
                      <a:pt x="88995" y="169586"/>
                    </a:cubicBezTo>
                    <a:lnTo>
                      <a:pt x="21818" y="102409"/>
                    </a:lnTo>
                    <a:cubicBezTo>
                      <a:pt x="11097" y="91688"/>
                      <a:pt x="5192" y="77393"/>
                      <a:pt x="5192" y="62114"/>
                    </a:cubicBezTo>
                    <a:cubicBezTo>
                      <a:pt x="5192" y="46835"/>
                      <a:pt x="11097" y="32539"/>
                      <a:pt x="21818" y="21818"/>
                    </a:cubicBezTo>
                    <a:cubicBezTo>
                      <a:pt x="32539" y="11097"/>
                      <a:pt x="46835" y="5192"/>
                      <a:pt x="62114" y="5192"/>
                    </a:cubicBezTo>
                    <a:cubicBezTo>
                      <a:pt x="77393" y="5192"/>
                      <a:pt x="91688" y="11097"/>
                      <a:pt x="102409" y="21818"/>
                    </a:cubicBezTo>
                    <a:lnTo>
                      <a:pt x="453986" y="373394"/>
                    </a:lnTo>
                    <a:cubicBezTo>
                      <a:pt x="476205" y="395614"/>
                      <a:pt x="476205" y="431766"/>
                      <a:pt x="453986" y="453986"/>
                    </a:cubicBezTo>
                    <a:cubicBezTo>
                      <a:pt x="443264" y="464707"/>
                      <a:pt x="428969" y="470611"/>
                      <a:pt x="413690" y="470611"/>
                    </a:cubicBezTo>
                    <a:cubicBezTo>
                      <a:pt x="398411" y="470611"/>
                      <a:pt x="384116" y="464707"/>
                      <a:pt x="373394" y="453986"/>
                    </a:cubicBezTo>
                    <a:lnTo>
                      <a:pt x="309326" y="389917"/>
                    </a:lnTo>
                    <a:cubicBezTo>
                      <a:pt x="308238" y="391263"/>
                      <a:pt x="307098" y="392610"/>
                      <a:pt x="306011" y="393957"/>
                    </a:cubicBezTo>
                    <a:lnTo>
                      <a:pt x="369717" y="457663"/>
                    </a:lnTo>
                    <a:cubicBezTo>
                      <a:pt x="393905" y="481851"/>
                      <a:pt x="433423" y="481851"/>
                      <a:pt x="457611" y="457663"/>
                    </a:cubicBezTo>
                    <a:cubicBezTo>
                      <a:pt x="481799" y="433475"/>
                      <a:pt x="481799" y="393957"/>
                      <a:pt x="457611" y="369769"/>
                    </a:cubicBezTo>
                    <a:close/>
                  </a:path>
                </a:pathLst>
              </a:custGeom>
              <a:solidFill>
                <a:srgbClr val="BCBEC0"/>
              </a:solidFill>
              <a:ln w="0" cap="flat">
                <a:noFill/>
                <a:prstDash val="solid"/>
                <a:miter/>
              </a:ln>
            </p:spPr>
            <p:txBody>
              <a:bodyPr rtlCol="0" anchor="ctr"/>
              <a:lstStyle/>
              <a:p>
                <a:endParaRPr lang="en-GB"/>
              </a:p>
            </p:txBody>
          </p:sp>
          <p:sp>
            <p:nvSpPr>
              <p:cNvPr id="172" name="Freeform 171">
                <a:extLst>
                  <a:ext uri="{FF2B5EF4-FFF2-40B4-BE49-F238E27FC236}">
                    <a16:creationId xmlns:a16="http://schemas.microsoft.com/office/drawing/2014/main" id="{341AFB27-E1E1-753E-EAF8-23EDCAAB824E}"/>
                  </a:ext>
                </a:extLst>
              </p:cNvPr>
              <p:cNvSpPr/>
              <p:nvPr/>
            </p:nvSpPr>
            <p:spPr>
              <a:xfrm>
                <a:off x="4717520" y="2012420"/>
                <a:ext cx="111214" cy="111214"/>
              </a:xfrm>
              <a:custGeom>
                <a:avLst/>
                <a:gdLst>
                  <a:gd name="connsiteX0" fmla="*/ 93073 w 111214"/>
                  <a:gd name="connsiteY0" fmla="*/ 5179 h 111214"/>
                  <a:gd name="connsiteX1" fmla="*/ 87894 w 111214"/>
                  <a:gd name="connsiteY1" fmla="*/ 0 h 111214"/>
                  <a:gd name="connsiteX2" fmla="*/ 105918 w 111214"/>
                  <a:gd name="connsiteY2" fmla="*/ 45993 h 111214"/>
                  <a:gd name="connsiteX3" fmla="*/ 89396 w 111214"/>
                  <a:gd name="connsiteY3" fmla="*/ 89396 h 111214"/>
                  <a:gd name="connsiteX4" fmla="*/ 49100 w 111214"/>
                  <a:gd name="connsiteY4" fmla="*/ 106022 h 111214"/>
                  <a:gd name="connsiteX5" fmla="*/ 46563 w 111214"/>
                  <a:gd name="connsiteY5" fmla="*/ 105918 h 111214"/>
                  <a:gd name="connsiteX6" fmla="*/ 0 w 111214"/>
                  <a:gd name="connsiteY6" fmla="*/ 87894 h 111214"/>
                  <a:gd name="connsiteX7" fmla="*/ 5179 w 111214"/>
                  <a:gd name="connsiteY7" fmla="*/ 93073 h 111214"/>
                  <a:gd name="connsiteX8" fmla="*/ 93073 w 111214"/>
                  <a:gd name="connsiteY8" fmla="*/ 93073 h 111214"/>
                  <a:gd name="connsiteX9" fmla="*/ 93073 w 111214"/>
                  <a:gd name="connsiteY9" fmla="*/ 5179 h 1112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11214" h="111214">
                    <a:moveTo>
                      <a:pt x="93073" y="5179"/>
                    </a:moveTo>
                    <a:lnTo>
                      <a:pt x="87894" y="0"/>
                    </a:lnTo>
                    <a:cubicBezTo>
                      <a:pt x="100480" y="12586"/>
                      <a:pt x="106488" y="29419"/>
                      <a:pt x="105918" y="45993"/>
                    </a:cubicBezTo>
                    <a:cubicBezTo>
                      <a:pt x="106747" y="61583"/>
                      <a:pt x="101309" y="77483"/>
                      <a:pt x="89396" y="89396"/>
                    </a:cubicBezTo>
                    <a:cubicBezTo>
                      <a:pt x="78675" y="100117"/>
                      <a:pt x="64380" y="106022"/>
                      <a:pt x="49100" y="106022"/>
                    </a:cubicBezTo>
                    <a:cubicBezTo>
                      <a:pt x="48220" y="106022"/>
                      <a:pt x="47391" y="105918"/>
                      <a:pt x="46563" y="105918"/>
                    </a:cubicBezTo>
                    <a:cubicBezTo>
                      <a:pt x="29781" y="106643"/>
                      <a:pt x="12741" y="100687"/>
                      <a:pt x="0" y="87894"/>
                    </a:cubicBezTo>
                    <a:lnTo>
                      <a:pt x="5179" y="93073"/>
                    </a:lnTo>
                    <a:cubicBezTo>
                      <a:pt x="29367" y="117261"/>
                      <a:pt x="68886" y="117261"/>
                      <a:pt x="93073" y="93073"/>
                    </a:cubicBezTo>
                    <a:cubicBezTo>
                      <a:pt x="117261" y="68886"/>
                      <a:pt x="117261" y="29367"/>
                      <a:pt x="93073" y="5179"/>
                    </a:cubicBezTo>
                    <a:close/>
                  </a:path>
                </a:pathLst>
              </a:custGeom>
              <a:solidFill>
                <a:srgbClr val="FFFFFF"/>
              </a:solidFill>
              <a:ln w="0" cap="flat">
                <a:noFill/>
                <a:prstDash val="solid"/>
                <a:miter/>
              </a:ln>
            </p:spPr>
            <p:txBody>
              <a:bodyPr rtlCol="0" anchor="ctr"/>
              <a:lstStyle/>
              <a:p>
                <a:endParaRPr lang="en-GB"/>
              </a:p>
            </p:txBody>
          </p:sp>
          <p:sp>
            <p:nvSpPr>
              <p:cNvPr id="173" name="Freeform 172">
                <a:extLst>
                  <a:ext uri="{FF2B5EF4-FFF2-40B4-BE49-F238E27FC236}">
                    <a16:creationId xmlns:a16="http://schemas.microsoft.com/office/drawing/2014/main" id="{5755D849-71BF-AAC6-1A7A-A376254C09F3}"/>
                  </a:ext>
                </a:extLst>
              </p:cNvPr>
              <p:cNvSpPr/>
              <p:nvPr/>
            </p:nvSpPr>
            <p:spPr>
              <a:xfrm>
                <a:off x="5451736" y="1647882"/>
                <a:ext cx="475751" cy="475700"/>
              </a:xfrm>
              <a:custGeom>
                <a:avLst/>
                <a:gdLst>
                  <a:gd name="connsiteX0" fmla="*/ 457559 w 475751"/>
                  <a:gd name="connsiteY0" fmla="*/ 18141 h 475700"/>
                  <a:gd name="connsiteX1" fmla="*/ 369665 w 475751"/>
                  <a:gd name="connsiteY1" fmla="*/ 18141 h 475700"/>
                  <a:gd name="connsiteX2" fmla="*/ 302230 w 475751"/>
                  <a:gd name="connsiteY2" fmla="*/ 85576 h 475700"/>
                  <a:gd name="connsiteX3" fmla="*/ 306114 w 475751"/>
                  <a:gd name="connsiteY3" fmla="*/ 88995 h 475700"/>
                  <a:gd name="connsiteX4" fmla="*/ 373343 w 475751"/>
                  <a:gd name="connsiteY4" fmla="*/ 21766 h 475700"/>
                  <a:gd name="connsiteX5" fmla="*/ 413638 w 475751"/>
                  <a:gd name="connsiteY5" fmla="*/ 5141 h 475700"/>
                  <a:gd name="connsiteX6" fmla="*/ 453934 w 475751"/>
                  <a:gd name="connsiteY6" fmla="*/ 21766 h 475700"/>
                  <a:gd name="connsiteX7" fmla="*/ 453934 w 475751"/>
                  <a:gd name="connsiteY7" fmla="*/ 102358 h 475700"/>
                  <a:gd name="connsiteX8" fmla="*/ 102357 w 475751"/>
                  <a:gd name="connsiteY8" fmla="*/ 453934 h 475700"/>
                  <a:gd name="connsiteX9" fmla="*/ 62062 w 475751"/>
                  <a:gd name="connsiteY9" fmla="*/ 470560 h 475700"/>
                  <a:gd name="connsiteX10" fmla="*/ 21766 w 475751"/>
                  <a:gd name="connsiteY10" fmla="*/ 453934 h 475700"/>
                  <a:gd name="connsiteX11" fmla="*/ 21766 w 475751"/>
                  <a:gd name="connsiteY11" fmla="*/ 373343 h 475700"/>
                  <a:gd name="connsiteX12" fmla="*/ 85835 w 475751"/>
                  <a:gd name="connsiteY12" fmla="*/ 309274 h 475700"/>
                  <a:gd name="connsiteX13" fmla="*/ 81847 w 475751"/>
                  <a:gd name="connsiteY13" fmla="*/ 305959 h 475700"/>
                  <a:gd name="connsiteX14" fmla="*/ 18141 w 475751"/>
                  <a:gd name="connsiteY14" fmla="*/ 369665 h 475700"/>
                  <a:gd name="connsiteX15" fmla="*/ 18141 w 475751"/>
                  <a:gd name="connsiteY15" fmla="*/ 457559 h 475700"/>
                  <a:gd name="connsiteX16" fmla="*/ 106035 w 475751"/>
                  <a:gd name="connsiteY16" fmla="*/ 457559 h 475700"/>
                  <a:gd name="connsiteX17" fmla="*/ 457611 w 475751"/>
                  <a:gd name="connsiteY17" fmla="*/ 105983 h 475700"/>
                  <a:gd name="connsiteX18" fmla="*/ 457611 w 475751"/>
                  <a:gd name="connsiteY18" fmla="*/ 18089 h 4757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475751" h="475700">
                    <a:moveTo>
                      <a:pt x="457559" y="18141"/>
                    </a:moveTo>
                    <a:cubicBezTo>
                      <a:pt x="433372" y="-6047"/>
                      <a:pt x="393853" y="-6047"/>
                      <a:pt x="369665" y="18141"/>
                    </a:cubicBezTo>
                    <a:lnTo>
                      <a:pt x="302230" y="85576"/>
                    </a:lnTo>
                    <a:cubicBezTo>
                      <a:pt x="303525" y="86716"/>
                      <a:pt x="304819" y="87855"/>
                      <a:pt x="306114" y="88995"/>
                    </a:cubicBezTo>
                    <a:lnTo>
                      <a:pt x="373343" y="21766"/>
                    </a:lnTo>
                    <a:cubicBezTo>
                      <a:pt x="384064" y="11045"/>
                      <a:pt x="398359" y="5141"/>
                      <a:pt x="413638" y="5141"/>
                    </a:cubicBezTo>
                    <a:cubicBezTo>
                      <a:pt x="428917" y="5141"/>
                      <a:pt x="443212" y="11045"/>
                      <a:pt x="453934" y="21766"/>
                    </a:cubicBezTo>
                    <a:cubicBezTo>
                      <a:pt x="476153" y="43986"/>
                      <a:pt x="476153" y="80138"/>
                      <a:pt x="453934" y="102358"/>
                    </a:cubicBezTo>
                    <a:lnTo>
                      <a:pt x="102357" y="453934"/>
                    </a:lnTo>
                    <a:cubicBezTo>
                      <a:pt x="91636" y="464655"/>
                      <a:pt x="77341" y="470560"/>
                      <a:pt x="62062" y="470560"/>
                    </a:cubicBezTo>
                    <a:cubicBezTo>
                      <a:pt x="46783" y="470560"/>
                      <a:pt x="32488" y="464655"/>
                      <a:pt x="21766" y="453934"/>
                    </a:cubicBezTo>
                    <a:cubicBezTo>
                      <a:pt x="-453" y="431714"/>
                      <a:pt x="-453" y="395562"/>
                      <a:pt x="21766" y="373343"/>
                    </a:cubicBezTo>
                    <a:lnTo>
                      <a:pt x="85835" y="309274"/>
                    </a:lnTo>
                    <a:cubicBezTo>
                      <a:pt x="84489" y="308186"/>
                      <a:pt x="83142" y="307047"/>
                      <a:pt x="81847" y="305959"/>
                    </a:cubicBezTo>
                    <a:lnTo>
                      <a:pt x="18141" y="369665"/>
                    </a:lnTo>
                    <a:cubicBezTo>
                      <a:pt x="-6047" y="393853"/>
                      <a:pt x="-6047" y="433372"/>
                      <a:pt x="18141" y="457559"/>
                    </a:cubicBezTo>
                    <a:cubicBezTo>
                      <a:pt x="42328" y="481747"/>
                      <a:pt x="81847" y="481747"/>
                      <a:pt x="106035" y="457559"/>
                    </a:cubicBezTo>
                    <a:lnTo>
                      <a:pt x="457611" y="105983"/>
                    </a:lnTo>
                    <a:cubicBezTo>
                      <a:pt x="481799" y="81795"/>
                      <a:pt x="481799" y="42277"/>
                      <a:pt x="457611" y="18089"/>
                    </a:cubicBezTo>
                    <a:close/>
                  </a:path>
                </a:pathLst>
              </a:custGeom>
              <a:solidFill>
                <a:srgbClr val="BCBEC0"/>
              </a:solidFill>
              <a:ln w="0" cap="flat">
                <a:noFill/>
                <a:prstDash val="solid"/>
                <a:miter/>
              </a:ln>
            </p:spPr>
            <p:txBody>
              <a:bodyPr rtlCol="0" anchor="ctr"/>
              <a:lstStyle/>
              <a:p>
                <a:endParaRPr lang="en-GB"/>
              </a:p>
            </p:txBody>
          </p:sp>
          <p:sp>
            <p:nvSpPr>
              <p:cNvPr id="174" name="Freeform 173">
                <a:extLst>
                  <a:ext uri="{FF2B5EF4-FFF2-40B4-BE49-F238E27FC236}">
                    <a16:creationId xmlns:a16="http://schemas.microsoft.com/office/drawing/2014/main" id="{806339CA-19B4-8140-A8DB-BEBBC75DE178}"/>
                  </a:ext>
                </a:extLst>
              </p:cNvPr>
              <p:cNvSpPr/>
              <p:nvPr/>
            </p:nvSpPr>
            <p:spPr>
              <a:xfrm>
                <a:off x="5467338" y="1663588"/>
                <a:ext cx="460045" cy="460149"/>
              </a:xfrm>
              <a:custGeom>
                <a:avLst/>
                <a:gdLst>
                  <a:gd name="connsiteX0" fmla="*/ 441956 w 460045"/>
                  <a:gd name="connsiteY0" fmla="*/ 2434 h 460149"/>
                  <a:gd name="connsiteX1" fmla="*/ 439211 w 460045"/>
                  <a:gd name="connsiteY1" fmla="*/ 0 h 460149"/>
                  <a:gd name="connsiteX2" fmla="*/ 454801 w 460045"/>
                  <a:gd name="connsiteY2" fmla="*/ 43300 h 460149"/>
                  <a:gd name="connsiteX3" fmla="*/ 438279 w 460045"/>
                  <a:gd name="connsiteY3" fmla="*/ 86703 h 460149"/>
                  <a:gd name="connsiteX4" fmla="*/ 86703 w 460045"/>
                  <a:gd name="connsiteY4" fmla="*/ 438279 h 460149"/>
                  <a:gd name="connsiteX5" fmla="*/ 46407 w 460045"/>
                  <a:gd name="connsiteY5" fmla="*/ 454905 h 460149"/>
                  <a:gd name="connsiteX6" fmla="*/ 43869 w 460045"/>
                  <a:gd name="connsiteY6" fmla="*/ 454801 h 460149"/>
                  <a:gd name="connsiteX7" fmla="*/ 0 w 460045"/>
                  <a:gd name="connsiteY7" fmla="*/ 439263 h 460149"/>
                  <a:gd name="connsiteX8" fmla="*/ 2434 w 460045"/>
                  <a:gd name="connsiteY8" fmla="*/ 442008 h 460149"/>
                  <a:gd name="connsiteX9" fmla="*/ 90328 w 460045"/>
                  <a:gd name="connsiteY9" fmla="*/ 442008 h 460149"/>
                  <a:gd name="connsiteX10" fmla="*/ 441905 w 460045"/>
                  <a:gd name="connsiteY10" fmla="*/ 90432 h 460149"/>
                  <a:gd name="connsiteX11" fmla="*/ 441905 w 460045"/>
                  <a:gd name="connsiteY11" fmla="*/ 2538 h 4601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60045" h="460149">
                    <a:moveTo>
                      <a:pt x="441956" y="2434"/>
                    </a:moveTo>
                    <a:cubicBezTo>
                      <a:pt x="441076" y="1554"/>
                      <a:pt x="440144" y="777"/>
                      <a:pt x="439211" y="0"/>
                    </a:cubicBezTo>
                    <a:cubicBezTo>
                      <a:pt x="450088" y="12275"/>
                      <a:pt x="455267" y="27813"/>
                      <a:pt x="454801" y="43300"/>
                    </a:cubicBezTo>
                    <a:cubicBezTo>
                      <a:pt x="455630" y="58890"/>
                      <a:pt x="450192" y="74790"/>
                      <a:pt x="438279" y="86703"/>
                    </a:cubicBezTo>
                    <a:lnTo>
                      <a:pt x="86703" y="438279"/>
                    </a:lnTo>
                    <a:cubicBezTo>
                      <a:pt x="75981" y="449001"/>
                      <a:pt x="61686" y="454905"/>
                      <a:pt x="46407" y="454905"/>
                    </a:cubicBezTo>
                    <a:cubicBezTo>
                      <a:pt x="45527" y="454905"/>
                      <a:pt x="44698" y="454801"/>
                      <a:pt x="43869" y="454801"/>
                    </a:cubicBezTo>
                    <a:cubicBezTo>
                      <a:pt x="28228" y="455475"/>
                      <a:pt x="12430" y="450295"/>
                      <a:pt x="0" y="439263"/>
                    </a:cubicBezTo>
                    <a:cubicBezTo>
                      <a:pt x="829" y="440195"/>
                      <a:pt x="1606" y="441128"/>
                      <a:pt x="2434" y="442008"/>
                    </a:cubicBezTo>
                    <a:cubicBezTo>
                      <a:pt x="26622" y="466196"/>
                      <a:pt x="66141" y="466196"/>
                      <a:pt x="90328" y="442008"/>
                    </a:cubicBezTo>
                    <a:lnTo>
                      <a:pt x="441905" y="90432"/>
                    </a:lnTo>
                    <a:cubicBezTo>
                      <a:pt x="466092" y="66244"/>
                      <a:pt x="466092" y="26726"/>
                      <a:pt x="441905" y="2538"/>
                    </a:cubicBezTo>
                    <a:close/>
                  </a:path>
                </a:pathLst>
              </a:custGeom>
              <a:solidFill>
                <a:srgbClr val="FFFFFF"/>
              </a:solidFill>
              <a:ln w="0" cap="flat">
                <a:noFill/>
                <a:prstDash val="solid"/>
                <a:miter/>
              </a:ln>
            </p:spPr>
            <p:txBody>
              <a:bodyPr rtlCol="0" anchor="ctr"/>
              <a:lstStyle/>
              <a:p>
                <a:endParaRPr lang="en-GB"/>
              </a:p>
            </p:txBody>
          </p:sp>
          <p:sp>
            <p:nvSpPr>
              <p:cNvPr id="175" name="Freeform 174">
                <a:extLst>
                  <a:ext uri="{FF2B5EF4-FFF2-40B4-BE49-F238E27FC236}">
                    <a16:creationId xmlns:a16="http://schemas.microsoft.com/office/drawing/2014/main" id="{2FE3D1E9-387C-A85F-6D8D-A52129FFC206}"/>
                  </a:ext>
                </a:extLst>
              </p:cNvPr>
              <p:cNvSpPr/>
              <p:nvPr/>
            </p:nvSpPr>
            <p:spPr>
              <a:xfrm>
                <a:off x="4352930" y="2746636"/>
                <a:ext cx="475751" cy="475751"/>
              </a:xfrm>
              <a:custGeom>
                <a:avLst/>
                <a:gdLst>
                  <a:gd name="connsiteX0" fmla="*/ 169638 w 475751"/>
                  <a:gd name="connsiteY0" fmla="*/ 386705 h 475751"/>
                  <a:gd name="connsiteX1" fmla="*/ 102409 w 475751"/>
                  <a:gd name="connsiteY1" fmla="*/ 453934 h 475751"/>
                  <a:gd name="connsiteX2" fmla="*/ 62114 w 475751"/>
                  <a:gd name="connsiteY2" fmla="*/ 470560 h 475751"/>
                  <a:gd name="connsiteX3" fmla="*/ 21818 w 475751"/>
                  <a:gd name="connsiteY3" fmla="*/ 453934 h 475751"/>
                  <a:gd name="connsiteX4" fmla="*/ 21818 w 475751"/>
                  <a:gd name="connsiteY4" fmla="*/ 373343 h 475751"/>
                  <a:gd name="connsiteX5" fmla="*/ 373394 w 475751"/>
                  <a:gd name="connsiteY5" fmla="*/ 21766 h 475751"/>
                  <a:gd name="connsiteX6" fmla="*/ 413690 w 475751"/>
                  <a:gd name="connsiteY6" fmla="*/ 5141 h 475751"/>
                  <a:gd name="connsiteX7" fmla="*/ 453986 w 475751"/>
                  <a:gd name="connsiteY7" fmla="*/ 21766 h 475751"/>
                  <a:gd name="connsiteX8" fmla="*/ 453986 w 475751"/>
                  <a:gd name="connsiteY8" fmla="*/ 102357 h 475751"/>
                  <a:gd name="connsiteX9" fmla="*/ 389917 w 475751"/>
                  <a:gd name="connsiteY9" fmla="*/ 166426 h 475751"/>
                  <a:gd name="connsiteX10" fmla="*/ 393905 w 475751"/>
                  <a:gd name="connsiteY10" fmla="*/ 169741 h 475751"/>
                  <a:gd name="connsiteX11" fmla="*/ 457611 w 475751"/>
                  <a:gd name="connsiteY11" fmla="*/ 106035 h 475751"/>
                  <a:gd name="connsiteX12" fmla="*/ 457611 w 475751"/>
                  <a:gd name="connsiteY12" fmla="*/ 18141 h 475751"/>
                  <a:gd name="connsiteX13" fmla="*/ 369717 w 475751"/>
                  <a:gd name="connsiteY13" fmla="*/ 18141 h 475751"/>
                  <a:gd name="connsiteX14" fmla="*/ 18141 w 475751"/>
                  <a:gd name="connsiteY14" fmla="*/ 369717 h 475751"/>
                  <a:gd name="connsiteX15" fmla="*/ 18141 w 475751"/>
                  <a:gd name="connsiteY15" fmla="*/ 457611 h 475751"/>
                  <a:gd name="connsiteX16" fmla="*/ 106035 w 475751"/>
                  <a:gd name="connsiteY16" fmla="*/ 457611 h 475751"/>
                  <a:gd name="connsiteX17" fmla="*/ 173470 w 475751"/>
                  <a:gd name="connsiteY17" fmla="*/ 390176 h 475751"/>
                  <a:gd name="connsiteX18" fmla="*/ 169586 w 475751"/>
                  <a:gd name="connsiteY18" fmla="*/ 386757 h 4757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475751" h="475751">
                    <a:moveTo>
                      <a:pt x="169638" y="386705"/>
                    </a:moveTo>
                    <a:lnTo>
                      <a:pt x="102409" y="453934"/>
                    </a:lnTo>
                    <a:cubicBezTo>
                      <a:pt x="91688" y="464655"/>
                      <a:pt x="77393" y="470560"/>
                      <a:pt x="62114" y="470560"/>
                    </a:cubicBezTo>
                    <a:cubicBezTo>
                      <a:pt x="46834" y="470560"/>
                      <a:pt x="32539" y="464655"/>
                      <a:pt x="21818" y="453934"/>
                    </a:cubicBezTo>
                    <a:cubicBezTo>
                      <a:pt x="-401" y="431714"/>
                      <a:pt x="-401" y="395562"/>
                      <a:pt x="21818" y="373343"/>
                    </a:cubicBezTo>
                    <a:lnTo>
                      <a:pt x="373394" y="21766"/>
                    </a:lnTo>
                    <a:cubicBezTo>
                      <a:pt x="384116" y="11045"/>
                      <a:pt x="398411" y="5141"/>
                      <a:pt x="413690" y="5141"/>
                    </a:cubicBezTo>
                    <a:cubicBezTo>
                      <a:pt x="428969" y="5141"/>
                      <a:pt x="443264" y="11045"/>
                      <a:pt x="453986" y="21766"/>
                    </a:cubicBezTo>
                    <a:cubicBezTo>
                      <a:pt x="476205" y="43986"/>
                      <a:pt x="476205" y="80138"/>
                      <a:pt x="453986" y="102357"/>
                    </a:cubicBezTo>
                    <a:lnTo>
                      <a:pt x="389917" y="166426"/>
                    </a:lnTo>
                    <a:cubicBezTo>
                      <a:pt x="391263" y="167514"/>
                      <a:pt x="392610" y="168653"/>
                      <a:pt x="393905" y="169741"/>
                    </a:cubicBezTo>
                    <a:lnTo>
                      <a:pt x="457611" y="106035"/>
                    </a:lnTo>
                    <a:cubicBezTo>
                      <a:pt x="481799" y="81847"/>
                      <a:pt x="481799" y="42328"/>
                      <a:pt x="457611" y="18141"/>
                    </a:cubicBezTo>
                    <a:cubicBezTo>
                      <a:pt x="433423" y="-6047"/>
                      <a:pt x="393905" y="-6047"/>
                      <a:pt x="369717" y="18141"/>
                    </a:cubicBezTo>
                    <a:lnTo>
                      <a:pt x="18141" y="369717"/>
                    </a:lnTo>
                    <a:cubicBezTo>
                      <a:pt x="-6047" y="393905"/>
                      <a:pt x="-6047" y="433423"/>
                      <a:pt x="18141" y="457611"/>
                    </a:cubicBezTo>
                    <a:cubicBezTo>
                      <a:pt x="42328" y="481799"/>
                      <a:pt x="81847" y="481799"/>
                      <a:pt x="106035" y="457611"/>
                    </a:cubicBezTo>
                    <a:lnTo>
                      <a:pt x="173470" y="390176"/>
                    </a:lnTo>
                    <a:cubicBezTo>
                      <a:pt x="172175" y="389036"/>
                      <a:pt x="170881" y="387897"/>
                      <a:pt x="169586" y="386757"/>
                    </a:cubicBezTo>
                    <a:close/>
                  </a:path>
                </a:pathLst>
              </a:custGeom>
              <a:solidFill>
                <a:srgbClr val="BCBEC0"/>
              </a:solidFill>
              <a:ln w="0" cap="flat">
                <a:noFill/>
                <a:prstDash val="solid"/>
                <a:miter/>
              </a:ln>
            </p:spPr>
            <p:txBody>
              <a:bodyPr rtlCol="0" anchor="ctr"/>
              <a:lstStyle/>
              <a:p>
                <a:endParaRPr lang="en-GB"/>
              </a:p>
            </p:txBody>
          </p:sp>
          <p:sp>
            <p:nvSpPr>
              <p:cNvPr id="176" name="Freeform 175">
                <a:extLst>
                  <a:ext uri="{FF2B5EF4-FFF2-40B4-BE49-F238E27FC236}">
                    <a16:creationId xmlns:a16="http://schemas.microsoft.com/office/drawing/2014/main" id="{164FF45E-707F-9A52-31D3-90409E1A1A07}"/>
                  </a:ext>
                </a:extLst>
              </p:cNvPr>
              <p:cNvSpPr/>
              <p:nvPr/>
            </p:nvSpPr>
            <p:spPr>
              <a:xfrm>
                <a:off x="4368637" y="3133444"/>
                <a:ext cx="157763" cy="88994"/>
              </a:xfrm>
              <a:custGeom>
                <a:avLst/>
                <a:gdLst>
                  <a:gd name="connsiteX0" fmla="*/ 86703 w 157763"/>
                  <a:gd name="connsiteY0" fmla="*/ 67125 h 88994"/>
                  <a:gd name="connsiteX1" fmla="*/ 46407 w 157763"/>
                  <a:gd name="connsiteY1" fmla="*/ 83751 h 88994"/>
                  <a:gd name="connsiteX2" fmla="*/ 43869 w 157763"/>
                  <a:gd name="connsiteY2" fmla="*/ 83647 h 88994"/>
                  <a:gd name="connsiteX3" fmla="*/ 0 w 157763"/>
                  <a:gd name="connsiteY3" fmla="*/ 68109 h 88994"/>
                  <a:gd name="connsiteX4" fmla="*/ 2434 w 157763"/>
                  <a:gd name="connsiteY4" fmla="*/ 70854 h 88994"/>
                  <a:gd name="connsiteX5" fmla="*/ 90328 w 157763"/>
                  <a:gd name="connsiteY5" fmla="*/ 70854 h 88994"/>
                  <a:gd name="connsiteX6" fmla="*/ 157764 w 157763"/>
                  <a:gd name="connsiteY6" fmla="*/ 3418 h 88994"/>
                  <a:gd name="connsiteX7" fmla="*/ 153879 w 157763"/>
                  <a:gd name="connsiteY7" fmla="*/ 0 h 88994"/>
                  <a:gd name="connsiteX8" fmla="*/ 86651 w 157763"/>
                  <a:gd name="connsiteY8" fmla="*/ 67228 h 889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57763" h="88994">
                    <a:moveTo>
                      <a:pt x="86703" y="67125"/>
                    </a:moveTo>
                    <a:cubicBezTo>
                      <a:pt x="75981" y="77846"/>
                      <a:pt x="61686" y="83751"/>
                      <a:pt x="46407" y="83751"/>
                    </a:cubicBezTo>
                    <a:cubicBezTo>
                      <a:pt x="45527" y="83751"/>
                      <a:pt x="44698" y="83647"/>
                      <a:pt x="43869" y="83647"/>
                    </a:cubicBezTo>
                    <a:cubicBezTo>
                      <a:pt x="28228" y="84320"/>
                      <a:pt x="12430" y="79141"/>
                      <a:pt x="0" y="68109"/>
                    </a:cubicBezTo>
                    <a:cubicBezTo>
                      <a:pt x="829" y="69041"/>
                      <a:pt x="1606" y="69974"/>
                      <a:pt x="2434" y="70854"/>
                    </a:cubicBezTo>
                    <a:cubicBezTo>
                      <a:pt x="26622" y="95042"/>
                      <a:pt x="66141" y="95042"/>
                      <a:pt x="90328" y="70854"/>
                    </a:cubicBezTo>
                    <a:lnTo>
                      <a:pt x="157764" y="3418"/>
                    </a:lnTo>
                    <a:cubicBezTo>
                      <a:pt x="156469" y="2279"/>
                      <a:pt x="155174" y="1139"/>
                      <a:pt x="153879" y="0"/>
                    </a:cubicBezTo>
                    <a:lnTo>
                      <a:pt x="86651" y="67228"/>
                    </a:lnTo>
                    <a:close/>
                  </a:path>
                </a:pathLst>
              </a:custGeom>
              <a:solidFill>
                <a:srgbClr val="FFFFFF"/>
              </a:solidFill>
              <a:ln w="0" cap="flat">
                <a:noFill/>
                <a:prstDash val="solid"/>
                <a:miter/>
              </a:ln>
            </p:spPr>
            <p:txBody>
              <a:bodyPr rtlCol="0" anchor="ctr"/>
              <a:lstStyle/>
              <a:p>
                <a:endParaRPr lang="en-GB"/>
              </a:p>
            </p:txBody>
          </p:sp>
          <p:sp>
            <p:nvSpPr>
              <p:cNvPr id="177" name="Freeform 176">
                <a:extLst>
                  <a:ext uri="{FF2B5EF4-FFF2-40B4-BE49-F238E27FC236}">
                    <a16:creationId xmlns:a16="http://schemas.microsoft.com/office/drawing/2014/main" id="{B6A3C709-ABCE-EA78-6073-2702E6E7A2AA}"/>
                  </a:ext>
                </a:extLst>
              </p:cNvPr>
              <p:cNvSpPr/>
              <p:nvPr/>
            </p:nvSpPr>
            <p:spPr>
              <a:xfrm>
                <a:off x="4742899" y="2762290"/>
                <a:ext cx="85835" cy="154086"/>
              </a:xfrm>
              <a:custGeom>
                <a:avLst/>
                <a:gdLst>
                  <a:gd name="connsiteX0" fmla="*/ 67694 w 85835"/>
                  <a:gd name="connsiteY0" fmla="*/ 2434 h 154086"/>
                  <a:gd name="connsiteX1" fmla="*/ 65001 w 85835"/>
                  <a:gd name="connsiteY1" fmla="*/ 0 h 154086"/>
                  <a:gd name="connsiteX2" fmla="*/ 80591 w 85835"/>
                  <a:gd name="connsiteY2" fmla="*/ 43300 h 154086"/>
                  <a:gd name="connsiteX3" fmla="*/ 64069 w 85835"/>
                  <a:gd name="connsiteY3" fmla="*/ 86703 h 154086"/>
                  <a:gd name="connsiteX4" fmla="*/ 0 w 85835"/>
                  <a:gd name="connsiteY4" fmla="*/ 150772 h 154086"/>
                  <a:gd name="connsiteX5" fmla="*/ 3988 w 85835"/>
                  <a:gd name="connsiteY5" fmla="*/ 154087 h 154086"/>
                  <a:gd name="connsiteX6" fmla="*/ 67694 w 85835"/>
                  <a:gd name="connsiteY6" fmla="*/ 90380 h 154086"/>
                  <a:gd name="connsiteX7" fmla="*/ 67694 w 85835"/>
                  <a:gd name="connsiteY7" fmla="*/ 2486 h 1540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85835" h="154086">
                    <a:moveTo>
                      <a:pt x="67694" y="2434"/>
                    </a:moveTo>
                    <a:cubicBezTo>
                      <a:pt x="66814" y="1554"/>
                      <a:pt x="65882" y="777"/>
                      <a:pt x="65001" y="0"/>
                    </a:cubicBezTo>
                    <a:cubicBezTo>
                      <a:pt x="75878" y="12275"/>
                      <a:pt x="81057" y="27813"/>
                      <a:pt x="80591" y="43300"/>
                    </a:cubicBezTo>
                    <a:cubicBezTo>
                      <a:pt x="81420" y="58890"/>
                      <a:pt x="75981" y="74790"/>
                      <a:pt x="64069" y="86703"/>
                    </a:cubicBezTo>
                    <a:lnTo>
                      <a:pt x="0" y="150772"/>
                    </a:lnTo>
                    <a:cubicBezTo>
                      <a:pt x="1347" y="151859"/>
                      <a:pt x="2693" y="152999"/>
                      <a:pt x="3988" y="154087"/>
                    </a:cubicBezTo>
                    <a:lnTo>
                      <a:pt x="67694" y="90380"/>
                    </a:lnTo>
                    <a:cubicBezTo>
                      <a:pt x="91882" y="66192"/>
                      <a:pt x="91882" y="26674"/>
                      <a:pt x="67694" y="2486"/>
                    </a:cubicBezTo>
                    <a:close/>
                  </a:path>
                </a:pathLst>
              </a:custGeom>
              <a:solidFill>
                <a:srgbClr val="FFFFFF"/>
              </a:solidFill>
              <a:ln w="0" cap="flat">
                <a:noFill/>
                <a:prstDash val="solid"/>
                <a:miter/>
              </a:ln>
            </p:spPr>
            <p:txBody>
              <a:bodyPr rtlCol="0" anchor="ctr"/>
              <a:lstStyle/>
              <a:p>
                <a:endParaRPr lang="en-GB"/>
              </a:p>
            </p:txBody>
          </p:sp>
        </p:grpSp>
        <p:sp>
          <p:nvSpPr>
            <p:cNvPr id="179" name="TextBox 178">
              <a:extLst>
                <a:ext uri="{FF2B5EF4-FFF2-40B4-BE49-F238E27FC236}">
                  <a16:creationId xmlns:a16="http://schemas.microsoft.com/office/drawing/2014/main" id="{4E0F8715-4D72-A9FB-6F9B-2FE60E439B89}"/>
                </a:ext>
              </a:extLst>
            </p:cNvPr>
            <p:cNvSpPr txBox="1"/>
            <p:nvPr/>
          </p:nvSpPr>
          <p:spPr>
            <a:xfrm>
              <a:off x="4079779" y="611660"/>
              <a:ext cx="1677764" cy="830997"/>
            </a:xfrm>
            <a:prstGeom prst="rect">
              <a:avLst/>
            </a:prstGeom>
            <a:noFill/>
          </p:spPr>
          <p:txBody>
            <a:bodyPr wrap="square">
              <a:spAutoFit/>
            </a:bodyPr>
            <a:lstStyle/>
            <a:p>
              <a:r>
                <a:rPr lang="en-US" sz="1800" b="1" dirty="0">
                  <a:solidFill>
                    <a:schemeClr val="accent1"/>
                  </a:solidFill>
                  <a:latin typeface="Raleway ExtraBold" panose="020B0003030101060003" pitchFamily="34" charset="0"/>
                </a:rPr>
                <a:t>Authenticity</a:t>
              </a:r>
              <a:br>
                <a:rPr lang="en-US" sz="1600" b="1" dirty="0">
                  <a:solidFill>
                    <a:schemeClr val="accent1"/>
                  </a:solidFill>
                  <a:latin typeface="Raleway" panose="020B0003030101060003" pitchFamily="34" charset="0"/>
                </a:rPr>
              </a:br>
              <a:endParaRPr lang="en-US" sz="1600" b="1" dirty="0">
                <a:solidFill>
                  <a:schemeClr val="accent1"/>
                </a:solidFill>
                <a:latin typeface="Raleway" panose="020B0003030101060003" pitchFamily="34" charset="0"/>
              </a:endParaRPr>
            </a:p>
            <a:p>
              <a:pPr marL="0" marR="0" lvl="0" indent="0" defTabSz="914400" rtl="0" eaLnBrk="1" fontAlgn="auto" latinLnBrk="0" hangingPunct="1">
                <a:lnSpc>
                  <a:spcPct val="100000"/>
                </a:lnSpc>
                <a:spcBef>
                  <a:spcPts val="0"/>
                </a:spcBef>
                <a:spcAft>
                  <a:spcPts val="0"/>
                </a:spcAft>
                <a:buClrTx/>
                <a:buSzTx/>
                <a:buFontTx/>
                <a:buNone/>
                <a:tabLst/>
                <a:defRPr/>
              </a:pPr>
              <a:r>
                <a:rPr lang="en-US" sz="1400" b="1" dirty="0">
                  <a:solidFill>
                    <a:schemeClr val="accent2"/>
                  </a:solidFill>
                  <a:latin typeface="Raleway SemiBold" panose="020B0003030101060003" pitchFamily="34" charset="0"/>
                </a:rPr>
                <a:t>Whose work is it?</a:t>
              </a:r>
              <a:endParaRPr lang="en-GB" sz="1400" b="1" dirty="0">
                <a:solidFill>
                  <a:schemeClr val="accent2"/>
                </a:solidFill>
                <a:latin typeface="Raleway SemiBold" panose="020B0003030101060003" pitchFamily="34" charset="0"/>
              </a:endParaRPr>
            </a:p>
          </p:txBody>
        </p:sp>
        <p:sp>
          <p:nvSpPr>
            <p:cNvPr id="182" name="TextBox 181">
              <a:extLst>
                <a:ext uri="{FF2B5EF4-FFF2-40B4-BE49-F238E27FC236}">
                  <a16:creationId xmlns:a16="http://schemas.microsoft.com/office/drawing/2014/main" id="{6BE87AEE-73BD-B71B-7FBF-9ACE274EF1F3}"/>
                </a:ext>
              </a:extLst>
            </p:cNvPr>
            <p:cNvSpPr txBox="1"/>
            <p:nvPr/>
          </p:nvSpPr>
          <p:spPr>
            <a:xfrm>
              <a:off x="1264996" y="419335"/>
              <a:ext cx="2563730" cy="1738938"/>
            </a:xfrm>
            <a:prstGeom prst="rect">
              <a:avLst/>
            </a:prstGeom>
            <a:noFill/>
          </p:spPr>
          <p:txBody>
            <a:bodyPr wrap="square">
              <a:spAutoFit/>
            </a:bodyPr>
            <a:lstStyle/>
            <a:p>
              <a:pPr marL="0" indent="0" algn="r">
                <a:buFont typeface="Arial" panose="020B0604020202020204" pitchFamily="34" charset="0"/>
                <a:buNone/>
              </a:pPr>
              <a:r>
                <a:rPr lang="en-ZA" sz="1200" b="1" kern="1200" dirty="0">
                  <a:solidFill>
                    <a:schemeClr val="dk1"/>
                  </a:solidFill>
                  <a:effectLst/>
                  <a:latin typeface="Raleway ExtraBold" panose="020B0003030101060003" pitchFamily="34" charset="0"/>
                </a:rPr>
                <a:t>LECTURER</a:t>
              </a:r>
            </a:p>
            <a:p>
              <a:pPr marL="0" indent="0" algn="r">
                <a:buFont typeface="Arial" panose="020B0604020202020204" pitchFamily="34" charset="0"/>
                <a:buNone/>
              </a:pPr>
              <a:r>
                <a:rPr lang="en-ZA" sz="1200" b="1" kern="1200" dirty="0">
                  <a:solidFill>
                    <a:schemeClr val="dk1"/>
                  </a:solidFill>
                  <a:effectLst/>
                  <a:latin typeface="Raleway" panose="020B0003030101060003" pitchFamily="34" charset="0"/>
                </a:rPr>
                <a:t>Create</a:t>
              </a:r>
              <a:r>
                <a:rPr lang="en-ZA" sz="1200" b="0" i="0" kern="1200" dirty="0">
                  <a:solidFill>
                    <a:schemeClr val="dk1"/>
                  </a:solidFill>
                  <a:effectLst/>
                  <a:latin typeface="+mn-lt"/>
                  <a:ea typeface="+mn-ea"/>
                  <a:cs typeface="+mn-cs"/>
                </a:rPr>
                <a:t> AI-resilient opportunities and context-specific AI-use guidelines.</a:t>
              </a:r>
            </a:p>
            <a:p>
              <a:pPr marL="0" indent="0" algn="r">
                <a:buFont typeface="Arial" panose="020B0604020202020204" pitchFamily="34" charset="0"/>
                <a:buNone/>
              </a:pPr>
              <a:endParaRPr lang="en-ZA" sz="1200" dirty="0">
                <a:solidFill>
                  <a:schemeClr val="dk1"/>
                </a:solidFill>
              </a:endParaRPr>
            </a:p>
            <a:p>
              <a:pPr marL="0" indent="0" algn="r">
                <a:buFont typeface="Arial" panose="020B0604020202020204" pitchFamily="34" charset="0"/>
                <a:buNone/>
              </a:pPr>
              <a:r>
                <a:rPr lang="en-ZA" sz="1200" b="1" dirty="0">
                  <a:solidFill>
                    <a:srgbClr val="8C979A"/>
                  </a:solidFill>
                  <a:latin typeface="Raleway ExtraBold" panose="020B0003030101060003" pitchFamily="34" charset="0"/>
                </a:rPr>
                <a:t>STUDENT</a:t>
              </a:r>
            </a:p>
            <a:p>
              <a:pPr algn="r"/>
              <a:r>
                <a:rPr lang="en-US" sz="1200" b="0" i="0" kern="1200" dirty="0">
                  <a:solidFill>
                    <a:srgbClr val="8C979A"/>
                  </a:solidFill>
                  <a:effectLst/>
                  <a:latin typeface="+mn-lt"/>
                  <a:ea typeface="+mn-ea"/>
                  <a:cs typeface="+mn-cs"/>
                </a:rPr>
                <a:t>Guard against </a:t>
              </a:r>
              <a:r>
                <a:rPr lang="en-US" sz="1200" b="1" i="0" kern="1200" dirty="0">
                  <a:solidFill>
                    <a:srgbClr val="8C979A"/>
                  </a:solidFill>
                  <a:effectLst/>
                  <a:latin typeface="+mn-lt"/>
                  <a:ea typeface="+mn-ea"/>
                  <a:cs typeface="+mn-cs"/>
                </a:rPr>
                <a:t>outsourcing learning to AI</a:t>
              </a:r>
              <a:r>
                <a:rPr lang="en-US" sz="1100" b="1" i="0" kern="1200" dirty="0">
                  <a:solidFill>
                    <a:srgbClr val="8C979A"/>
                  </a:solidFill>
                  <a:effectLst/>
                  <a:latin typeface="+mn-lt"/>
                  <a:ea typeface="+mn-ea"/>
                  <a:cs typeface="+mn-cs"/>
                </a:rPr>
                <a:t>.</a:t>
              </a:r>
            </a:p>
            <a:p>
              <a:pPr marL="0" indent="0" algn="r">
                <a:buFont typeface="Arial" panose="020B0604020202020204" pitchFamily="34" charset="0"/>
                <a:buNone/>
              </a:pPr>
              <a:endParaRPr lang="en-ZA" sz="1100" b="0" i="0" kern="1200" dirty="0">
                <a:solidFill>
                  <a:schemeClr val="dk1"/>
                </a:solidFill>
                <a:effectLst/>
                <a:latin typeface="+mn-lt"/>
                <a:ea typeface="+mn-ea"/>
                <a:cs typeface="+mn-cs"/>
              </a:endParaRPr>
            </a:p>
          </p:txBody>
        </p:sp>
        <p:sp>
          <p:nvSpPr>
            <p:cNvPr id="183" name="TextBox 182">
              <a:extLst>
                <a:ext uri="{FF2B5EF4-FFF2-40B4-BE49-F238E27FC236}">
                  <a16:creationId xmlns:a16="http://schemas.microsoft.com/office/drawing/2014/main" id="{69ED7E2E-81E4-4145-2D62-28B5375DDBDA}"/>
                </a:ext>
              </a:extLst>
            </p:cNvPr>
            <p:cNvSpPr txBox="1"/>
            <p:nvPr/>
          </p:nvSpPr>
          <p:spPr>
            <a:xfrm>
              <a:off x="8001051" y="502244"/>
              <a:ext cx="2798617" cy="1569660"/>
            </a:xfrm>
            <a:prstGeom prst="rect">
              <a:avLst/>
            </a:prstGeom>
            <a:noFill/>
          </p:spPr>
          <p:txBody>
            <a:bodyPr wrap="square">
              <a:spAutoFit/>
            </a:bodyPr>
            <a:lstStyle/>
            <a:p>
              <a:pPr marL="0" indent="0">
                <a:buFont typeface="Arial" panose="020B0604020202020204" pitchFamily="34" charset="0"/>
                <a:buNone/>
              </a:pPr>
              <a:r>
                <a:rPr lang="en-ZA" sz="1200" b="1" kern="1200" dirty="0">
                  <a:solidFill>
                    <a:schemeClr val="dk1"/>
                  </a:solidFill>
                  <a:effectLst/>
                  <a:latin typeface="Raleway ExtraBold" panose="020B0003030101060003" pitchFamily="34" charset="0"/>
                </a:rPr>
                <a:t>LECTURER</a:t>
              </a:r>
            </a:p>
            <a:p>
              <a:r>
                <a:rPr lang="en-ZA" sz="1200" b="0" i="0" kern="1200" dirty="0">
                  <a:solidFill>
                    <a:schemeClr val="dk1"/>
                  </a:solidFill>
                  <a:effectLst/>
                  <a:latin typeface="+mn-lt"/>
                  <a:ea typeface="+mn-ea"/>
                  <a:cs typeface="+mn-cs"/>
                </a:rPr>
                <a:t>Encourage </a:t>
              </a:r>
              <a:r>
                <a:rPr lang="en-ZA" sz="1200" b="1" dirty="0">
                  <a:solidFill>
                    <a:schemeClr val="dk1"/>
                  </a:solidFill>
                  <a:latin typeface="Raleway" panose="020B0003030101060003" pitchFamily="34" charset="0"/>
                </a:rPr>
                <a:t>critical</a:t>
              </a:r>
              <a:r>
                <a:rPr lang="en-ZA" sz="1200" b="1" i="0" kern="1200" dirty="0">
                  <a:solidFill>
                    <a:schemeClr val="dk1"/>
                  </a:solidFill>
                  <a:effectLst/>
                  <a:latin typeface="+mn-lt"/>
                  <a:ea typeface="+mn-ea"/>
                  <a:cs typeface="+mn-cs"/>
                </a:rPr>
                <a:t> </a:t>
              </a:r>
              <a:r>
                <a:rPr lang="en-ZA" sz="1200" b="1" dirty="0">
                  <a:solidFill>
                    <a:schemeClr val="dk1"/>
                  </a:solidFill>
                  <a:latin typeface="Raleway" panose="020B0003030101060003" pitchFamily="34" charset="0"/>
                </a:rPr>
                <a:t>conversation</a:t>
              </a:r>
              <a:r>
                <a:rPr lang="en-ZA" sz="1200" b="1" i="0" kern="1200" dirty="0">
                  <a:solidFill>
                    <a:schemeClr val="dk1"/>
                  </a:solidFill>
                  <a:effectLst/>
                  <a:latin typeface="+mn-lt"/>
                  <a:ea typeface="+mn-ea"/>
                  <a:cs typeface="+mn-cs"/>
                </a:rPr>
                <a:t> </a:t>
              </a:r>
            </a:p>
            <a:p>
              <a:r>
                <a:rPr lang="en-ZA" sz="1200" b="0" i="0" kern="1200" dirty="0">
                  <a:solidFill>
                    <a:schemeClr val="dk1"/>
                  </a:solidFill>
                  <a:effectLst/>
                  <a:latin typeface="+mn-lt"/>
                  <a:ea typeface="+mn-ea"/>
                  <a:cs typeface="+mn-cs"/>
                </a:rPr>
                <a:t>about AI use principles and </a:t>
              </a:r>
              <a:r>
                <a:rPr lang="en-ZA" sz="1200" b="1" dirty="0">
                  <a:solidFill>
                    <a:schemeClr val="dk1"/>
                  </a:solidFill>
                  <a:latin typeface="Raleway" panose="020B0003030101060003" pitchFamily="34" charset="0"/>
                </a:rPr>
                <a:t>model</a:t>
              </a:r>
              <a:r>
                <a:rPr lang="en-ZA" sz="1200" b="0" i="0" kern="1200" dirty="0">
                  <a:solidFill>
                    <a:schemeClr val="dk1"/>
                  </a:solidFill>
                  <a:effectLst/>
                  <a:latin typeface="+mn-lt"/>
                  <a:ea typeface="+mn-ea"/>
                  <a:cs typeface="+mn-cs"/>
                </a:rPr>
                <a:t> responsible use. </a:t>
              </a:r>
            </a:p>
            <a:p>
              <a:pPr marL="0" indent="0">
                <a:buFont typeface="Arial" panose="020B0604020202020204" pitchFamily="34" charset="0"/>
                <a:buNone/>
              </a:pPr>
              <a:endParaRPr lang="en-ZA" sz="1200" dirty="0">
                <a:solidFill>
                  <a:schemeClr val="dk1"/>
                </a:solidFill>
              </a:endParaRPr>
            </a:p>
            <a:p>
              <a:pPr marL="0" indent="0">
                <a:buFont typeface="Arial" panose="020B0604020202020204" pitchFamily="34" charset="0"/>
                <a:buNone/>
              </a:pPr>
              <a:r>
                <a:rPr lang="en-ZA" sz="1200" b="1" dirty="0">
                  <a:solidFill>
                    <a:srgbClr val="8C979A"/>
                  </a:solidFill>
                  <a:latin typeface="Raleway ExtraBold" panose="020B0003030101060003" pitchFamily="34" charset="0"/>
                </a:rPr>
                <a:t>STUDENT</a:t>
              </a:r>
            </a:p>
            <a:p>
              <a:r>
                <a:rPr lang="en-ZA" sz="1200" b="0" i="0" kern="1200" dirty="0">
                  <a:solidFill>
                    <a:srgbClr val="8C979A"/>
                  </a:solidFill>
                  <a:effectLst/>
                  <a:latin typeface="+mn-lt"/>
                  <a:ea typeface="+mn-ea"/>
                  <a:cs typeface="+mn-cs"/>
                </a:rPr>
                <a:t>Take </a:t>
              </a:r>
              <a:r>
                <a:rPr lang="en-ZA" sz="1200" b="1" dirty="0">
                  <a:solidFill>
                    <a:srgbClr val="8C979A"/>
                  </a:solidFill>
                  <a:latin typeface="Raleway" panose="020B0003030101060003" pitchFamily="34" charset="0"/>
                </a:rPr>
                <a:t>responsibility for work created.</a:t>
              </a:r>
              <a:r>
                <a:rPr lang="en-ZA" sz="1200" b="0" i="0" kern="1200" dirty="0">
                  <a:solidFill>
                    <a:srgbClr val="8C979A"/>
                  </a:solidFill>
                  <a:effectLst/>
                  <a:latin typeface="+mn-lt"/>
                  <a:ea typeface="+mn-ea"/>
                  <a:cs typeface="+mn-cs"/>
                </a:rPr>
                <a:t>.</a:t>
              </a:r>
              <a:endParaRPr lang="en-US" sz="1100" b="0" i="0" kern="1200" dirty="0">
                <a:solidFill>
                  <a:srgbClr val="8C979A"/>
                </a:solidFill>
                <a:effectLst/>
                <a:latin typeface="+mn-lt"/>
                <a:ea typeface="+mn-ea"/>
                <a:cs typeface="+mn-cs"/>
              </a:endParaRPr>
            </a:p>
          </p:txBody>
        </p:sp>
        <p:sp>
          <p:nvSpPr>
            <p:cNvPr id="184" name="TextBox 183">
              <a:extLst>
                <a:ext uri="{FF2B5EF4-FFF2-40B4-BE49-F238E27FC236}">
                  <a16:creationId xmlns:a16="http://schemas.microsoft.com/office/drawing/2014/main" id="{E8F1A661-B80A-CB4F-A675-A5EE4F4C8A4E}"/>
                </a:ext>
              </a:extLst>
            </p:cNvPr>
            <p:cNvSpPr txBox="1"/>
            <p:nvPr/>
          </p:nvSpPr>
          <p:spPr>
            <a:xfrm>
              <a:off x="7979543" y="2493622"/>
              <a:ext cx="2895718" cy="1554272"/>
            </a:xfrm>
            <a:prstGeom prst="rect">
              <a:avLst/>
            </a:prstGeom>
            <a:noFill/>
          </p:spPr>
          <p:txBody>
            <a:bodyPr wrap="square">
              <a:spAutoFit/>
            </a:bodyPr>
            <a:lstStyle/>
            <a:p>
              <a:pPr marL="0" indent="0">
                <a:buFont typeface="Arial" panose="020B0604020202020204" pitchFamily="34" charset="0"/>
                <a:buNone/>
              </a:pPr>
              <a:r>
                <a:rPr lang="en-ZA" sz="1200" b="1" kern="1200" dirty="0">
                  <a:solidFill>
                    <a:schemeClr val="dk1"/>
                  </a:solidFill>
                  <a:effectLst/>
                  <a:latin typeface="Raleway ExtraBold" panose="020B0003030101060003" pitchFamily="34" charset="0"/>
                </a:rPr>
                <a:t>LECTURER</a:t>
              </a:r>
            </a:p>
            <a:p>
              <a:pPr marL="0" marR="0" lvl="0" indent="0"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ZA" sz="1200" b="1" dirty="0">
                  <a:solidFill>
                    <a:schemeClr val="dk1"/>
                  </a:solidFill>
                  <a:latin typeface="Raleway" panose="020B0003030101060003" pitchFamily="34" charset="0"/>
                </a:rPr>
                <a:t>Clearly communicate </a:t>
              </a:r>
              <a:r>
                <a:rPr lang="en-ZA" sz="1200" b="0" i="0" kern="1200" dirty="0">
                  <a:solidFill>
                    <a:schemeClr val="dk1"/>
                  </a:solidFill>
                  <a:effectLst/>
                  <a:latin typeface="+mn-lt"/>
                  <a:ea typeface="+mn-ea"/>
                  <a:cs typeface="+mn-cs"/>
                </a:rPr>
                <a:t>guidelines and reasoning, as well as own AI use. </a:t>
              </a:r>
            </a:p>
            <a:p>
              <a:pPr marL="0" marR="0" lvl="0" indent="0"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1200" b="0" i="0" kern="1200" dirty="0">
                <a:solidFill>
                  <a:schemeClr val="dk1"/>
                </a:solidFill>
                <a:effectLst/>
                <a:latin typeface="+mn-lt"/>
                <a:ea typeface="+mn-ea"/>
                <a:cs typeface="+mn-cs"/>
              </a:endParaRPr>
            </a:p>
            <a:p>
              <a:pPr marL="0" indent="0">
                <a:buFont typeface="Arial" panose="020B0604020202020204" pitchFamily="34" charset="0"/>
                <a:buNone/>
              </a:pPr>
              <a:r>
                <a:rPr lang="en-ZA" sz="1200" b="1" dirty="0">
                  <a:solidFill>
                    <a:srgbClr val="8C979A"/>
                  </a:solidFill>
                  <a:latin typeface="Raleway ExtraBold" panose="020B0003030101060003" pitchFamily="34" charset="0"/>
                </a:rPr>
                <a:t>STUDENT</a:t>
              </a:r>
            </a:p>
            <a:p>
              <a:pPr marL="0" marR="0" indent="0" rtl="0" eaLnBrk="1" fontAlgn="auto" latinLnBrk="0" hangingPunct="1">
                <a:lnSpc>
                  <a:spcPct val="100000"/>
                </a:lnSpc>
                <a:spcBef>
                  <a:spcPts val="0"/>
                </a:spcBef>
                <a:spcAft>
                  <a:spcPts val="0"/>
                </a:spcAft>
                <a:buClrTx/>
                <a:buSzTx/>
                <a:buFontTx/>
                <a:buNone/>
              </a:pPr>
              <a:r>
                <a:rPr lang="en-ZA" sz="1200" b="0" i="0" kern="1200" dirty="0">
                  <a:solidFill>
                    <a:srgbClr val="8C979A"/>
                  </a:solidFill>
                  <a:effectLst/>
                  <a:latin typeface="+mn-lt"/>
                  <a:ea typeface="+mn-ea"/>
                  <a:cs typeface="+mn-cs"/>
                </a:rPr>
                <a:t>Clearly and honestly </a:t>
              </a:r>
              <a:r>
                <a:rPr lang="en-ZA" sz="1200" b="1" dirty="0">
                  <a:solidFill>
                    <a:srgbClr val="8C979A"/>
                  </a:solidFill>
                  <a:latin typeface="Raleway" panose="020B0003030101060003" pitchFamily="34" charset="0"/>
                </a:rPr>
                <a:t>declare the use of AI tools and outputs</a:t>
              </a:r>
              <a:r>
                <a:rPr lang="en-ZA" sz="1200" b="0" i="0" kern="1200" dirty="0">
                  <a:solidFill>
                    <a:srgbClr val="8C979A"/>
                  </a:solidFill>
                  <a:effectLst/>
                  <a:latin typeface="+mn-lt"/>
                  <a:ea typeface="+mn-ea"/>
                  <a:cs typeface="+mn-cs"/>
                </a:rPr>
                <a:t>.</a:t>
              </a:r>
              <a:endParaRPr lang="en-US" sz="1200" b="0" i="0" kern="1200" dirty="0">
                <a:solidFill>
                  <a:srgbClr val="8C979A"/>
                </a:solidFill>
                <a:effectLst/>
                <a:latin typeface="+mn-lt"/>
                <a:ea typeface="+mn-ea"/>
                <a:cs typeface="+mn-cs"/>
              </a:endParaRPr>
            </a:p>
            <a:p>
              <a:pPr marL="0" indent="0">
                <a:buFont typeface="Arial" panose="020B0604020202020204" pitchFamily="34" charset="0"/>
                <a:buNone/>
              </a:pPr>
              <a:endParaRPr lang="en-ZA" sz="1100" b="0" i="0" kern="1200" dirty="0">
                <a:solidFill>
                  <a:schemeClr val="dk1"/>
                </a:solidFill>
                <a:effectLst/>
                <a:latin typeface="+mn-lt"/>
                <a:ea typeface="+mn-ea"/>
                <a:cs typeface="+mn-cs"/>
              </a:endParaRPr>
            </a:p>
          </p:txBody>
        </p:sp>
        <p:sp>
          <p:nvSpPr>
            <p:cNvPr id="185" name="TextBox 184">
              <a:extLst>
                <a:ext uri="{FF2B5EF4-FFF2-40B4-BE49-F238E27FC236}">
                  <a16:creationId xmlns:a16="http://schemas.microsoft.com/office/drawing/2014/main" id="{48F31488-D2BB-B244-63F3-EEBDB0B3E47E}"/>
                </a:ext>
              </a:extLst>
            </p:cNvPr>
            <p:cNvSpPr txBox="1"/>
            <p:nvPr/>
          </p:nvSpPr>
          <p:spPr>
            <a:xfrm>
              <a:off x="894575" y="2478054"/>
              <a:ext cx="2934909" cy="1738938"/>
            </a:xfrm>
            <a:prstGeom prst="rect">
              <a:avLst/>
            </a:prstGeom>
            <a:noFill/>
          </p:spPr>
          <p:txBody>
            <a:bodyPr wrap="square">
              <a:spAutoFit/>
            </a:bodyPr>
            <a:lstStyle/>
            <a:p>
              <a:pPr marL="0" indent="0" algn="r">
                <a:buFont typeface="Arial" panose="020B0604020202020204" pitchFamily="34" charset="0"/>
                <a:buNone/>
              </a:pPr>
              <a:r>
                <a:rPr lang="en-ZA" sz="1200" b="1" kern="1200" dirty="0">
                  <a:solidFill>
                    <a:schemeClr val="dk1"/>
                  </a:solidFill>
                  <a:effectLst/>
                  <a:latin typeface="Raleway ExtraBold" panose="020B0003030101060003" pitchFamily="34" charset="0"/>
                </a:rPr>
                <a:t>LECTURER</a:t>
              </a:r>
            </a:p>
            <a:p>
              <a:pPr marL="0" marR="0" lvl="0" indent="0" algn="r" rtl="0" eaLnBrk="1" fontAlgn="auto" latinLnBrk="0" hangingPunct="1">
                <a:lnSpc>
                  <a:spcPct val="100000"/>
                </a:lnSpc>
                <a:spcBef>
                  <a:spcPts val="0"/>
                </a:spcBef>
                <a:spcAft>
                  <a:spcPts val="0"/>
                </a:spcAft>
                <a:buClrTx/>
                <a:buSzTx/>
                <a:buFont typeface="Arial" panose="020B0604020202020204" pitchFamily="34" charset="0"/>
                <a:buNone/>
              </a:pPr>
              <a:r>
                <a:rPr lang="en-ZA" sz="1200" b="1" dirty="0">
                  <a:solidFill>
                    <a:schemeClr val="dk1"/>
                  </a:solidFill>
                  <a:latin typeface="Raleway" panose="020B0003030101060003" pitchFamily="34" charset="0"/>
                </a:rPr>
                <a:t>Carefully consider </a:t>
              </a:r>
              <a:r>
                <a:rPr lang="en-ZA" sz="1200" dirty="0">
                  <a:solidFill>
                    <a:schemeClr val="dk1"/>
                  </a:solidFill>
                  <a:latin typeface="Raleway" panose="020B0003030101060003" pitchFamily="34" charset="0"/>
                </a:rPr>
                <a:t>how AI use might advantage or disadvantage students</a:t>
              </a:r>
              <a:r>
                <a:rPr lang="en-ZA" sz="1200" b="0" i="0" kern="1200" dirty="0">
                  <a:solidFill>
                    <a:schemeClr val="dk1"/>
                  </a:solidFill>
                  <a:effectLst/>
                  <a:latin typeface="+mn-lt"/>
                  <a:ea typeface="+mn-ea"/>
                  <a:cs typeface="+mn-cs"/>
                </a:rPr>
                <a:t>. </a:t>
              </a:r>
              <a:endParaRPr lang="en-US" sz="1200" b="0" i="0" kern="1200" dirty="0">
                <a:solidFill>
                  <a:schemeClr val="dk1"/>
                </a:solidFill>
                <a:effectLst/>
                <a:latin typeface="+mn-lt"/>
                <a:ea typeface="+mn-ea"/>
                <a:cs typeface="+mn-cs"/>
              </a:endParaRPr>
            </a:p>
            <a:p>
              <a:pPr marL="0" indent="0" algn="r">
                <a:buFont typeface="Arial" panose="020B0604020202020204" pitchFamily="34" charset="0"/>
                <a:buNone/>
              </a:pPr>
              <a:endParaRPr lang="en-ZA" sz="1200" dirty="0">
                <a:solidFill>
                  <a:schemeClr val="dk1"/>
                </a:solidFill>
              </a:endParaRPr>
            </a:p>
            <a:p>
              <a:pPr marL="0" indent="0" algn="r">
                <a:buFont typeface="Arial" panose="020B0604020202020204" pitchFamily="34" charset="0"/>
                <a:buNone/>
              </a:pPr>
              <a:r>
                <a:rPr lang="en-ZA" sz="1200" b="1" dirty="0">
                  <a:solidFill>
                    <a:srgbClr val="8C979A"/>
                  </a:solidFill>
                  <a:latin typeface="Raleway ExtraBold" panose="020B0003030101060003" pitchFamily="34" charset="0"/>
                </a:rPr>
                <a:t>STUDENT</a:t>
              </a:r>
            </a:p>
            <a:p>
              <a:pPr algn="r"/>
              <a:r>
                <a:rPr lang="en-ZA" sz="1200" b="0" i="0" kern="1200" dirty="0">
                  <a:solidFill>
                    <a:srgbClr val="8C979A"/>
                  </a:solidFill>
                  <a:effectLst/>
                  <a:latin typeface="+mn-lt"/>
                  <a:ea typeface="+mn-ea"/>
                  <a:cs typeface="+mn-cs"/>
                </a:rPr>
                <a:t>Ensure that the use of AI-generated output does not </a:t>
              </a:r>
              <a:r>
                <a:rPr lang="en-ZA" sz="1200" b="1" dirty="0">
                  <a:solidFill>
                    <a:srgbClr val="8C979A"/>
                  </a:solidFill>
                  <a:latin typeface="Raleway" panose="020B0003030101060003" pitchFamily="34" charset="0"/>
                </a:rPr>
                <a:t>misrepresent own abilities.</a:t>
              </a:r>
              <a:endParaRPr lang="en-US" sz="1200" b="1" dirty="0">
                <a:solidFill>
                  <a:srgbClr val="8C979A"/>
                </a:solidFill>
                <a:latin typeface="Raleway" panose="020B0003030101060003" pitchFamily="34" charset="0"/>
              </a:endParaRPr>
            </a:p>
            <a:p>
              <a:pPr marL="0" indent="0" algn="r">
                <a:buFont typeface="Arial" panose="020B0604020202020204" pitchFamily="34" charset="0"/>
                <a:buNone/>
              </a:pPr>
              <a:endParaRPr lang="en-ZA" sz="1100" b="0" i="0" kern="1200" dirty="0">
                <a:solidFill>
                  <a:schemeClr val="dk1"/>
                </a:solidFill>
                <a:effectLst/>
                <a:latin typeface="+mn-lt"/>
                <a:ea typeface="+mn-ea"/>
                <a:cs typeface="+mn-cs"/>
              </a:endParaRPr>
            </a:p>
          </p:txBody>
        </p:sp>
        <p:sp>
          <p:nvSpPr>
            <p:cNvPr id="186" name="TextBox 185">
              <a:extLst>
                <a:ext uri="{FF2B5EF4-FFF2-40B4-BE49-F238E27FC236}">
                  <a16:creationId xmlns:a16="http://schemas.microsoft.com/office/drawing/2014/main" id="{24E7022C-A727-48BC-9B97-AE5B08406568}"/>
                </a:ext>
              </a:extLst>
            </p:cNvPr>
            <p:cNvSpPr txBox="1"/>
            <p:nvPr/>
          </p:nvSpPr>
          <p:spPr>
            <a:xfrm>
              <a:off x="5975597" y="611660"/>
              <a:ext cx="1873003" cy="830997"/>
            </a:xfrm>
            <a:prstGeom prst="rect">
              <a:avLst/>
            </a:prstGeom>
            <a:noFill/>
          </p:spPr>
          <p:txBody>
            <a:bodyPr wrap="square">
              <a:spAutoFit/>
            </a:bodyPr>
            <a:lstStyle/>
            <a:p>
              <a:pPr algn="r"/>
              <a:r>
                <a:rPr lang="en-US" sz="1800" b="1" kern="1200" dirty="0">
                  <a:solidFill>
                    <a:schemeClr val="accent1"/>
                  </a:solidFill>
                  <a:latin typeface="Raleway ExtraBold" panose="020B0003030101060003" pitchFamily="34" charset="0"/>
                  <a:ea typeface="+mn-ea"/>
                  <a:cs typeface="+mn-cs"/>
                </a:rPr>
                <a:t>Accountability</a:t>
              </a:r>
              <a:br>
                <a:rPr lang="en-US" sz="1600" b="1" dirty="0">
                  <a:solidFill>
                    <a:schemeClr val="accent1"/>
                  </a:solidFill>
                  <a:latin typeface="Raleway" panose="020B0003030101060003" pitchFamily="34" charset="0"/>
                </a:rPr>
              </a:br>
              <a:endParaRPr lang="en-US" sz="1600" b="1" dirty="0">
                <a:solidFill>
                  <a:schemeClr val="accent1"/>
                </a:solidFill>
                <a:latin typeface="Raleway" panose="020B0003030101060003" pitchFamily="34" charset="0"/>
              </a:endParaRPr>
            </a:p>
            <a:p>
              <a:pPr algn="r" defTabSz="914400">
                <a:defRPr/>
              </a:pPr>
              <a:r>
                <a:rPr lang="en-US" sz="1400" b="1" dirty="0">
                  <a:solidFill>
                    <a:schemeClr val="accent2"/>
                  </a:solidFill>
                  <a:latin typeface="Raleway SemiBold" panose="020B0003030101060003" pitchFamily="34" charset="0"/>
                </a:rPr>
                <a:t>Who defends it?</a:t>
              </a:r>
            </a:p>
          </p:txBody>
        </p:sp>
        <p:sp>
          <p:nvSpPr>
            <p:cNvPr id="359" name="TextBox 358">
              <a:extLst>
                <a:ext uri="{FF2B5EF4-FFF2-40B4-BE49-F238E27FC236}">
                  <a16:creationId xmlns:a16="http://schemas.microsoft.com/office/drawing/2014/main" id="{265AC5C5-8515-92C8-EA96-A0555662E6F9}"/>
                </a:ext>
              </a:extLst>
            </p:cNvPr>
            <p:cNvSpPr txBox="1"/>
            <p:nvPr/>
          </p:nvSpPr>
          <p:spPr>
            <a:xfrm>
              <a:off x="4079779" y="3058019"/>
              <a:ext cx="1796088" cy="800219"/>
            </a:xfrm>
            <a:prstGeom prst="rect">
              <a:avLst/>
            </a:prstGeom>
            <a:noFill/>
          </p:spPr>
          <p:txBody>
            <a:bodyPr wrap="square">
              <a:spAutoFit/>
            </a:bodyPr>
            <a:lstStyle/>
            <a:p>
              <a:r>
                <a:rPr lang="en-US" sz="1600" b="1" kern="1200" dirty="0">
                  <a:solidFill>
                    <a:schemeClr val="accent1"/>
                  </a:solidFill>
                  <a:latin typeface="Raleway ExtraBold" panose="020B0003030101060003" pitchFamily="34" charset="0"/>
                  <a:ea typeface="+mn-ea"/>
                  <a:cs typeface="+mn-cs"/>
                </a:rPr>
                <a:t>Fairness</a:t>
              </a:r>
              <a:br>
                <a:rPr lang="en-US" sz="1600" b="1" dirty="0">
                  <a:solidFill>
                    <a:schemeClr val="accent1"/>
                  </a:solidFill>
                  <a:latin typeface="Raleway" panose="020B0003030101060003" pitchFamily="34" charset="0"/>
                </a:rPr>
              </a:br>
              <a:endParaRPr lang="en-US" sz="1600" b="1" dirty="0">
                <a:solidFill>
                  <a:schemeClr val="accent1"/>
                </a:solidFill>
                <a:latin typeface="Raleway" panose="020B0003030101060003" pitchFamily="34" charset="0"/>
              </a:endParaRPr>
            </a:p>
            <a:p>
              <a:pPr marL="0" marR="0" lvl="0" indent="0" defTabSz="914400" rtl="0" eaLnBrk="1" fontAlgn="auto" latinLnBrk="0" hangingPunct="1">
                <a:lnSpc>
                  <a:spcPct val="100000"/>
                </a:lnSpc>
                <a:spcBef>
                  <a:spcPts val="0"/>
                </a:spcBef>
                <a:spcAft>
                  <a:spcPts val="0"/>
                </a:spcAft>
                <a:buClrTx/>
                <a:buSzTx/>
                <a:buFontTx/>
                <a:buNone/>
                <a:tabLst/>
                <a:defRPr/>
              </a:pPr>
              <a:r>
                <a:rPr lang="en-US" sz="1400" b="1" kern="1200" dirty="0">
                  <a:solidFill>
                    <a:schemeClr val="accent2"/>
                  </a:solidFill>
                  <a:latin typeface="Raleway SemiBold" panose="020B0003030101060003" pitchFamily="34" charset="0"/>
                  <a:ea typeface="+mn-ea"/>
                  <a:cs typeface="+mn-cs"/>
                </a:rPr>
                <a:t>Unfair advantage?</a:t>
              </a:r>
            </a:p>
          </p:txBody>
        </p:sp>
        <p:sp>
          <p:nvSpPr>
            <p:cNvPr id="360" name="TextBox 359">
              <a:extLst>
                <a:ext uri="{FF2B5EF4-FFF2-40B4-BE49-F238E27FC236}">
                  <a16:creationId xmlns:a16="http://schemas.microsoft.com/office/drawing/2014/main" id="{2572D6BD-0C06-BB37-FC2A-2AC8E934D1AE}"/>
                </a:ext>
              </a:extLst>
            </p:cNvPr>
            <p:cNvSpPr txBox="1"/>
            <p:nvPr/>
          </p:nvSpPr>
          <p:spPr>
            <a:xfrm>
              <a:off x="6019800" y="3058019"/>
              <a:ext cx="1790732" cy="830997"/>
            </a:xfrm>
            <a:prstGeom prst="rect">
              <a:avLst/>
            </a:prstGeom>
            <a:noFill/>
          </p:spPr>
          <p:txBody>
            <a:bodyPr wrap="square">
              <a:spAutoFit/>
            </a:bodyPr>
            <a:lstStyle/>
            <a:p>
              <a:pPr algn="r"/>
              <a:r>
                <a:rPr lang="en-US" sz="1800" b="1" kern="1200" dirty="0">
                  <a:solidFill>
                    <a:schemeClr val="accent1"/>
                  </a:solidFill>
                  <a:latin typeface="Raleway ExtraBold" panose="020B0003030101060003" pitchFamily="34" charset="0"/>
                  <a:ea typeface="+mn-ea"/>
                  <a:cs typeface="+mn-cs"/>
                </a:rPr>
                <a:t>Transparency</a:t>
              </a:r>
              <a:br>
                <a:rPr lang="en-US" sz="1600" b="1" dirty="0">
                  <a:solidFill>
                    <a:schemeClr val="accent1"/>
                  </a:solidFill>
                  <a:latin typeface="Raleway" panose="020B0003030101060003" pitchFamily="34" charset="0"/>
                </a:rPr>
              </a:br>
              <a:endParaRPr lang="en-US" sz="1600" b="1" dirty="0">
                <a:solidFill>
                  <a:schemeClr val="accent1"/>
                </a:solidFill>
                <a:latin typeface="Raleway" panose="020B0003030101060003" pitchFamily="34" charset="0"/>
              </a:endParaRPr>
            </a:p>
            <a:p>
              <a:pPr algn="r" defTabSz="914400">
                <a:defRPr/>
              </a:pPr>
              <a:r>
                <a:rPr lang="en-US" sz="1400" b="1" dirty="0">
                  <a:solidFill>
                    <a:schemeClr val="accent2"/>
                  </a:solidFill>
                  <a:latin typeface="Raleway SemiBold" panose="020B0003030101060003" pitchFamily="34" charset="0"/>
                </a:rPr>
                <a:t>AI-use declared?</a:t>
              </a:r>
            </a:p>
          </p:txBody>
        </p:sp>
      </p:grpSp>
      <p:graphicFrame>
        <p:nvGraphicFramePr>
          <p:cNvPr id="370" name="Table 369">
            <a:extLst>
              <a:ext uri="{FF2B5EF4-FFF2-40B4-BE49-F238E27FC236}">
                <a16:creationId xmlns:a16="http://schemas.microsoft.com/office/drawing/2014/main" id="{7BFE17E4-9542-056F-E326-1865DB8B5F2A}"/>
              </a:ext>
            </a:extLst>
          </p:cNvPr>
          <p:cNvGraphicFramePr>
            <a:graphicFrameLocks noGrp="1"/>
          </p:cNvGraphicFramePr>
          <p:nvPr>
            <p:extLst>
              <p:ext uri="{D42A27DB-BD31-4B8C-83A1-F6EECF244321}">
                <p14:modId xmlns:p14="http://schemas.microsoft.com/office/powerpoint/2010/main" val="2896435977"/>
              </p:ext>
            </p:extLst>
          </p:nvPr>
        </p:nvGraphicFramePr>
        <p:xfrm>
          <a:off x="6307771" y="4617224"/>
          <a:ext cx="5294287" cy="953702"/>
        </p:xfrm>
        <a:graphic>
          <a:graphicData uri="http://schemas.openxmlformats.org/drawingml/2006/table">
            <a:tbl>
              <a:tblPr firstRow="1" bandRow="1">
                <a:tableStyleId>{5C22544A-7EE6-4342-B048-85BDC9FD1C3A}</a:tableStyleId>
              </a:tblPr>
              <a:tblGrid>
                <a:gridCol w="937395">
                  <a:extLst>
                    <a:ext uri="{9D8B030D-6E8A-4147-A177-3AD203B41FA5}">
                      <a16:colId xmlns:a16="http://schemas.microsoft.com/office/drawing/2014/main" val="1127354730"/>
                    </a:ext>
                  </a:extLst>
                </a:gridCol>
                <a:gridCol w="1537491">
                  <a:extLst>
                    <a:ext uri="{9D8B030D-6E8A-4147-A177-3AD203B41FA5}">
                      <a16:colId xmlns:a16="http://schemas.microsoft.com/office/drawing/2014/main" val="2025013511"/>
                    </a:ext>
                  </a:extLst>
                </a:gridCol>
                <a:gridCol w="1371600">
                  <a:extLst>
                    <a:ext uri="{9D8B030D-6E8A-4147-A177-3AD203B41FA5}">
                      <a16:colId xmlns:a16="http://schemas.microsoft.com/office/drawing/2014/main" val="2447312780"/>
                    </a:ext>
                  </a:extLst>
                </a:gridCol>
                <a:gridCol w="1447801">
                  <a:extLst>
                    <a:ext uri="{9D8B030D-6E8A-4147-A177-3AD203B41FA5}">
                      <a16:colId xmlns:a16="http://schemas.microsoft.com/office/drawing/2014/main" val="4178868750"/>
                    </a:ext>
                  </a:extLst>
                </a:gridCol>
              </a:tblGrid>
              <a:tr h="211755">
                <a:tc>
                  <a:txBody>
                    <a:bodyPr/>
                    <a:lstStyle/>
                    <a:p>
                      <a:r>
                        <a:rPr lang="en-US" sz="1400" dirty="0">
                          <a:solidFill>
                            <a:schemeClr val="accent1"/>
                          </a:solidFill>
                          <a:latin typeface="+mj-lt"/>
                        </a:rPr>
                        <a:t>Ideation</a:t>
                      </a:r>
                    </a:p>
                  </a:txBody>
                  <a:tcPr>
                    <a:lnL w="12700" cmpd="sng">
                      <a:noFill/>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381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solidFill>
                            <a:schemeClr val="accent3">
                              <a:lumMod val="75000"/>
                            </a:schemeClr>
                          </a:solidFill>
                          <a:latin typeface="+mj-lt"/>
                        </a:rPr>
                        <a:t>Brainstorm</a:t>
                      </a:r>
                    </a:p>
                  </a:txBody>
                  <a:tcPr anchor="ctr">
                    <a:lnL w="38100" cap="flat" cmpd="sng" algn="ctr">
                      <a:noFill/>
                      <a:prstDash val="solid"/>
                      <a:round/>
                      <a:headEnd type="none" w="med" len="med"/>
                      <a:tailEnd type="none" w="med" len="med"/>
                    </a:lnL>
                    <a:lnR w="12700" cap="flat" cmpd="sng" algn="ctr">
                      <a:noFill/>
                      <a:prstDash val="solid"/>
                      <a:round/>
                      <a:headEnd type="none" w="med" len="med"/>
                      <a:tailEnd type="none" w="med" len="med"/>
                    </a:lnR>
                    <a:lnT w="38100" cap="flat" cmpd="sng" algn="ctr">
                      <a:noFill/>
                      <a:prstDash val="solid"/>
                      <a:round/>
                      <a:headEnd type="none" w="med" len="med"/>
                      <a:tailEnd type="none" w="med" len="med"/>
                    </a:lnT>
                    <a:lnB w="381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1400" kern="1200" dirty="0">
                          <a:solidFill>
                            <a:schemeClr val="accent3">
                              <a:lumMod val="75000"/>
                            </a:schemeClr>
                          </a:solidFill>
                          <a:latin typeface="+mj-lt"/>
                          <a:ea typeface="+mn-ea"/>
                          <a:cs typeface="+mn-cs"/>
                        </a:rPr>
                        <a:t>Plan</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400" dirty="0">
                        <a:solidFill>
                          <a:schemeClr val="bg1"/>
                        </a:solidFill>
                        <a:latin typeface="+mj-lt"/>
                      </a:endParaRPr>
                    </a:p>
                  </a:txBody>
                  <a:tcPr>
                    <a:lnL w="12700" cap="flat" cmpd="sng" algn="ctr">
                      <a:noFill/>
                      <a:prstDash val="solid"/>
                      <a:round/>
                      <a:headEnd type="none" w="med" len="med"/>
                      <a:tailEnd type="none" w="med" len="med"/>
                    </a:lnL>
                    <a:lnR w="12700" cmpd="sng">
                      <a:noFill/>
                    </a:lnR>
                    <a:lnT w="381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3718976943"/>
                  </a:ext>
                </a:extLst>
              </a:tr>
              <a:tr h="211755">
                <a:tc>
                  <a:txBody>
                    <a:bodyPr/>
                    <a:lstStyle/>
                    <a:p>
                      <a:r>
                        <a:rPr lang="en-US" sz="1400" dirty="0">
                          <a:solidFill>
                            <a:schemeClr val="accent1"/>
                          </a:solidFill>
                          <a:latin typeface="+mj-lt"/>
                        </a:rPr>
                        <a:t>Drafting</a:t>
                      </a:r>
                    </a:p>
                  </a:txBody>
                  <a:tcPr>
                    <a:lnL w="12700" cmpd="sng">
                      <a:noFill/>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381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1400" dirty="0">
                          <a:solidFill>
                            <a:schemeClr val="accent4"/>
                          </a:solidFill>
                          <a:latin typeface="+mj-lt"/>
                        </a:rPr>
                        <a:t>Learn about</a:t>
                      </a:r>
                    </a:p>
                  </a:txBody>
                  <a:tcPr>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381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1400" dirty="0">
                          <a:solidFill>
                            <a:schemeClr val="accent4"/>
                          </a:solidFill>
                          <a:latin typeface="+mj-lt"/>
                        </a:rPr>
                        <a:t>Find sources</a:t>
                      </a:r>
                    </a:p>
                  </a:txBody>
                  <a:tcPr>
                    <a:lnL w="38100" cap="flat" cmpd="sng" algn="ctr">
                      <a:noFill/>
                      <a:prstDash val="solid"/>
                      <a:round/>
                      <a:headEnd type="none" w="med" len="med"/>
                      <a:tailEnd type="none" w="med" len="med"/>
                    </a:lnL>
                    <a:lnR w="38100" cap="flat" cmpd="sng" algn="ctr">
                      <a:noFill/>
                      <a:prstDash val="solid"/>
                      <a:round/>
                      <a:headEnd type="none" w="med" len="med"/>
                      <a:tailEnd type="none" w="med" len="med"/>
                    </a:lnR>
                    <a:lnT w="12700" cap="flat" cmpd="sng" algn="ctr">
                      <a:noFill/>
                      <a:prstDash val="solid"/>
                      <a:round/>
                      <a:headEnd type="none" w="med" len="med"/>
                      <a:tailEnd type="none" w="med" len="med"/>
                    </a:lnT>
                    <a:lnB w="381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1400" dirty="0">
                          <a:solidFill>
                            <a:schemeClr val="accent5"/>
                          </a:solidFill>
                          <a:latin typeface="+mj-lt"/>
                        </a:rPr>
                        <a:t>Create</a:t>
                      </a:r>
                    </a:p>
                  </a:txBody>
                  <a:tcPr>
                    <a:lnL w="38100" cap="flat" cmpd="sng" algn="ctr">
                      <a:noFill/>
                      <a:prstDash val="solid"/>
                      <a:round/>
                      <a:headEnd type="none" w="med" len="med"/>
                      <a:tailEnd type="none" w="med" len="med"/>
                    </a:lnL>
                    <a:lnR w="12700" cmpd="sng">
                      <a:noFill/>
                    </a:lnR>
                    <a:lnT w="12700" cmpd="sng">
                      <a:noFill/>
                    </a:lnT>
                    <a:lnB w="381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851100838"/>
                  </a:ext>
                </a:extLst>
              </a:tr>
              <a:tr h="34410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solidFill>
                            <a:schemeClr val="accent1"/>
                          </a:solidFill>
                          <a:latin typeface="+mj-lt"/>
                        </a:rPr>
                        <a:t>Revising</a:t>
                      </a:r>
                    </a:p>
                  </a:txBody>
                  <a:tcPr>
                    <a:lnL w="12700" cmpd="sng">
                      <a:noFill/>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accent3">
                              <a:lumMod val="75000"/>
                            </a:schemeClr>
                          </a:solidFill>
                          <a:latin typeface="+mj-lt"/>
                          <a:ea typeface="+mn-ea"/>
                          <a:cs typeface="+mn-cs"/>
                        </a:rPr>
                        <a:t>Proofread</a:t>
                      </a:r>
                    </a:p>
                  </a:txBody>
                  <a:tcPr>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accent3">
                              <a:lumMod val="75000"/>
                            </a:schemeClr>
                          </a:solidFill>
                          <a:latin typeface="+mj-lt"/>
                          <a:ea typeface="+mn-ea"/>
                          <a:cs typeface="+mn-cs"/>
                        </a:rPr>
                        <a:t>Feedback</a:t>
                      </a:r>
                    </a:p>
                  </a:txBody>
                  <a:tcPr>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noFill/>
                  </a:tcPr>
                </a:tc>
                <a:tc>
                  <a:txBody>
                    <a:bodyPr/>
                    <a:lstStyle/>
                    <a:p>
                      <a:r>
                        <a:rPr lang="en-US" sz="1400" dirty="0">
                          <a:solidFill>
                            <a:schemeClr val="accent4"/>
                          </a:solidFill>
                          <a:latin typeface="+mj-lt"/>
                        </a:rPr>
                        <a:t>Revise</a:t>
                      </a:r>
                    </a:p>
                  </a:txBody>
                  <a:tcPr>
                    <a:lnL w="38100" cap="flat" cmpd="sng" algn="ctr">
                      <a:noFill/>
                      <a:prstDash val="solid"/>
                      <a:round/>
                      <a:headEnd type="none" w="med" len="med"/>
                      <a:tailEnd type="none" w="med" len="med"/>
                    </a:lnL>
                    <a:lnR w="12700" cmpd="sng">
                      <a:noFill/>
                    </a:lnR>
                    <a:lnT w="381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2505199114"/>
                  </a:ext>
                </a:extLst>
              </a:tr>
            </a:tbl>
          </a:graphicData>
        </a:graphic>
      </p:graphicFrame>
      <p:graphicFrame>
        <p:nvGraphicFramePr>
          <p:cNvPr id="377" name="Table 376">
            <a:extLst>
              <a:ext uri="{FF2B5EF4-FFF2-40B4-BE49-F238E27FC236}">
                <a16:creationId xmlns:a16="http://schemas.microsoft.com/office/drawing/2014/main" id="{C990F83A-089C-3500-FBC1-5E97C72FCAA8}"/>
              </a:ext>
            </a:extLst>
          </p:cNvPr>
          <p:cNvGraphicFramePr>
            <a:graphicFrameLocks noGrp="1"/>
          </p:cNvGraphicFramePr>
          <p:nvPr>
            <p:extLst>
              <p:ext uri="{D42A27DB-BD31-4B8C-83A1-F6EECF244321}">
                <p14:modId xmlns:p14="http://schemas.microsoft.com/office/powerpoint/2010/main" val="1073017974"/>
              </p:ext>
            </p:extLst>
          </p:nvPr>
        </p:nvGraphicFramePr>
        <p:xfrm>
          <a:off x="1483031" y="4617924"/>
          <a:ext cx="2384184" cy="914400"/>
        </p:xfrm>
        <a:graphic>
          <a:graphicData uri="http://schemas.openxmlformats.org/drawingml/2006/table">
            <a:tbl>
              <a:tblPr firstRow="1" bandRow="1">
                <a:tableStyleId>{5C22544A-7EE6-4342-B048-85BDC9FD1C3A}</a:tableStyleId>
              </a:tblPr>
              <a:tblGrid>
                <a:gridCol w="2384184">
                  <a:extLst>
                    <a:ext uri="{9D8B030D-6E8A-4147-A177-3AD203B41FA5}">
                      <a16:colId xmlns:a16="http://schemas.microsoft.com/office/drawing/2014/main" val="4099587099"/>
                    </a:ext>
                  </a:extLst>
                </a:gridCol>
              </a:tblGrid>
              <a:tr h="162177">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accent5"/>
                          </a:solidFill>
                          <a:latin typeface="+mj-lt"/>
                          <a:ea typeface="+mn-ea"/>
                          <a:cs typeface="+mn-cs"/>
                        </a:rPr>
                        <a:t>Co-authoring with AI</a:t>
                      </a:r>
                    </a:p>
                  </a:txBody>
                  <a:tcPr>
                    <a:lnL w="12700" cmpd="sng">
                      <a:noFill/>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381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271593039"/>
                  </a:ext>
                </a:extLst>
              </a:tr>
              <a:tr h="246644">
                <a:tc>
                  <a:txBody>
                    <a:bodyPr/>
                    <a:lstStyle/>
                    <a:p>
                      <a:pPr marL="0" algn="r" defTabSz="914400" rtl="0" eaLnBrk="1" latinLnBrk="0" hangingPunct="1"/>
                      <a:r>
                        <a:rPr lang="en-US" sz="1400" kern="1200" dirty="0">
                          <a:solidFill>
                            <a:schemeClr val="accent4"/>
                          </a:solidFill>
                          <a:latin typeface="+mj-lt"/>
                          <a:ea typeface="+mn-ea"/>
                          <a:cs typeface="+mn-cs"/>
                        </a:rPr>
                        <a:t>Referencing AI tools</a:t>
                      </a:r>
                    </a:p>
                  </a:txBody>
                  <a:tcPr>
                    <a:lnL w="12700" cmpd="sng">
                      <a:noFill/>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381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375606119"/>
                  </a:ext>
                </a:extLst>
              </a:tr>
              <a:tr h="246644">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accent3">
                              <a:lumMod val="75000"/>
                            </a:schemeClr>
                          </a:solidFill>
                          <a:latin typeface="+mj-lt"/>
                          <a:ea typeface="+mn-ea"/>
                          <a:cs typeface="+mn-cs"/>
                        </a:rPr>
                        <a:t>Declaring AI use</a:t>
                      </a:r>
                    </a:p>
                  </a:txBody>
                  <a:tcPr>
                    <a:lnL w="12700" cmpd="sng">
                      <a:noFill/>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2925816477"/>
                  </a:ext>
                </a:extLst>
              </a:tr>
            </a:tbl>
          </a:graphicData>
        </a:graphic>
      </p:graphicFrame>
      <p:grpSp>
        <p:nvGrpSpPr>
          <p:cNvPr id="385" name="Group 384">
            <a:extLst>
              <a:ext uri="{FF2B5EF4-FFF2-40B4-BE49-F238E27FC236}">
                <a16:creationId xmlns:a16="http://schemas.microsoft.com/office/drawing/2014/main" id="{3201EF58-EDB2-EFEC-77EC-36C104ADE195}"/>
              </a:ext>
            </a:extLst>
          </p:cNvPr>
          <p:cNvGrpSpPr/>
          <p:nvPr/>
        </p:nvGrpSpPr>
        <p:grpSpPr>
          <a:xfrm>
            <a:off x="4042622" y="4458185"/>
            <a:ext cx="1841609" cy="1244773"/>
            <a:chOff x="6019800" y="4470223"/>
            <a:chExt cx="1841609" cy="1244773"/>
          </a:xfrm>
        </p:grpSpPr>
        <p:sp>
          <p:nvSpPr>
            <p:cNvPr id="376" name="Round Single Corner of Rectangle 375">
              <a:extLst>
                <a:ext uri="{FF2B5EF4-FFF2-40B4-BE49-F238E27FC236}">
                  <a16:creationId xmlns:a16="http://schemas.microsoft.com/office/drawing/2014/main" id="{B2D4DCE3-D78E-D56D-A6F8-30B69A2E3C26}"/>
                </a:ext>
              </a:extLst>
            </p:cNvPr>
            <p:cNvSpPr/>
            <p:nvPr/>
          </p:nvSpPr>
          <p:spPr>
            <a:xfrm flipV="1">
              <a:off x="6019800" y="4470223"/>
              <a:ext cx="1841609" cy="1244773"/>
            </a:xfrm>
            <a:prstGeom prst="round1Rect">
              <a:avLst>
                <a:gd name="adj" fmla="val 36878"/>
              </a:avLst>
            </a:prstGeom>
            <a:solidFill>
              <a:schemeClr val="bg1"/>
            </a:solidFill>
            <a:ln>
              <a:solidFill>
                <a:schemeClr val="accent2"/>
              </a:solid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79" name="TextBox 378">
              <a:extLst>
                <a:ext uri="{FF2B5EF4-FFF2-40B4-BE49-F238E27FC236}">
                  <a16:creationId xmlns:a16="http://schemas.microsoft.com/office/drawing/2014/main" id="{9761EF25-E274-73D9-3080-587BC3FA1556}"/>
                </a:ext>
              </a:extLst>
            </p:cNvPr>
            <p:cNvSpPr txBox="1"/>
            <p:nvPr/>
          </p:nvSpPr>
          <p:spPr>
            <a:xfrm>
              <a:off x="6205419" y="4787080"/>
              <a:ext cx="1499164" cy="600164"/>
            </a:xfrm>
            <a:prstGeom prst="rect">
              <a:avLst/>
            </a:prstGeom>
            <a:noFill/>
          </p:spPr>
          <p:txBody>
            <a:bodyPr wrap="square" anchor="ctr">
              <a:spAutoFit/>
            </a:bodyPr>
            <a:lstStyle/>
            <a:p>
              <a:r>
                <a:rPr lang="en-US" sz="1100" dirty="0">
                  <a:solidFill>
                    <a:schemeClr val="accent3">
                      <a:lumMod val="75000"/>
                    </a:schemeClr>
                  </a:solidFill>
                  <a:latin typeface="+mj-lt"/>
                </a:rPr>
                <a:t>*potentially useful</a:t>
              </a:r>
              <a:br>
                <a:rPr lang="en-US" sz="1100" dirty="0">
                  <a:solidFill>
                    <a:schemeClr val="accent3">
                      <a:lumMod val="75000"/>
                    </a:schemeClr>
                  </a:solidFill>
                  <a:latin typeface="+mj-lt"/>
                </a:rPr>
              </a:br>
              <a:r>
                <a:rPr lang="en-US" sz="1100" dirty="0">
                  <a:solidFill>
                    <a:schemeClr val="accent4"/>
                  </a:solidFill>
                  <a:latin typeface="+mj-lt"/>
                </a:rPr>
                <a:t>*beware</a:t>
              </a:r>
              <a:br>
                <a:rPr lang="en-US" sz="1100" dirty="0">
                  <a:solidFill>
                    <a:schemeClr val="accent4"/>
                  </a:solidFill>
                  <a:latin typeface="+mj-lt"/>
                </a:rPr>
              </a:br>
              <a:r>
                <a:rPr lang="en-US" sz="1100" dirty="0">
                  <a:solidFill>
                    <a:schemeClr val="accent5"/>
                  </a:solidFill>
                  <a:latin typeface="+mj-lt"/>
                </a:rPr>
                <a:t>*not advised</a:t>
              </a:r>
              <a:endParaRPr lang="en-US" sz="1100" dirty="0">
                <a:solidFill>
                  <a:schemeClr val="accent3">
                    <a:lumMod val="75000"/>
                  </a:schemeClr>
                </a:solidFill>
                <a:latin typeface="+mj-lt"/>
              </a:endParaRPr>
            </a:p>
          </p:txBody>
        </p:sp>
      </p:grpSp>
      <p:sp>
        <p:nvSpPr>
          <p:cNvPr id="382" name="TextBox 381">
            <a:extLst>
              <a:ext uri="{FF2B5EF4-FFF2-40B4-BE49-F238E27FC236}">
                <a16:creationId xmlns:a16="http://schemas.microsoft.com/office/drawing/2014/main" id="{2C1B9250-88DE-36A2-4A9D-76777C9D3BBB}"/>
              </a:ext>
            </a:extLst>
          </p:cNvPr>
          <p:cNvSpPr txBox="1"/>
          <p:nvPr/>
        </p:nvSpPr>
        <p:spPr>
          <a:xfrm>
            <a:off x="2939941" y="6092443"/>
            <a:ext cx="7025325" cy="584775"/>
          </a:xfrm>
          <a:prstGeom prst="rect">
            <a:avLst/>
          </a:prstGeom>
          <a:noFill/>
        </p:spPr>
        <p:txBody>
          <a:bodyPr wrap="square">
            <a:spAutoFit/>
          </a:bodyPr>
          <a:lstStyle/>
          <a:p>
            <a:pPr algn="ctr"/>
            <a:r>
              <a:rPr lang="en-US" sz="3200" b="1" dirty="0">
                <a:solidFill>
                  <a:schemeClr val="bg1"/>
                </a:solidFill>
                <a:latin typeface="Raleway ExtraBold" panose="020B0003030101060003" pitchFamily="34" charset="0"/>
              </a:rPr>
              <a:t>AI GUIDELINES  </a:t>
            </a:r>
            <a:r>
              <a:rPr lang="en-US" sz="3200" b="1" dirty="0">
                <a:solidFill>
                  <a:schemeClr val="accent2"/>
                </a:solidFill>
                <a:latin typeface="Raleway SemiBold" panose="020B0003030101060003" pitchFamily="34" charset="0"/>
              </a:rPr>
              <a:t>|  Key principles</a:t>
            </a:r>
          </a:p>
        </p:txBody>
      </p:sp>
      <p:sp>
        <p:nvSpPr>
          <p:cNvPr id="2" name="TextBox 1">
            <a:extLst>
              <a:ext uri="{FF2B5EF4-FFF2-40B4-BE49-F238E27FC236}">
                <a16:creationId xmlns:a16="http://schemas.microsoft.com/office/drawing/2014/main" id="{5B090D79-790C-65F6-CAB1-35EAD71171B9}"/>
              </a:ext>
            </a:extLst>
          </p:cNvPr>
          <p:cNvSpPr txBox="1"/>
          <p:nvPr/>
        </p:nvSpPr>
        <p:spPr>
          <a:xfrm rot="16200000">
            <a:off x="5689148" y="4933196"/>
            <a:ext cx="898003" cy="338554"/>
          </a:xfrm>
          <a:prstGeom prst="rect">
            <a:avLst/>
          </a:prstGeom>
          <a:noFill/>
        </p:spPr>
        <p:txBody>
          <a:bodyPr wrap="square" rtlCol="0">
            <a:spAutoFit/>
          </a:bodyPr>
          <a:lstStyle/>
          <a:p>
            <a:r>
              <a:rPr lang="en-US" sz="1600" b="1" kern="1200" dirty="0">
                <a:solidFill>
                  <a:schemeClr val="dk1"/>
                </a:solidFill>
                <a:effectLst/>
                <a:latin typeface="Raleway ExtraBold" panose="020B0003030101060003" pitchFamily="34" charset="0"/>
                <a:ea typeface="+mn-ea"/>
                <a:cs typeface="+mn-cs"/>
              </a:rPr>
              <a:t>Use for</a:t>
            </a:r>
          </a:p>
        </p:txBody>
      </p:sp>
      <p:sp>
        <p:nvSpPr>
          <p:cNvPr id="3" name="Rectangle 2">
            <a:hlinkClick r:id="rId7" action="ppaction://hlinksldjump"/>
            <a:extLst>
              <a:ext uri="{FF2B5EF4-FFF2-40B4-BE49-F238E27FC236}">
                <a16:creationId xmlns:a16="http://schemas.microsoft.com/office/drawing/2014/main" id="{E4EF28C1-605F-C16A-0E53-2FF005705F3F}"/>
              </a:ext>
            </a:extLst>
          </p:cNvPr>
          <p:cNvSpPr/>
          <p:nvPr/>
        </p:nvSpPr>
        <p:spPr>
          <a:xfrm>
            <a:off x="6318664" y="4617224"/>
            <a:ext cx="3358736" cy="306648"/>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ZA"/>
          </a:p>
        </p:txBody>
      </p:sp>
      <p:sp>
        <p:nvSpPr>
          <p:cNvPr id="4" name="Rectangle 3">
            <a:hlinkClick r:id="rId8" action="ppaction://hlinksldjump"/>
            <a:extLst>
              <a:ext uri="{FF2B5EF4-FFF2-40B4-BE49-F238E27FC236}">
                <a16:creationId xmlns:a16="http://schemas.microsoft.com/office/drawing/2014/main" id="{39724799-A370-6238-9BE4-887D37A12D9C}"/>
              </a:ext>
            </a:extLst>
          </p:cNvPr>
          <p:cNvSpPr/>
          <p:nvPr/>
        </p:nvSpPr>
        <p:spPr>
          <a:xfrm>
            <a:off x="6318664" y="4923872"/>
            <a:ext cx="4958936" cy="330709"/>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ZA"/>
          </a:p>
        </p:txBody>
      </p:sp>
      <p:sp>
        <p:nvSpPr>
          <p:cNvPr id="5" name="Rectangle 4">
            <a:hlinkClick r:id="rId9" action="ppaction://hlinksldjump"/>
            <a:extLst>
              <a:ext uri="{FF2B5EF4-FFF2-40B4-BE49-F238E27FC236}">
                <a16:creationId xmlns:a16="http://schemas.microsoft.com/office/drawing/2014/main" id="{284263D3-221F-F55F-C889-8D4DC0BB753A}"/>
              </a:ext>
            </a:extLst>
          </p:cNvPr>
          <p:cNvSpPr/>
          <p:nvPr/>
        </p:nvSpPr>
        <p:spPr>
          <a:xfrm>
            <a:off x="6307427" y="5254581"/>
            <a:ext cx="4741573" cy="306515"/>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ZA"/>
          </a:p>
        </p:txBody>
      </p:sp>
      <p:sp>
        <p:nvSpPr>
          <p:cNvPr id="6" name="Rectangle 5">
            <a:hlinkClick r:id="rId10" action="ppaction://hlinksldjump"/>
            <a:extLst>
              <a:ext uri="{FF2B5EF4-FFF2-40B4-BE49-F238E27FC236}">
                <a16:creationId xmlns:a16="http://schemas.microsoft.com/office/drawing/2014/main" id="{239DEEBF-4411-FA69-FA19-57EF30C69142}"/>
              </a:ext>
            </a:extLst>
          </p:cNvPr>
          <p:cNvSpPr/>
          <p:nvPr/>
        </p:nvSpPr>
        <p:spPr>
          <a:xfrm>
            <a:off x="4042622" y="2375727"/>
            <a:ext cx="1820836" cy="1820058"/>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ZA"/>
          </a:p>
        </p:txBody>
      </p:sp>
      <p:sp>
        <p:nvSpPr>
          <p:cNvPr id="7" name="Rectangle 6">
            <a:hlinkClick r:id="rId11" action="ppaction://hlinksldjump"/>
            <a:extLst>
              <a:ext uri="{FF2B5EF4-FFF2-40B4-BE49-F238E27FC236}">
                <a16:creationId xmlns:a16="http://schemas.microsoft.com/office/drawing/2014/main" id="{9366E073-8BC0-AF89-03DE-CEB14290BC92}"/>
              </a:ext>
            </a:extLst>
          </p:cNvPr>
          <p:cNvSpPr/>
          <p:nvPr/>
        </p:nvSpPr>
        <p:spPr>
          <a:xfrm>
            <a:off x="6012842" y="2404503"/>
            <a:ext cx="1857661" cy="1807010"/>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ZA"/>
          </a:p>
        </p:txBody>
      </p:sp>
      <p:sp>
        <p:nvSpPr>
          <p:cNvPr id="178" name="Rectangle 177">
            <a:hlinkClick r:id="rId12" action="ppaction://hlinksldjump"/>
            <a:extLst>
              <a:ext uri="{FF2B5EF4-FFF2-40B4-BE49-F238E27FC236}">
                <a16:creationId xmlns:a16="http://schemas.microsoft.com/office/drawing/2014/main" id="{D6F21277-67C5-BAA1-5347-D8513ACBA748}"/>
              </a:ext>
            </a:extLst>
          </p:cNvPr>
          <p:cNvSpPr/>
          <p:nvPr/>
        </p:nvSpPr>
        <p:spPr>
          <a:xfrm>
            <a:off x="6019189" y="405010"/>
            <a:ext cx="1848053" cy="1822002"/>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ZA"/>
          </a:p>
        </p:txBody>
      </p:sp>
      <p:sp>
        <p:nvSpPr>
          <p:cNvPr id="180" name="Rectangle 179">
            <a:hlinkClick r:id="rId13" action="ppaction://hlinksldjump"/>
            <a:extLst>
              <a:ext uri="{FF2B5EF4-FFF2-40B4-BE49-F238E27FC236}">
                <a16:creationId xmlns:a16="http://schemas.microsoft.com/office/drawing/2014/main" id="{BA9084AC-B2B4-7DE0-8BF6-59F9133A2838}"/>
              </a:ext>
            </a:extLst>
          </p:cNvPr>
          <p:cNvSpPr/>
          <p:nvPr/>
        </p:nvSpPr>
        <p:spPr>
          <a:xfrm>
            <a:off x="4008072" y="396700"/>
            <a:ext cx="1821969" cy="180170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ZA"/>
          </a:p>
        </p:txBody>
      </p:sp>
      <p:sp>
        <p:nvSpPr>
          <p:cNvPr id="181" name="Rectangle 180">
            <a:hlinkClick r:id="rId14" action="ppaction://hlinksldjump"/>
            <a:extLst>
              <a:ext uri="{FF2B5EF4-FFF2-40B4-BE49-F238E27FC236}">
                <a16:creationId xmlns:a16="http://schemas.microsoft.com/office/drawing/2014/main" id="{A8482BC9-8FA0-53F4-4FC0-B849AC01178A}"/>
              </a:ext>
            </a:extLst>
          </p:cNvPr>
          <p:cNvSpPr/>
          <p:nvPr/>
        </p:nvSpPr>
        <p:spPr>
          <a:xfrm>
            <a:off x="1905000" y="4449171"/>
            <a:ext cx="4028582" cy="1342030"/>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ZA"/>
          </a:p>
        </p:txBody>
      </p:sp>
    </p:spTree>
    <p:extLst>
      <p:ext uri="{BB962C8B-B14F-4D97-AF65-F5344CB8AC3E}">
        <p14:creationId xmlns:p14="http://schemas.microsoft.com/office/powerpoint/2010/main" val="3061278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a:extLst>
            <a:ext uri="{FF2B5EF4-FFF2-40B4-BE49-F238E27FC236}">
              <a16:creationId xmlns:a16="http://schemas.microsoft.com/office/drawing/2014/main" id="{6143E4DF-D929-7F79-EF67-7E60DACA5C4B}"/>
            </a:ext>
          </a:extLst>
        </p:cNvPr>
        <p:cNvGrpSpPr/>
        <p:nvPr/>
      </p:nvGrpSpPr>
      <p:grpSpPr>
        <a:xfrm>
          <a:off x="0" y="0"/>
          <a:ext cx="0" cy="0"/>
          <a:chOff x="0" y="0"/>
          <a:chExt cx="0" cy="0"/>
        </a:xfrm>
      </p:grpSpPr>
      <p:sp>
        <p:nvSpPr>
          <p:cNvPr id="30" name="TextBox 29">
            <a:extLst>
              <a:ext uri="{FF2B5EF4-FFF2-40B4-BE49-F238E27FC236}">
                <a16:creationId xmlns:a16="http://schemas.microsoft.com/office/drawing/2014/main" id="{123C2B9E-5663-6E91-D108-5E7B84CEF95F}"/>
              </a:ext>
            </a:extLst>
          </p:cNvPr>
          <p:cNvSpPr txBox="1"/>
          <p:nvPr/>
        </p:nvSpPr>
        <p:spPr>
          <a:xfrm>
            <a:off x="3511704" y="120661"/>
            <a:ext cx="4266168" cy="523220"/>
          </a:xfrm>
          <a:prstGeom prst="rect">
            <a:avLst/>
          </a:prstGeom>
          <a:noFill/>
        </p:spPr>
        <p:txBody>
          <a:bodyPr wrap="none" rtlCol="0">
            <a:spAutoFit/>
          </a:bodyPr>
          <a:lstStyle/>
          <a:p>
            <a:r>
              <a:rPr lang="en-US" sz="2800" b="1" dirty="0">
                <a:solidFill>
                  <a:schemeClr val="bg1"/>
                </a:solidFill>
              </a:rPr>
              <a:t>Allowable AI use guidelines</a:t>
            </a:r>
          </a:p>
        </p:txBody>
      </p:sp>
      <p:sp>
        <p:nvSpPr>
          <p:cNvPr id="3" name="Title 4">
            <a:extLst>
              <a:ext uri="{FF2B5EF4-FFF2-40B4-BE49-F238E27FC236}">
                <a16:creationId xmlns:a16="http://schemas.microsoft.com/office/drawing/2014/main" id="{C460932D-42C2-FBB0-AFEA-978640958BFF}"/>
              </a:ext>
            </a:extLst>
          </p:cNvPr>
          <p:cNvSpPr>
            <a:spLocks noGrp="1"/>
          </p:cNvSpPr>
          <p:nvPr>
            <p:ph type="title"/>
          </p:nvPr>
        </p:nvSpPr>
        <p:spPr>
          <a:xfrm>
            <a:off x="211138" y="13900"/>
            <a:ext cx="9009062" cy="1052900"/>
          </a:xfrm>
        </p:spPr>
        <p:txBody>
          <a:bodyPr>
            <a:normAutofit/>
          </a:bodyPr>
          <a:lstStyle/>
          <a:p>
            <a:r>
              <a:rPr lang="en-US" sz="4000" b="1" dirty="0">
                <a:solidFill>
                  <a:schemeClr val="accent1"/>
                </a:solidFill>
              </a:rPr>
              <a:t>Ideation</a:t>
            </a:r>
          </a:p>
        </p:txBody>
      </p:sp>
      <p:pic>
        <p:nvPicPr>
          <p:cNvPr id="12" name="SU S-Curve">
            <a:extLst>
              <a:ext uri="{FF2B5EF4-FFF2-40B4-BE49-F238E27FC236}">
                <a16:creationId xmlns:a16="http://schemas.microsoft.com/office/drawing/2014/main" id="{B8905F84-5A5D-3A01-A09F-D50A01E2E3B1}"/>
              </a:ext>
            </a:extLst>
          </p:cNvPr>
          <p:cNvPicPr>
            <a:picLocks noGrp="1" noRot="1" noMove="1" noResize="1" noEditPoints="1" noAdjustHandles="1" noChangeArrowheads="1" noChangeShapeType="1" noCrop="1"/>
          </p:cNvPicPr>
          <p:nvPr/>
        </p:nvPicPr>
        <p:blipFill>
          <a:blip r:embed="rId2">
            <a:extLst>
              <a:ext uri="{96DAC541-7B7A-43D3-8B79-37D633B846F1}">
                <asvg:svgBlip xmlns:asvg="http://schemas.microsoft.com/office/drawing/2016/SVG/main" r:embed="rId3"/>
              </a:ext>
            </a:extLst>
          </a:blip>
          <a:stretch>
            <a:fillRect/>
          </a:stretch>
        </p:blipFill>
        <p:spPr>
          <a:xfrm>
            <a:off x="0" y="1"/>
            <a:ext cx="12192000" cy="6858000"/>
          </a:xfrm>
          <a:prstGeom prst="rect">
            <a:avLst/>
          </a:prstGeom>
        </p:spPr>
      </p:pic>
      <p:pic>
        <p:nvPicPr>
          <p:cNvPr id="13" name="SU Logo">
            <a:extLst>
              <a:ext uri="{FF2B5EF4-FFF2-40B4-BE49-F238E27FC236}">
                <a16:creationId xmlns:a16="http://schemas.microsoft.com/office/drawing/2014/main" id="{F7117405-3320-8A6F-76C3-843C5A735681}"/>
              </a:ext>
            </a:extLst>
          </p:cNvPr>
          <p:cNvPicPr>
            <a:picLocks noGrp="1" noRot="1" noMove="1" noResize="1" noEditPoints="1" noAdjustHandles="1" noChangeArrowheads="1" noChangeShapeType="1" noCrop="1"/>
          </p:cNvPicPr>
          <p:nvPr/>
        </p:nvPicPr>
        <p:blipFill>
          <a:blip r:embed="rId4">
            <a:extLst>
              <a:ext uri="{96DAC541-7B7A-43D3-8B79-37D633B846F1}">
                <asvg:svgBlip xmlns:asvg="http://schemas.microsoft.com/office/drawing/2016/SVG/main" r:embed="rId5"/>
              </a:ext>
            </a:extLst>
          </a:blip>
          <a:stretch>
            <a:fillRect/>
          </a:stretch>
        </p:blipFill>
        <p:spPr>
          <a:xfrm>
            <a:off x="325034" y="5759672"/>
            <a:ext cx="1970457" cy="1065235"/>
          </a:xfrm>
          <a:prstGeom prst="rect">
            <a:avLst/>
          </a:prstGeom>
        </p:spPr>
      </p:pic>
      <p:graphicFrame>
        <p:nvGraphicFramePr>
          <p:cNvPr id="6" name="Table 5">
            <a:extLst>
              <a:ext uri="{FF2B5EF4-FFF2-40B4-BE49-F238E27FC236}">
                <a16:creationId xmlns:a16="http://schemas.microsoft.com/office/drawing/2014/main" id="{5085D3D3-A42D-10DE-FC31-E73FD0310E59}"/>
              </a:ext>
            </a:extLst>
          </p:cNvPr>
          <p:cNvGraphicFramePr>
            <a:graphicFrameLocks noGrp="1"/>
          </p:cNvGraphicFramePr>
          <p:nvPr>
            <p:extLst>
              <p:ext uri="{D42A27DB-BD31-4B8C-83A1-F6EECF244321}">
                <p14:modId xmlns:p14="http://schemas.microsoft.com/office/powerpoint/2010/main" val="395361095"/>
              </p:ext>
            </p:extLst>
          </p:nvPr>
        </p:nvGraphicFramePr>
        <p:xfrm>
          <a:off x="325034" y="1091183"/>
          <a:ext cx="7544595" cy="2194560"/>
        </p:xfrm>
        <a:graphic>
          <a:graphicData uri="http://schemas.openxmlformats.org/drawingml/2006/table">
            <a:tbl>
              <a:tblPr firstRow="1" bandRow="1">
                <a:tableStyleId>{5C22544A-7EE6-4342-B048-85BDC9FD1C3A}</a:tableStyleId>
              </a:tblPr>
              <a:tblGrid>
                <a:gridCol w="3817760">
                  <a:extLst>
                    <a:ext uri="{9D8B030D-6E8A-4147-A177-3AD203B41FA5}">
                      <a16:colId xmlns:a16="http://schemas.microsoft.com/office/drawing/2014/main" val="433268916"/>
                    </a:ext>
                  </a:extLst>
                </a:gridCol>
                <a:gridCol w="3726835">
                  <a:extLst>
                    <a:ext uri="{9D8B030D-6E8A-4147-A177-3AD203B41FA5}">
                      <a16:colId xmlns:a16="http://schemas.microsoft.com/office/drawing/2014/main" val="1144728654"/>
                    </a:ext>
                  </a:extLst>
                </a:gridCol>
              </a:tblGrid>
              <a:tr h="27350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kern="1200" dirty="0">
                          <a:solidFill>
                            <a:schemeClr val="accent3">
                              <a:lumMod val="75000"/>
                            </a:schemeClr>
                          </a:solidFill>
                          <a:latin typeface="+mj-lt"/>
                          <a:ea typeface="+mn-ea"/>
                          <a:cs typeface="+mn-cs"/>
                        </a:rPr>
                        <a:t>Brainstorming</a:t>
                      </a:r>
                    </a:p>
                  </a:txBody>
                  <a:tcPr>
                    <a:lnL w="3175" cap="flat" cmpd="sng" algn="ctr">
                      <a:solidFill>
                        <a:schemeClr val="accent2"/>
                      </a:solidFill>
                      <a:prstDash val="solid"/>
                      <a:round/>
                      <a:headEnd type="none" w="med" len="med"/>
                      <a:tailEnd type="none" w="med" len="med"/>
                    </a:lnL>
                    <a:lnR w="3175" cap="flat" cmpd="sng" algn="ctr">
                      <a:solidFill>
                        <a:schemeClr val="accent2"/>
                      </a:solid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2000" kern="1200" dirty="0">
                          <a:solidFill>
                            <a:schemeClr val="accent3">
                              <a:lumMod val="75000"/>
                            </a:schemeClr>
                          </a:solidFill>
                          <a:latin typeface="+mj-lt"/>
                          <a:ea typeface="+mn-ea"/>
                          <a:cs typeface="+mn-cs"/>
                        </a:rPr>
                        <a:t>Planning</a:t>
                      </a:r>
                    </a:p>
                  </a:txBody>
                  <a:tcPr>
                    <a:lnL w="3175" cap="flat" cmpd="sng" algn="ctr">
                      <a:solidFill>
                        <a:schemeClr val="accent2"/>
                      </a:solidFill>
                      <a:prstDash val="solid"/>
                      <a:round/>
                      <a:headEnd type="none" w="med" len="med"/>
                      <a:tailEnd type="none" w="med" len="med"/>
                    </a:lnL>
                    <a:lnR w="3175" cap="flat" cmpd="sng" algn="ctr">
                      <a:solidFill>
                        <a:schemeClr val="accent2"/>
                      </a:solid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491361187"/>
                  </a:ext>
                </a:extLst>
              </a:tr>
              <a:tr h="102189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1" i="0" kern="1200" dirty="0">
                          <a:solidFill>
                            <a:schemeClr val="accent2"/>
                          </a:solidFill>
                          <a:latin typeface="Raleway" panose="020B0003030101060003" pitchFamily="34" charset="0"/>
                          <a:ea typeface="+mn-ea"/>
                          <a:cs typeface="+mn-cs"/>
                        </a:rPr>
                        <a:t>Is like: </a:t>
                      </a:r>
                    </a:p>
                    <a:p>
                      <a:pPr marL="0" marR="0" lvl="0" indent="0" algn="l" defTabSz="914400" rtl="0" eaLnBrk="1" fontAlgn="auto" latinLnBrk="0" hangingPunct="1">
                        <a:lnSpc>
                          <a:spcPct val="100000"/>
                        </a:lnSpc>
                        <a:spcBef>
                          <a:spcPts val="0"/>
                        </a:spcBef>
                        <a:spcAft>
                          <a:spcPts val="0"/>
                        </a:spcAft>
                        <a:buClrTx/>
                        <a:buSzTx/>
                        <a:buFontTx/>
                        <a:buNone/>
                        <a:tabLst/>
                        <a:defRPr/>
                      </a:pPr>
                      <a:r>
                        <a:rPr lang="en-ZA" sz="1400" b="0" i="0" kern="1200" dirty="0">
                          <a:solidFill>
                            <a:schemeClr val="tx1"/>
                          </a:solidFill>
                          <a:effectLst/>
                          <a:latin typeface="+mj-lt"/>
                          <a:ea typeface="+mn-ea"/>
                          <a:cs typeface="+mn-cs"/>
                        </a:rPr>
                        <a:t>Discussing the idea with a friend, tutor or teacher</a:t>
                      </a:r>
                      <a:br>
                        <a:rPr lang="en-ZA" sz="1400" b="0" i="0" kern="1200" dirty="0">
                          <a:solidFill>
                            <a:schemeClr val="tx1"/>
                          </a:solidFill>
                          <a:effectLst/>
                          <a:latin typeface="+mj-lt"/>
                          <a:ea typeface="+mn-ea"/>
                          <a:cs typeface="+mn-cs"/>
                        </a:rPr>
                      </a:br>
                      <a:endParaRPr lang="en-ZA" sz="1400" b="0" i="0" kern="1200" dirty="0">
                        <a:solidFill>
                          <a:schemeClr val="tx1"/>
                        </a:solidFill>
                        <a:effectLst/>
                        <a:latin typeface="+mj-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ZA" sz="1400" b="1" i="0" kern="1200" dirty="0">
                          <a:solidFill>
                            <a:schemeClr val="accent2"/>
                          </a:solidFill>
                          <a:latin typeface="Raleway" panose="020B0003030101060003" pitchFamily="34" charset="0"/>
                          <a:ea typeface="+mn-ea"/>
                          <a:cs typeface="+mn-cs"/>
                        </a:rPr>
                        <a:t>Keep in mind:</a:t>
                      </a:r>
                    </a:p>
                    <a:p>
                      <a:pPr marL="0" marR="0" lvl="0" indent="0" algn="l" defTabSz="914400" rtl="0" eaLnBrk="1" fontAlgn="auto" latinLnBrk="0" hangingPunct="1">
                        <a:lnSpc>
                          <a:spcPct val="100000"/>
                        </a:lnSpc>
                        <a:spcBef>
                          <a:spcPts val="0"/>
                        </a:spcBef>
                        <a:spcAft>
                          <a:spcPts val="0"/>
                        </a:spcAft>
                        <a:buClrTx/>
                        <a:buSzTx/>
                        <a:buFontTx/>
                        <a:buNone/>
                        <a:tabLst/>
                        <a:defRPr/>
                      </a:pPr>
                      <a:r>
                        <a:rPr lang="en-ZA" sz="1400" b="0" i="0" kern="1200" dirty="0">
                          <a:solidFill>
                            <a:schemeClr val="tx1"/>
                          </a:solidFill>
                          <a:effectLst/>
                          <a:latin typeface="+mj-lt"/>
                          <a:ea typeface="+mn-ea"/>
                          <a:cs typeface="+mn-cs"/>
                        </a:rPr>
                        <a:t>It might be a good idea to keep a record of the prompts you used and the outputs you received.</a:t>
                      </a:r>
                      <a:endParaRPr lang="en-US" sz="1400" b="0" dirty="0">
                        <a:solidFill>
                          <a:schemeClr val="tx1"/>
                        </a:solidFill>
                        <a:latin typeface="+mj-lt"/>
                      </a:endParaRPr>
                    </a:p>
                  </a:txBody>
                  <a:tcPr>
                    <a:lnL w="3175" cap="flat" cmpd="sng" algn="ctr">
                      <a:solidFill>
                        <a:schemeClr val="accent2"/>
                      </a:solidFill>
                      <a:prstDash val="solid"/>
                      <a:round/>
                      <a:headEnd type="none" w="med" len="med"/>
                      <a:tailEnd type="none" w="med" len="med"/>
                    </a:lnL>
                    <a:lnR w="3175" cap="flat" cmpd="sng" algn="ctr">
                      <a:solidFill>
                        <a:schemeClr val="accent2"/>
                      </a:solid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1" i="0" kern="1200" dirty="0">
                          <a:solidFill>
                            <a:schemeClr val="accent2"/>
                          </a:solidFill>
                          <a:latin typeface="Raleway" panose="020B0003030101060003" pitchFamily="34" charset="0"/>
                          <a:ea typeface="+mn-ea"/>
                          <a:cs typeface="+mn-cs"/>
                        </a:rPr>
                        <a:t>Is like: </a:t>
                      </a:r>
                    </a:p>
                    <a:p>
                      <a:pPr marL="0" marR="0" lvl="0" indent="0" algn="l" defTabSz="914400" rtl="0" eaLnBrk="1" fontAlgn="auto" latinLnBrk="0" hangingPunct="1">
                        <a:lnSpc>
                          <a:spcPct val="100000"/>
                        </a:lnSpc>
                        <a:spcBef>
                          <a:spcPts val="0"/>
                        </a:spcBef>
                        <a:spcAft>
                          <a:spcPts val="0"/>
                        </a:spcAft>
                        <a:buClrTx/>
                        <a:buSzTx/>
                        <a:buFontTx/>
                        <a:buNone/>
                        <a:tabLst/>
                        <a:defRPr/>
                      </a:pPr>
                      <a:r>
                        <a:rPr lang="en-ZA" sz="1400" b="0" i="0" kern="1200" dirty="0">
                          <a:solidFill>
                            <a:schemeClr val="tx1"/>
                          </a:solidFill>
                          <a:effectLst/>
                          <a:latin typeface="+mj-lt"/>
                          <a:ea typeface="+mn-ea"/>
                          <a:cs typeface="+mn-cs"/>
                        </a:rPr>
                        <a:t>Google search or checking Wikipedia</a:t>
                      </a:r>
                      <a:br>
                        <a:rPr lang="en-ZA" sz="1400" b="0" i="0" kern="1200" dirty="0">
                          <a:solidFill>
                            <a:schemeClr val="tx1"/>
                          </a:solidFill>
                          <a:effectLst/>
                          <a:latin typeface="+mj-lt"/>
                          <a:ea typeface="+mn-ea"/>
                          <a:cs typeface="+mn-cs"/>
                        </a:rPr>
                      </a:br>
                      <a:endParaRPr lang="en-US" sz="1400" b="0" dirty="0">
                        <a:solidFill>
                          <a:schemeClr val="tx1"/>
                        </a:solidFill>
                        <a:latin typeface="+mj-lt"/>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ZA" sz="1400" b="1" i="0" kern="1200" dirty="0">
                          <a:solidFill>
                            <a:schemeClr val="accent2"/>
                          </a:solidFill>
                          <a:latin typeface="Raleway" panose="020B0003030101060003" pitchFamily="34" charset="0"/>
                          <a:ea typeface="+mn-ea"/>
                          <a:cs typeface="+mn-cs"/>
                        </a:rPr>
                        <a:t>Keep in mind:</a:t>
                      </a:r>
                    </a:p>
                    <a:p>
                      <a:r>
                        <a:rPr lang="en-ZA" sz="1400" b="0" i="0" kern="1200" dirty="0">
                          <a:solidFill>
                            <a:schemeClr val="tx1"/>
                          </a:solidFill>
                          <a:effectLst/>
                          <a:latin typeface="+mj-lt"/>
                          <a:ea typeface="+mn-ea"/>
                          <a:cs typeface="+mn-cs"/>
                        </a:rPr>
                        <a:t>It is your responsibility to critically engage with the AI output and to check the accuracy of thereof.</a:t>
                      </a:r>
                      <a:endParaRPr lang="en-US" sz="1400" dirty="0">
                        <a:solidFill>
                          <a:schemeClr val="tx1"/>
                        </a:solidFill>
                        <a:latin typeface="+mj-lt"/>
                      </a:endParaRPr>
                    </a:p>
                  </a:txBody>
                  <a:tcPr>
                    <a:lnL w="3175" cap="flat" cmpd="sng" algn="ctr">
                      <a:solidFill>
                        <a:schemeClr val="accent2"/>
                      </a:solidFill>
                      <a:prstDash val="solid"/>
                      <a:round/>
                      <a:headEnd type="none" w="med" len="med"/>
                      <a:tailEnd type="none" w="med" len="med"/>
                    </a:lnL>
                    <a:lnR w="3175" cap="flat" cmpd="sng" algn="ctr">
                      <a:solidFill>
                        <a:schemeClr val="accent2"/>
                      </a:solid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400959932"/>
                  </a:ext>
                </a:extLst>
              </a:tr>
            </a:tbl>
          </a:graphicData>
        </a:graphic>
      </p:graphicFrame>
      <p:sp>
        <p:nvSpPr>
          <p:cNvPr id="2" name="Rectangle 1">
            <a:hlinkClick r:id="rId6" action="ppaction://hlinksldjump"/>
            <a:extLst>
              <a:ext uri="{FF2B5EF4-FFF2-40B4-BE49-F238E27FC236}">
                <a16:creationId xmlns:a16="http://schemas.microsoft.com/office/drawing/2014/main" id="{78F3A2D8-6034-DE2C-1249-39FECED2A4E3}"/>
              </a:ext>
            </a:extLst>
          </p:cNvPr>
          <p:cNvSpPr/>
          <p:nvPr/>
        </p:nvSpPr>
        <p:spPr>
          <a:xfrm>
            <a:off x="0" y="0"/>
            <a:ext cx="12192000" cy="6824907"/>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ZA"/>
          </a:p>
        </p:txBody>
      </p:sp>
    </p:spTree>
    <p:extLst>
      <p:ext uri="{BB962C8B-B14F-4D97-AF65-F5344CB8AC3E}">
        <p14:creationId xmlns:p14="http://schemas.microsoft.com/office/powerpoint/2010/main" val="3082651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a:extLst>
            <a:ext uri="{FF2B5EF4-FFF2-40B4-BE49-F238E27FC236}">
              <a16:creationId xmlns:a16="http://schemas.microsoft.com/office/drawing/2014/main" id="{A1AF27BD-1F96-760F-B1D9-000F8C5B0758}"/>
            </a:ext>
          </a:extLst>
        </p:cNvPr>
        <p:cNvGrpSpPr/>
        <p:nvPr/>
      </p:nvGrpSpPr>
      <p:grpSpPr>
        <a:xfrm>
          <a:off x="0" y="0"/>
          <a:ext cx="0" cy="0"/>
          <a:chOff x="0" y="0"/>
          <a:chExt cx="0" cy="0"/>
        </a:xfrm>
      </p:grpSpPr>
      <p:sp>
        <p:nvSpPr>
          <p:cNvPr id="30" name="TextBox 29">
            <a:extLst>
              <a:ext uri="{FF2B5EF4-FFF2-40B4-BE49-F238E27FC236}">
                <a16:creationId xmlns:a16="http://schemas.microsoft.com/office/drawing/2014/main" id="{68571440-9738-395C-7EDD-F359F194075C}"/>
              </a:ext>
            </a:extLst>
          </p:cNvPr>
          <p:cNvSpPr txBox="1"/>
          <p:nvPr/>
        </p:nvSpPr>
        <p:spPr>
          <a:xfrm>
            <a:off x="3511704" y="120661"/>
            <a:ext cx="4266168" cy="523220"/>
          </a:xfrm>
          <a:prstGeom prst="rect">
            <a:avLst/>
          </a:prstGeom>
          <a:noFill/>
        </p:spPr>
        <p:txBody>
          <a:bodyPr wrap="none" rtlCol="0">
            <a:spAutoFit/>
          </a:bodyPr>
          <a:lstStyle/>
          <a:p>
            <a:r>
              <a:rPr lang="en-US" sz="2800" b="1" dirty="0">
                <a:solidFill>
                  <a:schemeClr val="bg1"/>
                </a:solidFill>
              </a:rPr>
              <a:t>Allowable AI use guidelines</a:t>
            </a:r>
          </a:p>
        </p:txBody>
      </p:sp>
      <p:sp>
        <p:nvSpPr>
          <p:cNvPr id="3" name="Title 4">
            <a:extLst>
              <a:ext uri="{FF2B5EF4-FFF2-40B4-BE49-F238E27FC236}">
                <a16:creationId xmlns:a16="http://schemas.microsoft.com/office/drawing/2014/main" id="{AA23242B-14C4-6954-E16A-A96722AE4C22}"/>
              </a:ext>
            </a:extLst>
          </p:cNvPr>
          <p:cNvSpPr>
            <a:spLocks noGrp="1"/>
          </p:cNvSpPr>
          <p:nvPr>
            <p:ph type="title"/>
          </p:nvPr>
        </p:nvSpPr>
        <p:spPr>
          <a:xfrm>
            <a:off x="211138" y="13900"/>
            <a:ext cx="9009062" cy="1052900"/>
          </a:xfrm>
        </p:spPr>
        <p:txBody>
          <a:bodyPr>
            <a:normAutofit/>
          </a:bodyPr>
          <a:lstStyle/>
          <a:p>
            <a:r>
              <a:rPr lang="en-US" sz="4000" b="1" dirty="0">
                <a:solidFill>
                  <a:schemeClr val="accent1"/>
                </a:solidFill>
              </a:rPr>
              <a:t>Drafting</a:t>
            </a:r>
          </a:p>
        </p:txBody>
      </p:sp>
      <p:pic>
        <p:nvPicPr>
          <p:cNvPr id="12" name="SU S-Curve">
            <a:extLst>
              <a:ext uri="{FF2B5EF4-FFF2-40B4-BE49-F238E27FC236}">
                <a16:creationId xmlns:a16="http://schemas.microsoft.com/office/drawing/2014/main" id="{2812F4FB-18F2-3469-FA29-56C7F7F40945}"/>
              </a:ext>
            </a:extLst>
          </p:cNvPr>
          <p:cNvPicPr>
            <a:picLocks noGrp="1" noRot="1" noMove="1" noResize="1" noEditPoints="1" noAdjustHandles="1" noChangeArrowheads="1" noChangeShapeType="1" noCrop="1"/>
          </p:cNvPicPr>
          <p:nvPr/>
        </p:nvPicPr>
        <p:blipFill>
          <a:blip r:embed="rId2">
            <a:extLst>
              <a:ext uri="{96DAC541-7B7A-43D3-8B79-37D633B846F1}">
                <asvg:svgBlip xmlns:asvg="http://schemas.microsoft.com/office/drawing/2016/SVG/main" r:embed="rId3"/>
              </a:ext>
            </a:extLst>
          </a:blip>
          <a:stretch>
            <a:fillRect/>
          </a:stretch>
        </p:blipFill>
        <p:spPr>
          <a:xfrm>
            <a:off x="0" y="1"/>
            <a:ext cx="12192000" cy="6858000"/>
          </a:xfrm>
          <a:prstGeom prst="rect">
            <a:avLst/>
          </a:prstGeom>
        </p:spPr>
      </p:pic>
      <p:pic>
        <p:nvPicPr>
          <p:cNvPr id="13" name="SU Logo">
            <a:extLst>
              <a:ext uri="{FF2B5EF4-FFF2-40B4-BE49-F238E27FC236}">
                <a16:creationId xmlns:a16="http://schemas.microsoft.com/office/drawing/2014/main" id="{CB9C62F4-8B61-4D73-6C5F-9CD58BB5AA7C}"/>
              </a:ext>
            </a:extLst>
          </p:cNvPr>
          <p:cNvPicPr>
            <a:picLocks noGrp="1" noRot="1" noMove="1" noResize="1" noEditPoints="1" noAdjustHandles="1" noChangeArrowheads="1" noChangeShapeType="1" noCrop="1"/>
          </p:cNvPicPr>
          <p:nvPr/>
        </p:nvPicPr>
        <p:blipFill>
          <a:blip r:embed="rId4">
            <a:extLst>
              <a:ext uri="{96DAC541-7B7A-43D3-8B79-37D633B846F1}">
                <asvg:svgBlip xmlns:asvg="http://schemas.microsoft.com/office/drawing/2016/SVG/main" r:embed="rId5"/>
              </a:ext>
            </a:extLst>
          </a:blip>
          <a:stretch>
            <a:fillRect/>
          </a:stretch>
        </p:blipFill>
        <p:spPr>
          <a:xfrm>
            <a:off x="325034" y="5759672"/>
            <a:ext cx="1970457" cy="1065235"/>
          </a:xfrm>
          <a:prstGeom prst="rect">
            <a:avLst/>
          </a:prstGeom>
        </p:spPr>
      </p:pic>
      <p:graphicFrame>
        <p:nvGraphicFramePr>
          <p:cNvPr id="2" name="Table 1">
            <a:extLst>
              <a:ext uri="{FF2B5EF4-FFF2-40B4-BE49-F238E27FC236}">
                <a16:creationId xmlns:a16="http://schemas.microsoft.com/office/drawing/2014/main" id="{6C34E420-AE52-8975-6576-57F9283254EB}"/>
              </a:ext>
            </a:extLst>
          </p:cNvPr>
          <p:cNvGraphicFramePr>
            <a:graphicFrameLocks noGrp="1"/>
          </p:cNvGraphicFramePr>
          <p:nvPr>
            <p:extLst>
              <p:ext uri="{D42A27DB-BD31-4B8C-83A1-F6EECF244321}">
                <p14:modId xmlns:p14="http://schemas.microsoft.com/office/powerpoint/2010/main" val="4165386555"/>
              </p:ext>
            </p:extLst>
          </p:nvPr>
        </p:nvGraphicFramePr>
        <p:xfrm>
          <a:off x="325034" y="1097175"/>
          <a:ext cx="10725291" cy="4084320"/>
        </p:xfrm>
        <a:graphic>
          <a:graphicData uri="http://schemas.openxmlformats.org/drawingml/2006/table">
            <a:tbl>
              <a:tblPr firstRow="1" bandRow="1">
                <a:tableStyleId>{5C22544A-7EE6-4342-B048-85BDC9FD1C3A}</a:tableStyleId>
              </a:tblPr>
              <a:tblGrid>
                <a:gridCol w="3230938">
                  <a:extLst>
                    <a:ext uri="{9D8B030D-6E8A-4147-A177-3AD203B41FA5}">
                      <a16:colId xmlns:a16="http://schemas.microsoft.com/office/drawing/2014/main" val="2930126140"/>
                    </a:ext>
                  </a:extLst>
                </a:gridCol>
                <a:gridCol w="3153989">
                  <a:extLst>
                    <a:ext uri="{9D8B030D-6E8A-4147-A177-3AD203B41FA5}">
                      <a16:colId xmlns:a16="http://schemas.microsoft.com/office/drawing/2014/main" val="3418244231"/>
                    </a:ext>
                  </a:extLst>
                </a:gridCol>
                <a:gridCol w="4340364">
                  <a:extLst>
                    <a:ext uri="{9D8B030D-6E8A-4147-A177-3AD203B41FA5}">
                      <a16:colId xmlns:a16="http://schemas.microsoft.com/office/drawing/2014/main" val="2804552539"/>
                    </a:ext>
                  </a:extLst>
                </a:gridCol>
              </a:tblGrid>
              <a:tr h="335261">
                <a:tc>
                  <a:txBody>
                    <a:bodyPr/>
                    <a:lstStyle/>
                    <a:p>
                      <a:r>
                        <a:rPr lang="en-US" sz="1800" kern="1200" dirty="0">
                          <a:solidFill>
                            <a:schemeClr val="accent4"/>
                          </a:solidFill>
                          <a:latin typeface="+mj-lt"/>
                          <a:ea typeface="+mn-ea"/>
                          <a:cs typeface="+mn-cs"/>
                        </a:rPr>
                        <a:t>Learning</a:t>
                      </a:r>
                      <a:r>
                        <a:rPr lang="en-US" sz="1800" b="1" dirty="0"/>
                        <a:t> </a:t>
                      </a:r>
                      <a:r>
                        <a:rPr lang="en-US" sz="1800" kern="1200" dirty="0">
                          <a:solidFill>
                            <a:schemeClr val="accent4"/>
                          </a:solidFill>
                          <a:latin typeface="+mj-lt"/>
                          <a:ea typeface="+mn-ea"/>
                          <a:cs typeface="+mn-cs"/>
                        </a:rPr>
                        <a:t>about</a:t>
                      </a:r>
                    </a:p>
                  </a:txBody>
                  <a:tcPr>
                    <a:lnL w="3175" cap="flat" cmpd="sng" algn="ctr">
                      <a:solidFill>
                        <a:schemeClr val="accent2"/>
                      </a:solidFill>
                      <a:prstDash val="solid"/>
                      <a:round/>
                      <a:headEnd type="none" w="med" len="med"/>
                      <a:tailEnd type="none" w="med" len="med"/>
                    </a:lnL>
                    <a:lnR w="3175" cap="flat" cmpd="sng" algn="ctr">
                      <a:solidFill>
                        <a:schemeClr val="accent2"/>
                      </a:solid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1800" kern="1200" dirty="0">
                          <a:solidFill>
                            <a:schemeClr val="accent4"/>
                          </a:solidFill>
                          <a:latin typeface="+mj-lt"/>
                          <a:ea typeface="+mn-ea"/>
                          <a:cs typeface="+mn-cs"/>
                        </a:rPr>
                        <a:t>Finding</a:t>
                      </a:r>
                      <a:r>
                        <a:rPr lang="en-US" sz="1800" b="1" dirty="0"/>
                        <a:t> </a:t>
                      </a:r>
                      <a:r>
                        <a:rPr lang="en-US" sz="1800" kern="1200" dirty="0">
                          <a:solidFill>
                            <a:schemeClr val="accent4"/>
                          </a:solidFill>
                          <a:latin typeface="+mj-lt"/>
                          <a:ea typeface="+mn-ea"/>
                          <a:cs typeface="+mn-cs"/>
                        </a:rPr>
                        <a:t>literature</a:t>
                      </a:r>
                    </a:p>
                  </a:txBody>
                  <a:tcPr>
                    <a:lnL w="3175" cap="flat" cmpd="sng" algn="ctr">
                      <a:solidFill>
                        <a:schemeClr val="accent2"/>
                      </a:solidFill>
                      <a:prstDash val="solid"/>
                      <a:round/>
                      <a:headEnd type="none" w="med" len="med"/>
                      <a:tailEnd type="none" w="med" len="med"/>
                    </a:lnL>
                    <a:lnR w="3175" cap="flat" cmpd="sng" algn="ctr">
                      <a:solidFill>
                        <a:schemeClr val="accent2"/>
                      </a:solid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1800" kern="1200" dirty="0">
                          <a:solidFill>
                            <a:schemeClr val="accent5"/>
                          </a:solidFill>
                          <a:latin typeface="+mj-lt"/>
                          <a:ea typeface="+mn-ea"/>
                          <a:cs typeface="+mn-cs"/>
                        </a:rPr>
                        <a:t>Creating</a:t>
                      </a:r>
                    </a:p>
                  </a:txBody>
                  <a:tcPr>
                    <a:lnL w="3175" cap="flat" cmpd="sng" algn="ctr">
                      <a:solidFill>
                        <a:schemeClr val="accent2"/>
                      </a:solidFill>
                      <a:prstDash val="solid"/>
                      <a:round/>
                      <a:headEnd type="none" w="med" len="med"/>
                      <a:tailEnd type="none" w="med" len="med"/>
                    </a:lnL>
                    <a:lnR w="12700"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560037509"/>
                  </a:ext>
                </a:extLst>
              </a:tr>
              <a:tr h="190134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1" i="0" kern="1200" dirty="0">
                          <a:solidFill>
                            <a:schemeClr val="accent2"/>
                          </a:solidFill>
                          <a:latin typeface="Raleway" panose="020B0003030101060003" pitchFamily="34" charset="0"/>
                          <a:ea typeface="+mn-ea"/>
                          <a:cs typeface="+mn-cs"/>
                        </a:rPr>
                        <a:t>Is like: </a:t>
                      </a:r>
                    </a:p>
                    <a:p>
                      <a:pPr marL="0" marR="0" lvl="0" indent="0" algn="l" defTabSz="914400" rtl="0" eaLnBrk="1" fontAlgn="auto" latinLnBrk="0" hangingPunct="1">
                        <a:lnSpc>
                          <a:spcPct val="100000"/>
                        </a:lnSpc>
                        <a:spcBef>
                          <a:spcPts val="0"/>
                        </a:spcBef>
                        <a:spcAft>
                          <a:spcPts val="0"/>
                        </a:spcAft>
                        <a:buClrTx/>
                        <a:buSzTx/>
                        <a:buFontTx/>
                        <a:buNone/>
                        <a:tabLst/>
                        <a:defRPr/>
                      </a:pPr>
                      <a:r>
                        <a:rPr lang="en-ZA" sz="1400" kern="1200" dirty="0">
                          <a:solidFill>
                            <a:schemeClr val="tx1"/>
                          </a:solidFill>
                          <a:latin typeface="+mj-lt"/>
                          <a:ea typeface="+mn-ea"/>
                          <a:cs typeface="+mn-cs"/>
                        </a:rPr>
                        <a:t>Google search or checking Wikipedia</a:t>
                      </a:r>
                      <a:br>
                        <a:rPr lang="en-ZA" sz="1400" kern="1200" dirty="0">
                          <a:solidFill>
                            <a:schemeClr val="tx1"/>
                          </a:solidFill>
                          <a:latin typeface="+mj-lt"/>
                          <a:ea typeface="+mn-ea"/>
                          <a:cs typeface="+mn-cs"/>
                        </a:rPr>
                      </a:br>
                      <a:endParaRPr lang="en-US" sz="1400" kern="1200" dirty="0">
                        <a:solidFill>
                          <a:schemeClr val="tx1"/>
                        </a:solidFill>
                        <a:latin typeface="+mj-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ZA" sz="1400" b="1" kern="1200" dirty="0">
                          <a:solidFill>
                            <a:schemeClr val="tx1"/>
                          </a:solidFill>
                          <a:latin typeface="+mj-lt"/>
                          <a:ea typeface="+mn-ea"/>
                          <a:cs typeface="+mn-cs"/>
                        </a:rPr>
                        <a:t>Keep in mind:</a:t>
                      </a:r>
                    </a:p>
                    <a:p>
                      <a:pPr marL="0" algn="l" defTabSz="914400" rtl="0" eaLnBrk="1" latinLnBrk="0" hangingPunct="1"/>
                      <a:r>
                        <a:rPr lang="en-ZA" sz="1400" kern="1200" dirty="0">
                          <a:solidFill>
                            <a:schemeClr val="tx1"/>
                          </a:solidFill>
                          <a:latin typeface="+mj-lt"/>
                          <a:ea typeface="+mn-ea"/>
                          <a:cs typeface="+mn-cs"/>
                        </a:rPr>
                        <a:t>You need to (1) find the original owner of the idea and (2) ensure that all content is factually correct and not likely to harm anyone through spreading untruths or sharing personal information.</a:t>
                      </a:r>
                      <a:endParaRPr lang="en-US" sz="1400" kern="1200" dirty="0">
                        <a:solidFill>
                          <a:schemeClr val="tx1"/>
                        </a:solidFill>
                        <a:latin typeface="+mj-lt"/>
                        <a:ea typeface="+mn-ea"/>
                        <a:cs typeface="+mn-cs"/>
                      </a:endParaRPr>
                    </a:p>
                  </a:txBody>
                  <a:tcPr>
                    <a:lnL w="3175" cap="flat" cmpd="sng" algn="ctr">
                      <a:solidFill>
                        <a:schemeClr val="accent2"/>
                      </a:solidFill>
                      <a:prstDash val="solid"/>
                      <a:round/>
                      <a:headEnd type="none" w="med" len="med"/>
                      <a:tailEnd type="none" w="med" len="med"/>
                    </a:lnL>
                    <a:lnR w="3175" cap="flat" cmpd="sng" algn="ctr">
                      <a:solidFill>
                        <a:schemeClr val="accent2"/>
                      </a:solid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1" i="0" kern="1200" dirty="0">
                          <a:solidFill>
                            <a:schemeClr val="accent2"/>
                          </a:solidFill>
                          <a:latin typeface="Raleway" panose="020B0003030101060003" pitchFamily="34" charset="0"/>
                          <a:ea typeface="+mn-ea"/>
                          <a:cs typeface="+mn-cs"/>
                        </a:rPr>
                        <a:t>Is like: </a:t>
                      </a:r>
                    </a:p>
                    <a:p>
                      <a:pPr marL="0" marR="0" lvl="0" indent="0" algn="l" defTabSz="914400" rtl="0" eaLnBrk="1" fontAlgn="auto" latinLnBrk="0" hangingPunct="1">
                        <a:lnSpc>
                          <a:spcPct val="100000"/>
                        </a:lnSpc>
                        <a:spcBef>
                          <a:spcPts val="0"/>
                        </a:spcBef>
                        <a:spcAft>
                          <a:spcPts val="0"/>
                        </a:spcAft>
                        <a:buClrTx/>
                        <a:buSzTx/>
                        <a:buFontTx/>
                        <a:buNone/>
                        <a:tabLst/>
                        <a:defRPr/>
                      </a:pPr>
                      <a:r>
                        <a:rPr lang="en-ZA" sz="1400" kern="1200" dirty="0">
                          <a:solidFill>
                            <a:schemeClr val="tx1"/>
                          </a:solidFill>
                          <a:latin typeface="+mj-lt"/>
                          <a:ea typeface="+mn-ea"/>
                          <a:cs typeface="+mn-cs"/>
                        </a:rPr>
                        <a:t>SU Library and database or a google scholar search.</a:t>
                      </a:r>
                      <a:br>
                        <a:rPr lang="en-ZA" sz="1400" kern="1200" dirty="0">
                          <a:solidFill>
                            <a:schemeClr val="tx1"/>
                          </a:solidFill>
                          <a:latin typeface="+mj-lt"/>
                          <a:ea typeface="+mn-ea"/>
                          <a:cs typeface="+mn-cs"/>
                        </a:rPr>
                      </a:br>
                      <a:endParaRPr lang="en-US" sz="1400" kern="1200" dirty="0">
                        <a:solidFill>
                          <a:schemeClr val="tx1"/>
                        </a:solidFill>
                        <a:latin typeface="+mj-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ZA" sz="1400" b="1" i="0" kern="1200" dirty="0">
                          <a:solidFill>
                            <a:schemeClr val="accent2"/>
                          </a:solidFill>
                          <a:latin typeface="Raleway" panose="020B0003030101060003" pitchFamily="34" charset="0"/>
                          <a:ea typeface="+mn-ea"/>
                          <a:cs typeface="+mn-cs"/>
                        </a:rPr>
                        <a:t>Keep in mind:</a:t>
                      </a:r>
                    </a:p>
                    <a:p>
                      <a:pPr marL="0" algn="l" rtl="0" eaLnBrk="1" latinLnBrk="0" hangingPunct="1"/>
                      <a:r>
                        <a:rPr lang="en-ZA" sz="1400" kern="1200" dirty="0">
                          <a:solidFill>
                            <a:schemeClr val="tx1"/>
                          </a:solidFill>
                          <a:latin typeface="+mj-lt"/>
                          <a:ea typeface="+mn-ea"/>
                          <a:cs typeface="+mn-cs"/>
                        </a:rPr>
                        <a:t>Always check that references are real, suitably academic and include the key works. Check an include URLs of all references. Also check for similarity; some research tools offer near direct quotes without indicating it as such.</a:t>
                      </a:r>
                      <a:endParaRPr lang="en-US" sz="1400" kern="1200" dirty="0">
                        <a:solidFill>
                          <a:schemeClr val="tx1"/>
                        </a:solidFill>
                        <a:latin typeface="+mj-lt"/>
                        <a:ea typeface="+mn-ea"/>
                        <a:cs typeface="+mn-cs"/>
                      </a:endParaRPr>
                    </a:p>
                  </a:txBody>
                  <a:tcPr>
                    <a:lnL w="3175" cap="flat" cmpd="sng" algn="ctr">
                      <a:solidFill>
                        <a:schemeClr val="accent2"/>
                      </a:solidFill>
                      <a:prstDash val="solid"/>
                      <a:round/>
                      <a:headEnd type="none" w="med" len="med"/>
                      <a:tailEnd type="none" w="med" len="med"/>
                    </a:lnL>
                    <a:lnR w="3175" cap="flat" cmpd="sng" algn="ctr">
                      <a:solidFill>
                        <a:schemeClr val="accent2"/>
                      </a:solid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1" i="0" kern="1200" dirty="0">
                          <a:solidFill>
                            <a:schemeClr val="accent2"/>
                          </a:solidFill>
                          <a:latin typeface="Raleway" panose="020B0003030101060003" pitchFamily="34" charset="0"/>
                          <a:ea typeface="+mn-ea"/>
                          <a:cs typeface="+mn-cs"/>
                        </a:rPr>
                        <a:t>Is like: </a:t>
                      </a:r>
                    </a:p>
                    <a:p>
                      <a:pPr marL="0" marR="0" lvl="0" indent="0" algn="l" defTabSz="914400" rtl="0" eaLnBrk="1" fontAlgn="auto" latinLnBrk="0" hangingPunct="1">
                        <a:lnSpc>
                          <a:spcPct val="100000"/>
                        </a:lnSpc>
                        <a:spcBef>
                          <a:spcPts val="0"/>
                        </a:spcBef>
                        <a:spcAft>
                          <a:spcPts val="0"/>
                        </a:spcAft>
                        <a:buClrTx/>
                        <a:buSzTx/>
                        <a:buFontTx/>
                        <a:buNone/>
                        <a:tabLst/>
                        <a:defRPr/>
                      </a:pPr>
                      <a:r>
                        <a:rPr lang="en-ZA" sz="1400" kern="1200" dirty="0">
                          <a:solidFill>
                            <a:schemeClr val="tx1"/>
                          </a:solidFill>
                          <a:latin typeface="+mj-lt"/>
                          <a:ea typeface="+mn-ea"/>
                          <a:cs typeface="+mn-cs"/>
                        </a:rPr>
                        <a:t>enlisting someone else to write your paper or complete your</a:t>
                      </a:r>
                      <a:br>
                        <a:rPr lang="en-ZA" sz="1400" kern="1200" dirty="0">
                          <a:solidFill>
                            <a:schemeClr val="tx1"/>
                          </a:solidFill>
                          <a:latin typeface="+mj-lt"/>
                          <a:ea typeface="+mn-ea"/>
                          <a:cs typeface="+mn-cs"/>
                        </a:rPr>
                      </a:br>
                      <a:r>
                        <a:rPr lang="en-ZA" sz="1400" kern="1200" dirty="0">
                          <a:solidFill>
                            <a:schemeClr val="tx1"/>
                          </a:solidFill>
                          <a:latin typeface="+mj-lt"/>
                          <a:ea typeface="+mn-ea"/>
                          <a:cs typeface="+mn-cs"/>
                        </a:rPr>
                        <a:t>project for you.</a:t>
                      </a:r>
                      <a:br>
                        <a:rPr lang="en-ZA" sz="1400" kern="1200" dirty="0">
                          <a:solidFill>
                            <a:schemeClr val="tx1"/>
                          </a:solidFill>
                          <a:latin typeface="+mj-lt"/>
                          <a:ea typeface="+mn-ea"/>
                          <a:cs typeface="+mn-cs"/>
                        </a:rPr>
                      </a:br>
                      <a:endParaRPr lang="en-US" sz="1400" kern="1200" dirty="0">
                        <a:solidFill>
                          <a:schemeClr val="tx1"/>
                        </a:solidFill>
                        <a:latin typeface="+mj-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ZA" sz="1400" b="1" i="0" kern="1200" dirty="0">
                          <a:solidFill>
                            <a:schemeClr val="accent2"/>
                          </a:solidFill>
                          <a:latin typeface="Raleway" panose="020B0003030101060003" pitchFamily="34" charset="0"/>
                          <a:ea typeface="+mn-ea"/>
                          <a:cs typeface="+mn-cs"/>
                        </a:rPr>
                        <a:t>Keep in mind:</a:t>
                      </a:r>
                    </a:p>
                    <a:p>
                      <a:pPr marL="0" algn="l" rtl="0" eaLnBrk="1" latinLnBrk="0" hangingPunct="1"/>
                      <a:r>
                        <a:rPr lang="en-ZA" sz="1400" kern="1200" dirty="0">
                          <a:solidFill>
                            <a:schemeClr val="tx1"/>
                          </a:solidFill>
                          <a:latin typeface="+mj-lt"/>
                          <a:ea typeface="+mn-ea"/>
                          <a:cs typeface="+mn-cs"/>
                        </a:rPr>
                        <a:t>Indicate how you interacted with the output, i.e. improved it. It should still be you own work. You should be able to answer detailed questions, i.e. why you chose a certain direction, referred to a certain author, drew a specific conclusion, during an oral or interview.</a:t>
                      </a:r>
                    </a:p>
                    <a:p>
                      <a:pPr marL="0" algn="l" rtl="0" eaLnBrk="1" latinLnBrk="0" hangingPunct="1"/>
                      <a:r>
                        <a:rPr lang="en-ZA" sz="1400" kern="1200" dirty="0">
                          <a:solidFill>
                            <a:schemeClr val="tx1"/>
                          </a:solidFill>
                          <a:latin typeface="+mj-lt"/>
                          <a:ea typeface="+mn-ea"/>
                          <a:cs typeface="+mn-cs"/>
                        </a:rPr>
                        <a:t>Using paraphrasing or translation software tools to reword texts you did not personally write or make a substantial input to, and did not reference, can be seen as a cover up for plagiarism (academic misconduct).</a:t>
                      </a:r>
                    </a:p>
                  </a:txBody>
                  <a:tcPr>
                    <a:lnL w="3175" cap="flat" cmpd="sng" algn="ctr">
                      <a:solidFill>
                        <a:schemeClr val="accent2"/>
                      </a:solidFill>
                      <a:prstDash val="solid"/>
                      <a:round/>
                      <a:headEnd type="none" w="med" len="med"/>
                      <a:tailEnd type="none" w="med" len="med"/>
                    </a:lnL>
                    <a:lnR w="12700"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992228458"/>
                  </a:ext>
                </a:extLst>
              </a:tr>
            </a:tbl>
          </a:graphicData>
        </a:graphic>
      </p:graphicFrame>
      <p:sp>
        <p:nvSpPr>
          <p:cNvPr id="5" name="Rectangle 4">
            <a:hlinkClick r:id="rId6" action="ppaction://hlinksldjump"/>
            <a:extLst>
              <a:ext uri="{FF2B5EF4-FFF2-40B4-BE49-F238E27FC236}">
                <a16:creationId xmlns:a16="http://schemas.microsoft.com/office/drawing/2014/main" id="{66E619BC-BD5A-8D72-56A1-913E04397C6A}"/>
              </a:ext>
            </a:extLst>
          </p:cNvPr>
          <p:cNvSpPr/>
          <p:nvPr/>
        </p:nvSpPr>
        <p:spPr>
          <a:xfrm>
            <a:off x="0" y="0"/>
            <a:ext cx="12192000" cy="6824907"/>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ZA"/>
          </a:p>
        </p:txBody>
      </p:sp>
    </p:spTree>
    <p:extLst>
      <p:ext uri="{BB962C8B-B14F-4D97-AF65-F5344CB8AC3E}">
        <p14:creationId xmlns:p14="http://schemas.microsoft.com/office/powerpoint/2010/main" val="33194128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a:extLst>
            <a:ext uri="{FF2B5EF4-FFF2-40B4-BE49-F238E27FC236}">
              <a16:creationId xmlns:a16="http://schemas.microsoft.com/office/drawing/2014/main" id="{D073D0E9-EDE2-E5A2-F265-68F3D6E25E05}"/>
            </a:ext>
          </a:extLst>
        </p:cNvPr>
        <p:cNvGrpSpPr/>
        <p:nvPr/>
      </p:nvGrpSpPr>
      <p:grpSpPr>
        <a:xfrm>
          <a:off x="0" y="0"/>
          <a:ext cx="0" cy="0"/>
          <a:chOff x="0" y="0"/>
          <a:chExt cx="0" cy="0"/>
        </a:xfrm>
      </p:grpSpPr>
      <p:sp>
        <p:nvSpPr>
          <p:cNvPr id="30" name="TextBox 29">
            <a:extLst>
              <a:ext uri="{FF2B5EF4-FFF2-40B4-BE49-F238E27FC236}">
                <a16:creationId xmlns:a16="http://schemas.microsoft.com/office/drawing/2014/main" id="{69AF6A51-1083-C8E6-E7F2-293EAB215BB6}"/>
              </a:ext>
            </a:extLst>
          </p:cNvPr>
          <p:cNvSpPr txBox="1"/>
          <p:nvPr/>
        </p:nvSpPr>
        <p:spPr>
          <a:xfrm>
            <a:off x="3511704" y="120661"/>
            <a:ext cx="4266168" cy="523220"/>
          </a:xfrm>
          <a:prstGeom prst="rect">
            <a:avLst/>
          </a:prstGeom>
          <a:noFill/>
        </p:spPr>
        <p:txBody>
          <a:bodyPr wrap="none" rtlCol="0">
            <a:spAutoFit/>
          </a:bodyPr>
          <a:lstStyle/>
          <a:p>
            <a:r>
              <a:rPr lang="en-US" sz="2800" b="1" dirty="0">
                <a:solidFill>
                  <a:schemeClr val="bg1"/>
                </a:solidFill>
              </a:rPr>
              <a:t>Allowable AI use guidelines</a:t>
            </a:r>
          </a:p>
        </p:txBody>
      </p:sp>
      <p:sp>
        <p:nvSpPr>
          <p:cNvPr id="3" name="Title 4">
            <a:extLst>
              <a:ext uri="{FF2B5EF4-FFF2-40B4-BE49-F238E27FC236}">
                <a16:creationId xmlns:a16="http://schemas.microsoft.com/office/drawing/2014/main" id="{595867F8-AD99-0616-612F-CBED28550CE9}"/>
              </a:ext>
            </a:extLst>
          </p:cNvPr>
          <p:cNvSpPr>
            <a:spLocks noGrp="1"/>
          </p:cNvSpPr>
          <p:nvPr>
            <p:ph type="title"/>
          </p:nvPr>
        </p:nvSpPr>
        <p:spPr>
          <a:xfrm>
            <a:off x="211138" y="13900"/>
            <a:ext cx="9009062" cy="1052900"/>
          </a:xfrm>
        </p:spPr>
        <p:txBody>
          <a:bodyPr>
            <a:normAutofit/>
          </a:bodyPr>
          <a:lstStyle/>
          <a:p>
            <a:r>
              <a:rPr lang="en-US" sz="4000" b="1" dirty="0">
                <a:solidFill>
                  <a:schemeClr val="accent1"/>
                </a:solidFill>
              </a:rPr>
              <a:t>Revising</a:t>
            </a:r>
          </a:p>
        </p:txBody>
      </p:sp>
      <p:pic>
        <p:nvPicPr>
          <p:cNvPr id="12" name="SU S-Curve">
            <a:extLst>
              <a:ext uri="{FF2B5EF4-FFF2-40B4-BE49-F238E27FC236}">
                <a16:creationId xmlns:a16="http://schemas.microsoft.com/office/drawing/2014/main" id="{81A26C27-86FC-D659-B540-9DC9B88E3599}"/>
              </a:ext>
            </a:extLst>
          </p:cNvPr>
          <p:cNvPicPr>
            <a:picLocks noGrp="1" noRot="1" noMove="1" noResize="1" noEditPoints="1" noAdjustHandles="1" noChangeArrowheads="1" noChangeShapeType="1" noCrop="1"/>
          </p:cNvPicPr>
          <p:nvPr/>
        </p:nvPicPr>
        <p:blipFill>
          <a:blip r:embed="rId2">
            <a:extLst>
              <a:ext uri="{96DAC541-7B7A-43D3-8B79-37D633B846F1}">
                <asvg:svgBlip xmlns:asvg="http://schemas.microsoft.com/office/drawing/2016/SVG/main" r:embed="rId3"/>
              </a:ext>
            </a:extLst>
          </a:blip>
          <a:stretch>
            <a:fillRect/>
          </a:stretch>
        </p:blipFill>
        <p:spPr>
          <a:xfrm>
            <a:off x="0" y="1"/>
            <a:ext cx="12192000" cy="6858000"/>
          </a:xfrm>
          <a:prstGeom prst="rect">
            <a:avLst/>
          </a:prstGeom>
        </p:spPr>
      </p:pic>
      <p:pic>
        <p:nvPicPr>
          <p:cNvPr id="13" name="SU Logo">
            <a:extLst>
              <a:ext uri="{FF2B5EF4-FFF2-40B4-BE49-F238E27FC236}">
                <a16:creationId xmlns:a16="http://schemas.microsoft.com/office/drawing/2014/main" id="{D4E3425E-25FB-B5C3-4F70-DE3BB1C91061}"/>
              </a:ext>
            </a:extLst>
          </p:cNvPr>
          <p:cNvPicPr>
            <a:picLocks noGrp="1" noRot="1" noMove="1" noResize="1" noEditPoints="1" noAdjustHandles="1" noChangeArrowheads="1" noChangeShapeType="1" noCrop="1"/>
          </p:cNvPicPr>
          <p:nvPr/>
        </p:nvPicPr>
        <p:blipFill>
          <a:blip r:embed="rId4">
            <a:extLst>
              <a:ext uri="{96DAC541-7B7A-43D3-8B79-37D633B846F1}">
                <asvg:svgBlip xmlns:asvg="http://schemas.microsoft.com/office/drawing/2016/SVG/main" r:embed="rId5"/>
              </a:ext>
            </a:extLst>
          </a:blip>
          <a:stretch>
            <a:fillRect/>
          </a:stretch>
        </p:blipFill>
        <p:spPr>
          <a:xfrm>
            <a:off x="325034" y="5759672"/>
            <a:ext cx="1970457" cy="1065235"/>
          </a:xfrm>
          <a:prstGeom prst="rect">
            <a:avLst/>
          </a:prstGeom>
        </p:spPr>
      </p:pic>
      <p:graphicFrame>
        <p:nvGraphicFramePr>
          <p:cNvPr id="4" name="Table 3">
            <a:extLst>
              <a:ext uri="{FF2B5EF4-FFF2-40B4-BE49-F238E27FC236}">
                <a16:creationId xmlns:a16="http://schemas.microsoft.com/office/drawing/2014/main" id="{DE69EB04-50D4-A293-2ABB-3251A2A19DDD}"/>
              </a:ext>
            </a:extLst>
          </p:cNvPr>
          <p:cNvGraphicFramePr>
            <a:graphicFrameLocks noGrp="1"/>
          </p:cNvGraphicFramePr>
          <p:nvPr>
            <p:extLst>
              <p:ext uri="{D42A27DB-BD31-4B8C-83A1-F6EECF244321}">
                <p14:modId xmlns:p14="http://schemas.microsoft.com/office/powerpoint/2010/main" val="1553766985"/>
              </p:ext>
            </p:extLst>
          </p:nvPr>
        </p:nvGraphicFramePr>
        <p:xfrm>
          <a:off x="325034" y="1088937"/>
          <a:ext cx="10725291" cy="3901440"/>
        </p:xfrm>
        <a:graphic>
          <a:graphicData uri="http://schemas.openxmlformats.org/drawingml/2006/table">
            <a:tbl>
              <a:tblPr firstRow="1" bandRow="1">
                <a:tableStyleId>{5C22544A-7EE6-4342-B048-85BDC9FD1C3A}</a:tableStyleId>
              </a:tblPr>
              <a:tblGrid>
                <a:gridCol w="3230938">
                  <a:extLst>
                    <a:ext uri="{9D8B030D-6E8A-4147-A177-3AD203B41FA5}">
                      <a16:colId xmlns:a16="http://schemas.microsoft.com/office/drawing/2014/main" val="2584538440"/>
                    </a:ext>
                  </a:extLst>
                </a:gridCol>
                <a:gridCol w="3153989">
                  <a:extLst>
                    <a:ext uri="{9D8B030D-6E8A-4147-A177-3AD203B41FA5}">
                      <a16:colId xmlns:a16="http://schemas.microsoft.com/office/drawing/2014/main" val="1399864646"/>
                    </a:ext>
                  </a:extLst>
                </a:gridCol>
                <a:gridCol w="4340364">
                  <a:extLst>
                    <a:ext uri="{9D8B030D-6E8A-4147-A177-3AD203B41FA5}">
                      <a16:colId xmlns:a16="http://schemas.microsoft.com/office/drawing/2014/main" val="3632509512"/>
                    </a:ext>
                  </a:extLst>
                </a:gridCol>
              </a:tblGrid>
              <a:tr h="349330">
                <a:tc>
                  <a:txBody>
                    <a:bodyPr/>
                    <a:lstStyle/>
                    <a:p>
                      <a:r>
                        <a:rPr lang="en-US" sz="2000" kern="1200" dirty="0">
                          <a:solidFill>
                            <a:schemeClr val="accent3">
                              <a:lumMod val="75000"/>
                            </a:schemeClr>
                          </a:solidFill>
                          <a:latin typeface="+mj-lt"/>
                          <a:ea typeface="+mn-ea"/>
                          <a:cs typeface="+mn-cs"/>
                        </a:rPr>
                        <a:t>Proofreading</a:t>
                      </a:r>
                    </a:p>
                  </a:txBody>
                  <a:tcPr anchor="ctr">
                    <a:lnL w="3175" cap="flat" cmpd="sng" algn="ctr">
                      <a:solidFill>
                        <a:schemeClr val="accent2"/>
                      </a:solidFill>
                      <a:prstDash val="solid"/>
                      <a:round/>
                      <a:headEnd type="none" w="med" len="med"/>
                      <a:tailEnd type="none" w="med" len="med"/>
                    </a:lnL>
                    <a:lnR w="3175" cap="flat" cmpd="sng" algn="ctr">
                      <a:solidFill>
                        <a:schemeClr val="accent2"/>
                      </a:solid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2000" kern="1200" dirty="0">
                          <a:solidFill>
                            <a:schemeClr val="accent3">
                              <a:lumMod val="75000"/>
                            </a:schemeClr>
                          </a:solidFill>
                          <a:latin typeface="+mj-lt"/>
                          <a:ea typeface="+mn-ea"/>
                          <a:cs typeface="+mn-cs"/>
                        </a:rPr>
                        <a:t>Feedback</a:t>
                      </a:r>
                    </a:p>
                  </a:txBody>
                  <a:tcPr anchor="ctr">
                    <a:lnL w="3175" cap="flat" cmpd="sng" algn="ctr">
                      <a:solidFill>
                        <a:schemeClr val="accent2"/>
                      </a:solidFill>
                      <a:prstDash val="solid"/>
                      <a:round/>
                      <a:headEnd type="none" w="med" len="med"/>
                      <a:tailEnd type="none" w="med" len="med"/>
                    </a:lnL>
                    <a:lnR w="3175" cap="flat" cmpd="sng" algn="ctr">
                      <a:solidFill>
                        <a:schemeClr val="accent2"/>
                      </a:solid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2000" kern="1200" dirty="0">
                          <a:solidFill>
                            <a:schemeClr val="accent4"/>
                          </a:solidFill>
                          <a:latin typeface="+mj-lt"/>
                          <a:ea typeface="+mn-ea"/>
                          <a:cs typeface="+mn-cs"/>
                        </a:rPr>
                        <a:t>Revising</a:t>
                      </a:r>
                    </a:p>
                  </a:txBody>
                  <a:tcPr anchor="ctr">
                    <a:lnL w="3175" cap="flat" cmpd="sng" algn="ctr">
                      <a:solidFill>
                        <a:schemeClr val="accent2"/>
                      </a:solidFill>
                      <a:prstDash val="solid"/>
                      <a:round/>
                      <a:headEnd type="none" w="med" len="med"/>
                      <a:tailEnd type="none" w="med" len="med"/>
                    </a:lnL>
                    <a:lnR w="12700"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909373845"/>
                  </a:ext>
                </a:extLst>
              </a:tr>
              <a:tr h="190134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1" i="0" kern="1200" dirty="0">
                          <a:solidFill>
                            <a:schemeClr val="accent2"/>
                          </a:solidFill>
                          <a:latin typeface="Raleway" panose="020B0003030101060003" pitchFamily="34" charset="0"/>
                          <a:ea typeface="+mn-ea"/>
                          <a:cs typeface="+mn-cs"/>
                        </a:rPr>
                        <a:t>Is like: </a:t>
                      </a:r>
                    </a:p>
                    <a:p>
                      <a:pPr marL="0" marR="0" lvl="0" indent="0" algn="l" defTabSz="914400" rtl="0" eaLnBrk="1" fontAlgn="auto" latinLnBrk="0" hangingPunct="1">
                        <a:lnSpc>
                          <a:spcPct val="100000"/>
                        </a:lnSpc>
                        <a:spcBef>
                          <a:spcPts val="0"/>
                        </a:spcBef>
                        <a:spcAft>
                          <a:spcPts val="0"/>
                        </a:spcAft>
                        <a:buClrTx/>
                        <a:buSzTx/>
                        <a:buFontTx/>
                        <a:buNone/>
                        <a:tabLst/>
                        <a:defRPr/>
                      </a:pPr>
                      <a:r>
                        <a:rPr lang="en-ZA" sz="1400" kern="1200" dirty="0">
                          <a:solidFill>
                            <a:schemeClr val="tx1"/>
                          </a:solidFill>
                          <a:latin typeface="+mj-lt"/>
                          <a:ea typeface="+mn-ea"/>
                          <a:cs typeface="+mn-cs"/>
                        </a:rPr>
                        <a:t>using a spell checker</a:t>
                      </a:r>
                      <a:br>
                        <a:rPr lang="en-ZA" sz="1400" kern="1200" dirty="0">
                          <a:solidFill>
                            <a:schemeClr val="tx1"/>
                          </a:solidFill>
                          <a:latin typeface="+mj-lt"/>
                          <a:ea typeface="+mn-ea"/>
                          <a:cs typeface="+mn-cs"/>
                        </a:rPr>
                      </a:br>
                      <a:endParaRPr lang="en-US" sz="1400" kern="1200" dirty="0">
                        <a:solidFill>
                          <a:schemeClr val="tx1"/>
                        </a:solidFill>
                        <a:latin typeface="+mj-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ZA" sz="1400" b="1" i="0" kern="1200" dirty="0">
                          <a:solidFill>
                            <a:schemeClr val="accent2"/>
                          </a:solidFill>
                          <a:latin typeface="Raleway" panose="020B0003030101060003" pitchFamily="34" charset="0"/>
                          <a:ea typeface="+mn-ea"/>
                          <a:cs typeface="+mn-cs"/>
                        </a:rPr>
                        <a:t>Keep in mind:</a:t>
                      </a:r>
                    </a:p>
                    <a:p>
                      <a:pPr marL="0" algn="l" rtl="0" eaLnBrk="1" latinLnBrk="0" hangingPunct="1"/>
                      <a:r>
                        <a:rPr lang="en-ZA" sz="1400" kern="1200" dirty="0">
                          <a:solidFill>
                            <a:schemeClr val="tx1"/>
                          </a:solidFill>
                          <a:latin typeface="+mj-lt"/>
                          <a:ea typeface="+mn-ea"/>
                          <a:cs typeface="+mn-cs"/>
                        </a:rPr>
                        <a:t>Language enhancement tools are increasingly available in word processing software (such as MS Word) and tools such as Grammarly are also growing in popularity. Always save a draft of your original text as backup and remember to check the accuracy of the suggestions made by language editing software. Make sure that the authenticity of your text is not compromised.</a:t>
                      </a:r>
                      <a:endParaRPr lang="en-US" sz="1400" kern="1200" dirty="0">
                        <a:solidFill>
                          <a:schemeClr val="tx1"/>
                        </a:solidFill>
                        <a:latin typeface="+mj-lt"/>
                        <a:ea typeface="+mn-ea"/>
                        <a:cs typeface="+mn-cs"/>
                      </a:endParaRPr>
                    </a:p>
                  </a:txBody>
                  <a:tcPr>
                    <a:lnL w="3175" cap="flat" cmpd="sng" algn="ctr">
                      <a:solidFill>
                        <a:schemeClr val="accent2"/>
                      </a:solidFill>
                      <a:prstDash val="solid"/>
                      <a:round/>
                      <a:headEnd type="none" w="med" len="med"/>
                      <a:tailEnd type="none" w="med" len="med"/>
                    </a:lnL>
                    <a:lnR w="3175" cap="flat" cmpd="sng" algn="ctr">
                      <a:solidFill>
                        <a:schemeClr val="accent2"/>
                      </a:solidFill>
                      <a:prstDash val="solid"/>
                      <a:round/>
                      <a:headEnd type="none" w="med" len="med"/>
                      <a:tailEnd type="none" w="med" len="med"/>
                    </a:lnR>
                    <a:lnT w="3175"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1" i="0" kern="1200" dirty="0">
                          <a:solidFill>
                            <a:schemeClr val="accent2"/>
                          </a:solidFill>
                          <a:latin typeface="Raleway" panose="020B0003030101060003" pitchFamily="34" charset="0"/>
                          <a:ea typeface="+mn-ea"/>
                          <a:cs typeface="+mn-cs"/>
                        </a:rPr>
                        <a:t>Is like: </a:t>
                      </a:r>
                    </a:p>
                    <a:p>
                      <a:pPr marL="0" marR="0" lvl="0" indent="0" algn="l" rtl="0" eaLnBrk="1" fontAlgn="auto" latinLnBrk="0" hangingPunct="1">
                        <a:lnSpc>
                          <a:spcPct val="100000"/>
                        </a:lnSpc>
                        <a:spcBef>
                          <a:spcPts val="0"/>
                        </a:spcBef>
                        <a:spcAft>
                          <a:spcPts val="0"/>
                        </a:spcAft>
                        <a:buClrTx/>
                        <a:buSzTx/>
                        <a:buFontTx/>
                        <a:buNone/>
                      </a:pPr>
                      <a:r>
                        <a:rPr lang="en-ZA" sz="1400" kern="1200" dirty="0">
                          <a:solidFill>
                            <a:schemeClr val="tx1"/>
                          </a:solidFill>
                          <a:latin typeface="+mj-lt"/>
                          <a:ea typeface="+mn-ea"/>
                          <a:cs typeface="+mn-cs"/>
                        </a:rPr>
                        <a:t>asking a friend, tutor or teacher to read you work and offer you feedback.</a:t>
                      </a:r>
                      <a:br>
                        <a:rPr lang="en-ZA" sz="1400" kern="1200" dirty="0">
                          <a:solidFill>
                            <a:schemeClr val="tx1"/>
                          </a:solidFill>
                          <a:latin typeface="+mj-lt"/>
                          <a:ea typeface="+mn-ea"/>
                          <a:cs typeface="+mn-cs"/>
                        </a:rPr>
                      </a:br>
                      <a:endParaRPr lang="en-US" sz="1400" kern="1200" dirty="0">
                        <a:solidFill>
                          <a:schemeClr val="tx1"/>
                        </a:solidFill>
                        <a:latin typeface="+mj-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ZA" sz="1400" b="1" i="0" kern="1200" dirty="0">
                          <a:solidFill>
                            <a:schemeClr val="accent2"/>
                          </a:solidFill>
                          <a:latin typeface="Raleway" panose="020B0003030101060003" pitchFamily="34" charset="0"/>
                          <a:ea typeface="+mn-ea"/>
                          <a:cs typeface="+mn-cs"/>
                        </a:rPr>
                        <a:t>Keep in mind:</a:t>
                      </a:r>
                    </a:p>
                    <a:p>
                      <a:pPr marL="0" algn="l" defTabSz="914400" rtl="0" eaLnBrk="1" latinLnBrk="0" hangingPunct="1"/>
                      <a:r>
                        <a:rPr lang="en-ZA" sz="1400" kern="1200" dirty="0">
                          <a:solidFill>
                            <a:schemeClr val="tx1"/>
                          </a:solidFill>
                          <a:latin typeface="+mj-lt"/>
                          <a:ea typeface="+mn-ea"/>
                          <a:cs typeface="+mn-cs"/>
                        </a:rPr>
                        <a:t>You may be asked to provide evidence of your learning process, i.e. a copy of the feedback on how you responded to it. Remember that you are accountable for your work and that you should feel comfortable with the improvements you incorporate.</a:t>
                      </a:r>
                      <a:endParaRPr lang="en-US" sz="1400" kern="1200" dirty="0">
                        <a:solidFill>
                          <a:schemeClr val="tx1"/>
                        </a:solidFill>
                        <a:latin typeface="+mj-lt"/>
                        <a:ea typeface="+mn-ea"/>
                        <a:cs typeface="+mn-cs"/>
                      </a:endParaRPr>
                    </a:p>
                  </a:txBody>
                  <a:tcPr>
                    <a:lnL w="3175" cap="flat" cmpd="sng" algn="ctr">
                      <a:solidFill>
                        <a:schemeClr val="accent2"/>
                      </a:solidFill>
                      <a:prstDash val="solid"/>
                      <a:round/>
                      <a:headEnd type="none" w="med" len="med"/>
                      <a:tailEnd type="none" w="med" len="med"/>
                    </a:lnL>
                    <a:lnR w="3175" cap="flat" cmpd="sng" algn="ctr">
                      <a:solidFill>
                        <a:schemeClr val="accent2"/>
                      </a:solidFill>
                      <a:prstDash val="solid"/>
                      <a:round/>
                      <a:headEnd type="none" w="med" len="med"/>
                      <a:tailEnd type="none" w="med" len="med"/>
                    </a:lnR>
                    <a:lnT w="3175"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1" i="0" kern="1200" dirty="0">
                          <a:solidFill>
                            <a:schemeClr val="accent2"/>
                          </a:solidFill>
                          <a:latin typeface="Raleway" panose="020B0003030101060003" pitchFamily="34" charset="0"/>
                          <a:ea typeface="+mn-ea"/>
                          <a:cs typeface="+mn-cs"/>
                        </a:rPr>
                        <a:t>Is like: </a:t>
                      </a:r>
                    </a:p>
                    <a:p>
                      <a:pPr marL="0" marR="0" lvl="0" indent="0" algn="l" defTabSz="914400" rtl="0" eaLnBrk="1" fontAlgn="auto" latinLnBrk="0" hangingPunct="1">
                        <a:lnSpc>
                          <a:spcPct val="100000"/>
                        </a:lnSpc>
                        <a:spcBef>
                          <a:spcPts val="0"/>
                        </a:spcBef>
                        <a:spcAft>
                          <a:spcPts val="0"/>
                        </a:spcAft>
                        <a:buClrTx/>
                        <a:buSzTx/>
                        <a:buFontTx/>
                        <a:buNone/>
                        <a:tabLst/>
                        <a:defRPr/>
                      </a:pPr>
                      <a:r>
                        <a:rPr lang="en-ZA" sz="1400" kern="1200" dirty="0">
                          <a:solidFill>
                            <a:schemeClr val="tx1"/>
                          </a:solidFill>
                          <a:latin typeface="+mj-lt"/>
                          <a:ea typeface="+mn-ea"/>
                          <a:cs typeface="+mn-cs"/>
                        </a:rPr>
                        <a:t>asking someone else to improve your work.</a:t>
                      </a:r>
                      <a:br>
                        <a:rPr lang="en-ZA" sz="1400" kern="1200" dirty="0">
                          <a:solidFill>
                            <a:schemeClr val="tx1"/>
                          </a:solidFill>
                          <a:latin typeface="+mj-lt"/>
                          <a:ea typeface="+mn-ea"/>
                          <a:cs typeface="+mn-cs"/>
                        </a:rPr>
                      </a:br>
                      <a:endParaRPr lang="en-US" sz="1400" kern="1200" dirty="0">
                        <a:solidFill>
                          <a:schemeClr val="tx1"/>
                        </a:solidFill>
                        <a:latin typeface="+mj-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ZA" sz="1400" b="1" i="0" kern="1200" dirty="0">
                          <a:solidFill>
                            <a:schemeClr val="accent2"/>
                          </a:solidFill>
                          <a:latin typeface="Raleway" panose="020B0003030101060003" pitchFamily="34" charset="0"/>
                          <a:ea typeface="+mn-ea"/>
                          <a:cs typeface="+mn-cs"/>
                        </a:rPr>
                        <a:t>Keep in mind:</a:t>
                      </a:r>
                    </a:p>
                    <a:p>
                      <a:pPr marL="0" algn="l" defTabSz="914400" rtl="0" eaLnBrk="1" latinLnBrk="0" hangingPunct="1"/>
                      <a:r>
                        <a:rPr lang="en-ZA" sz="1400" kern="1200" dirty="0">
                          <a:solidFill>
                            <a:schemeClr val="tx1"/>
                          </a:solidFill>
                          <a:latin typeface="+mj-lt"/>
                          <a:ea typeface="+mn-ea"/>
                          <a:cs typeface="+mn-cs"/>
                        </a:rPr>
                        <a:t>Ensure that the work is still your own, captures your voice and that you can defend it. Also check the accuracy of the output; AI revisions can introduce factual errors.</a:t>
                      </a:r>
                      <a:endParaRPr lang="en-US" sz="1400" kern="1200" dirty="0">
                        <a:solidFill>
                          <a:schemeClr val="tx1"/>
                        </a:solidFill>
                        <a:latin typeface="+mj-lt"/>
                        <a:ea typeface="+mn-ea"/>
                        <a:cs typeface="+mn-cs"/>
                      </a:endParaRPr>
                    </a:p>
                  </a:txBody>
                  <a:tcPr>
                    <a:lnL w="3175" cap="flat" cmpd="sng" algn="ctr">
                      <a:solidFill>
                        <a:schemeClr val="accent2"/>
                      </a:solidFill>
                      <a:prstDash val="solid"/>
                      <a:round/>
                      <a:headEnd type="none" w="med" len="med"/>
                      <a:tailEnd type="none" w="med" len="med"/>
                    </a:lnL>
                    <a:lnR w="12700" cap="flat" cmpd="sng" algn="ctr">
                      <a:noFill/>
                      <a:prstDash val="solid"/>
                      <a:round/>
                      <a:headEnd type="none" w="med" len="med"/>
                      <a:tailEnd type="none" w="med" len="med"/>
                    </a:lnR>
                    <a:lnT w="3175"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138632062"/>
                  </a:ext>
                </a:extLst>
              </a:tr>
            </a:tbl>
          </a:graphicData>
        </a:graphic>
      </p:graphicFrame>
      <p:sp>
        <p:nvSpPr>
          <p:cNvPr id="2" name="Rectangle 1">
            <a:hlinkClick r:id="rId6" action="ppaction://hlinksldjump"/>
            <a:extLst>
              <a:ext uri="{FF2B5EF4-FFF2-40B4-BE49-F238E27FC236}">
                <a16:creationId xmlns:a16="http://schemas.microsoft.com/office/drawing/2014/main" id="{5653B140-5D6E-D47D-BF9F-CE4D61890B47}"/>
              </a:ext>
            </a:extLst>
          </p:cNvPr>
          <p:cNvSpPr/>
          <p:nvPr/>
        </p:nvSpPr>
        <p:spPr>
          <a:xfrm>
            <a:off x="0" y="0"/>
            <a:ext cx="12192000" cy="6858000"/>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ZA"/>
          </a:p>
        </p:txBody>
      </p:sp>
    </p:spTree>
    <p:extLst>
      <p:ext uri="{BB962C8B-B14F-4D97-AF65-F5344CB8AC3E}">
        <p14:creationId xmlns:p14="http://schemas.microsoft.com/office/powerpoint/2010/main" val="18846382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a:extLst>
            <a:ext uri="{FF2B5EF4-FFF2-40B4-BE49-F238E27FC236}">
              <a16:creationId xmlns:a16="http://schemas.microsoft.com/office/drawing/2014/main" id="{9D839AF8-D7F4-7691-1343-0259FA5578D4}"/>
            </a:ext>
          </a:extLst>
        </p:cNvPr>
        <p:cNvGrpSpPr/>
        <p:nvPr/>
      </p:nvGrpSpPr>
      <p:grpSpPr>
        <a:xfrm>
          <a:off x="0" y="0"/>
          <a:ext cx="0" cy="0"/>
          <a:chOff x="0" y="0"/>
          <a:chExt cx="0" cy="0"/>
        </a:xfrm>
      </p:grpSpPr>
      <p:sp>
        <p:nvSpPr>
          <p:cNvPr id="30" name="TextBox 29">
            <a:extLst>
              <a:ext uri="{FF2B5EF4-FFF2-40B4-BE49-F238E27FC236}">
                <a16:creationId xmlns:a16="http://schemas.microsoft.com/office/drawing/2014/main" id="{C6B6A31E-4F20-AF5F-4402-EF255F285B45}"/>
              </a:ext>
            </a:extLst>
          </p:cNvPr>
          <p:cNvSpPr txBox="1"/>
          <p:nvPr/>
        </p:nvSpPr>
        <p:spPr>
          <a:xfrm>
            <a:off x="3511704" y="120661"/>
            <a:ext cx="4266168" cy="523220"/>
          </a:xfrm>
          <a:prstGeom prst="rect">
            <a:avLst/>
          </a:prstGeom>
          <a:noFill/>
        </p:spPr>
        <p:txBody>
          <a:bodyPr wrap="none" rtlCol="0">
            <a:spAutoFit/>
          </a:bodyPr>
          <a:lstStyle/>
          <a:p>
            <a:r>
              <a:rPr lang="en-US" sz="2800" b="1" dirty="0">
                <a:solidFill>
                  <a:schemeClr val="bg1"/>
                </a:solidFill>
              </a:rPr>
              <a:t>Allowable AI use guidelines</a:t>
            </a:r>
          </a:p>
        </p:txBody>
      </p:sp>
      <p:graphicFrame>
        <p:nvGraphicFramePr>
          <p:cNvPr id="2" name="Table 1">
            <a:extLst>
              <a:ext uri="{FF2B5EF4-FFF2-40B4-BE49-F238E27FC236}">
                <a16:creationId xmlns:a16="http://schemas.microsoft.com/office/drawing/2014/main" id="{EF1DEB65-A9D6-9536-A31B-B0264FC8FDD5}"/>
              </a:ext>
            </a:extLst>
          </p:cNvPr>
          <p:cNvGraphicFramePr>
            <a:graphicFrameLocks noGrp="1"/>
          </p:cNvGraphicFramePr>
          <p:nvPr>
            <p:extLst>
              <p:ext uri="{D42A27DB-BD31-4B8C-83A1-F6EECF244321}">
                <p14:modId xmlns:p14="http://schemas.microsoft.com/office/powerpoint/2010/main" val="3574799544"/>
              </p:ext>
            </p:extLst>
          </p:nvPr>
        </p:nvGraphicFramePr>
        <p:xfrm>
          <a:off x="3511705" y="1080699"/>
          <a:ext cx="7308696" cy="4236720"/>
        </p:xfrm>
        <a:graphic>
          <a:graphicData uri="http://schemas.openxmlformats.org/drawingml/2006/table">
            <a:tbl>
              <a:tblPr firstRow="1" bandRow="1">
                <a:tableStyleId>{0505E3EF-67EA-436B-97B2-0124C06EBD24}</a:tableStyleId>
              </a:tblPr>
              <a:tblGrid>
                <a:gridCol w="7308696">
                  <a:extLst>
                    <a:ext uri="{9D8B030D-6E8A-4147-A177-3AD203B41FA5}">
                      <a16:colId xmlns:a16="http://schemas.microsoft.com/office/drawing/2014/main" val="688227284"/>
                    </a:ext>
                  </a:extLst>
                </a:gridCol>
              </a:tblGrid>
              <a:tr h="1711888">
                <a:tc>
                  <a:txBody>
                    <a:bodyPr/>
                    <a:lstStyle/>
                    <a:p>
                      <a:pPr marL="0" marR="0" lvl="0" indent="0" algn="l" defTabSz="914400" rtl="0" eaLnBrk="1" fontAlgn="auto" latinLnBrk="0" hangingPunct="1">
                        <a:lnSpc>
                          <a:spcPct val="100000"/>
                        </a:lnSpc>
                        <a:spcBef>
                          <a:spcPts val="0"/>
                        </a:spcBef>
                        <a:spcAft>
                          <a:spcPts val="0"/>
                        </a:spcAft>
                        <a:buClrTx/>
                        <a:buSzTx/>
                        <a:buFont typeface="+mj-lt"/>
                        <a:buNone/>
                        <a:tabLst/>
                        <a:defRPr/>
                      </a:pPr>
                      <a:r>
                        <a:rPr lang="en-ZA" sz="1400" b="1" kern="1200" dirty="0">
                          <a:solidFill>
                            <a:schemeClr val="tx1"/>
                          </a:solidFill>
                          <a:effectLst/>
                          <a:latin typeface="Raleway ExtraBold" panose="020B0003030101060003" pitchFamily="34" charset="0"/>
                        </a:rPr>
                        <a:t>LECTURERS</a:t>
                      </a:r>
                      <a:endParaRPr lang="en-ZA" sz="1400" b="1" i="0" kern="1200" dirty="0">
                        <a:solidFill>
                          <a:schemeClr val="tx1"/>
                        </a:solidFill>
                        <a:effectLst/>
                        <a:latin typeface="+mn-lt"/>
                        <a:ea typeface="+mn-ea"/>
                        <a:cs typeface="+mn-cs"/>
                      </a:endParaRPr>
                    </a:p>
                    <a:p>
                      <a:pPr marL="342900" indent="-342900">
                        <a:buFont typeface="+mj-lt"/>
                        <a:buAutoNum type="arabicPeriod"/>
                      </a:pPr>
                      <a:r>
                        <a:rPr lang="en-ZA" sz="1400" b="0" i="0" kern="1200" dirty="0">
                          <a:solidFill>
                            <a:schemeClr val="tx1"/>
                          </a:solidFill>
                          <a:effectLst/>
                          <a:latin typeface="Raleway Medium" panose="020B0003030101060003" pitchFamily="34" charset="0"/>
                          <a:ea typeface="+mn-ea"/>
                          <a:cs typeface="+mn-cs"/>
                        </a:rPr>
                        <a:t>Design assessments to minimize the chance of students submitting work that is not their own.</a:t>
                      </a:r>
                    </a:p>
                    <a:p>
                      <a:pPr marL="342900" indent="-342900">
                        <a:buFont typeface="+mj-lt"/>
                        <a:buAutoNum type="arabicPeriod"/>
                      </a:pPr>
                      <a:r>
                        <a:rPr lang="en-ZA" sz="1400" b="0" i="0" kern="1200" dirty="0">
                          <a:solidFill>
                            <a:schemeClr val="tx1"/>
                          </a:solidFill>
                          <a:effectLst/>
                          <a:latin typeface="Raleway Medium" panose="020B0003030101060003" pitchFamily="34" charset="0"/>
                          <a:ea typeface="+mn-ea"/>
                          <a:cs typeface="+mn-cs"/>
                        </a:rPr>
                        <a:t>Use multiple sources of information during decisions such as admission to further study. </a:t>
                      </a:r>
                    </a:p>
                    <a:p>
                      <a:pPr marL="342900" indent="-342900">
                        <a:buFont typeface="+mj-lt"/>
                        <a:buAutoNum type="arabicPeriod"/>
                      </a:pPr>
                      <a:r>
                        <a:rPr lang="en-ZA" sz="1400" b="0" i="0" kern="1200" dirty="0">
                          <a:solidFill>
                            <a:schemeClr val="tx1"/>
                          </a:solidFill>
                          <a:effectLst/>
                          <a:latin typeface="Raleway Medium" panose="020B0003030101060003" pitchFamily="34" charset="0"/>
                          <a:ea typeface="+mn-ea"/>
                          <a:cs typeface="+mn-cs"/>
                        </a:rPr>
                        <a:t>Consider fairness, equity, and access issues that may result from disparities in digital skills as well as the affordability and accessibility of AI tools.</a:t>
                      </a:r>
                    </a:p>
                    <a:p>
                      <a:pPr marL="342900" indent="-342900">
                        <a:buFont typeface="+mj-lt"/>
                        <a:buAutoNum type="arabicPeriod"/>
                      </a:pPr>
                      <a:r>
                        <a:rPr lang="en-ZA" sz="1400" b="0" i="0" kern="1200" dirty="0">
                          <a:solidFill>
                            <a:schemeClr val="tx1"/>
                          </a:solidFill>
                          <a:effectLst/>
                          <a:latin typeface="Raleway Medium" panose="020B0003030101060003" pitchFamily="34" charset="0"/>
                          <a:ea typeface="+mn-ea"/>
                          <a:cs typeface="+mn-cs"/>
                        </a:rPr>
                        <a:t>Provide alternatives where AI tool use is required or strongly recommended. Not all students might be comfortable signing up to tools that require registration. No student can be forced to use GenAI tools that require signing up.</a:t>
                      </a:r>
                    </a:p>
                    <a:p>
                      <a:pPr marL="342900" indent="-342900">
                        <a:buFont typeface="+mj-lt"/>
                        <a:buAutoNum type="arabicPeriod"/>
                      </a:pPr>
                      <a:endParaRPr lang="en-ZA" sz="1400" b="0" i="0" kern="1200" dirty="0">
                        <a:solidFill>
                          <a:schemeClr val="tx1"/>
                        </a:solidFill>
                        <a:effectLst/>
                        <a:latin typeface="Raleway Medium" panose="020B0003030101060003" pitchFamily="34" charset="0"/>
                        <a:ea typeface="+mn-ea"/>
                        <a:cs typeface="+mn-cs"/>
                      </a:endParaRPr>
                    </a:p>
                  </a:txBody>
                  <a:tcPr>
                    <a:lnL w="3175" cap="flat" cmpd="sng" algn="ctr">
                      <a:solidFill>
                        <a:schemeClr val="accent2"/>
                      </a:solidFill>
                      <a:prstDash val="solid"/>
                      <a:round/>
                      <a:headEnd type="none" w="med" len="med"/>
                      <a:tailEnd type="none" w="med" len="med"/>
                    </a:lnL>
                    <a:lnR w="12700" cmpd="sng">
                      <a:noFill/>
                    </a:lnR>
                    <a:lnT w="38100" cap="flat" cmpd="sng" algn="ctr">
                      <a:noFill/>
                      <a:prstDash val="solid"/>
                      <a:round/>
                      <a:headEnd type="none" w="med" len="med"/>
                      <a:tailEnd type="none" w="med" len="med"/>
                    </a:lnT>
                    <a:lnB w="381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47818468"/>
                  </a:ext>
                </a:extLst>
              </a:tr>
              <a:tr h="131147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ZA" sz="1400" b="1" dirty="0">
                          <a:solidFill>
                            <a:srgbClr val="8C979A"/>
                          </a:solidFill>
                          <a:latin typeface="Raleway ExtraBold" panose="020B0003030101060003" pitchFamily="34" charset="0"/>
                        </a:rPr>
                        <a:t>STUDENTS</a:t>
                      </a:r>
                    </a:p>
                    <a:p>
                      <a:pPr marL="342900" marR="0" lvl="0" indent="-342900" algn="l" defTabSz="914400" rtl="0" eaLnBrk="1" fontAlgn="auto" latinLnBrk="0" hangingPunct="1">
                        <a:lnSpc>
                          <a:spcPct val="100000"/>
                        </a:lnSpc>
                        <a:spcBef>
                          <a:spcPts val="0"/>
                        </a:spcBef>
                        <a:spcAft>
                          <a:spcPts val="0"/>
                        </a:spcAft>
                        <a:buClrTx/>
                        <a:buSzTx/>
                        <a:buFont typeface="+mj-lt"/>
                        <a:buAutoNum type="arabicPeriod"/>
                        <a:tabLst/>
                        <a:defRPr/>
                      </a:pPr>
                      <a:r>
                        <a:rPr lang="en-ZA" sz="1400" b="0" i="0" kern="1200" dirty="0">
                          <a:solidFill>
                            <a:srgbClr val="8C979A"/>
                          </a:solidFill>
                          <a:effectLst/>
                          <a:latin typeface="Raleway Medium" panose="020B0003030101060003" pitchFamily="34" charset="0"/>
                          <a:ea typeface="+mn-ea"/>
                          <a:cs typeface="+mn-cs"/>
                        </a:rPr>
                        <a:t>Use AI tools/systems ethically and responsibly, complying with academic integrity standards. </a:t>
                      </a:r>
                    </a:p>
                    <a:p>
                      <a:pPr marL="342900" marR="0" lvl="0" indent="-342900" algn="l" defTabSz="914400" rtl="0" eaLnBrk="1" fontAlgn="auto" latinLnBrk="0" hangingPunct="1">
                        <a:lnSpc>
                          <a:spcPct val="100000"/>
                        </a:lnSpc>
                        <a:spcBef>
                          <a:spcPts val="0"/>
                        </a:spcBef>
                        <a:spcAft>
                          <a:spcPts val="0"/>
                        </a:spcAft>
                        <a:buClrTx/>
                        <a:buSzTx/>
                        <a:buFont typeface="+mj-lt"/>
                        <a:buAutoNum type="arabicPeriod"/>
                        <a:tabLst/>
                        <a:defRPr/>
                      </a:pPr>
                      <a:r>
                        <a:rPr lang="en-ZA" sz="1400" b="0" i="0" kern="1200" dirty="0">
                          <a:solidFill>
                            <a:srgbClr val="8C979A"/>
                          </a:solidFill>
                          <a:effectLst/>
                          <a:latin typeface="Raleway Medium" panose="020B0003030101060003" pitchFamily="34" charset="0"/>
                          <a:ea typeface="+mn-ea"/>
                          <a:cs typeface="+mn-cs"/>
                        </a:rPr>
                        <a:t>Remain cautious of misusing AI-generated output, which might be false and/or result in misrepresenting own abilities. </a:t>
                      </a:r>
                    </a:p>
                    <a:p>
                      <a:pPr marL="342900" marR="0" lvl="0" indent="-342900" algn="l" defTabSz="914400" rtl="0" eaLnBrk="1" fontAlgn="auto" latinLnBrk="0" hangingPunct="1">
                        <a:lnSpc>
                          <a:spcPct val="100000"/>
                        </a:lnSpc>
                        <a:spcBef>
                          <a:spcPts val="0"/>
                        </a:spcBef>
                        <a:spcAft>
                          <a:spcPts val="0"/>
                        </a:spcAft>
                        <a:buClrTx/>
                        <a:buSzTx/>
                        <a:buFont typeface="+mj-lt"/>
                        <a:buAutoNum type="arabicPeriod"/>
                        <a:tabLst/>
                        <a:defRPr/>
                      </a:pPr>
                      <a:r>
                        <a:rPr lang="en-ZA" sz="1400" b="0" i="0" kern="1200" dirty="0">
                          <a:solidFill>
                            <a:srgbClr val="8C979A"/>
                          </a:solidFill>
                          <a:effectLst/>
                          <a:latin typeface="Raleway Medium" panose="020B0003030101060003" pitchFamily="34" charset="0"/>
                          <a:ea typeface="+mn-ea"/>
                          <a:cs typeface="+mn-cs"/>
                        </a:rPr>
                        <a:t>Can provide evidence of their own understanding and the process/methodology followed to reach an answer and accept that AI tool use may limit preparedness for subsequent assessments.</a:t>
                      </a:r>
                    </a:p>
                  </a:txBody>
                  <a:tcPr>
                    <a:lnL w="3175" cap="flat" cmpd="sng" algn="ctr">
                      <a:solidFill>
                        <a:schemeClr val="accent2"/>
                      </a:solidFill>
                      <a:prstDash val="solid"/>
                      <a:round/>
                      <a:headEnd type="none" w="med" len="med"/>
                      <a:tailEnd type="none" w="med" len="med"/>
                    </a:lnL>
                    <a:lnR w="12700" cmpd="sng">
                      <a:noFill/>
                    </a:lnR>
                    <a:lnT w="381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3419421893"/>
                  </a:ext>
                </a:extLst>
              </a:tr>
            </a:tbl>
          </a:graphicData>
        </a:graphic>
      </p:graphicFrame>
      <p:sp>
        <p:nvSpPr>
          <p:cNvPr id="3" name="Title 4">
            <a:extLst>
              <a:ext uri="{FF2B5EF4-FFF2-40B4-BE49-F238E27FC236}">
                <a16:creationId xmlns:a16="http://schemas.microsoft.com/office/drawing/2014/main" id="{F4B8C8BD-F8BA-157D-F7E7-D86EECF028D1}"/>
              </a:ext>
            </a:extLst>
          </p:cNvPr>
          <p:cNvSpPr>
            <a:spLocks noGrp="1"/>
          </p:cNvSpPr>
          <p:nvPr>
            <p:ph type="title"/>
          </p:nvPr>
        </p:nvSpPr>
        <p:spPr>
          <a:xfrm>
            <a:off x="211138" y="13900"/>
            <a:ext cx="9009062" cy="1052900"/>
          </a:xfrm>
        </p:spPr>
        <p:txBody>
          <a:bodyPr/>
          <a:lstStyle/>
          <a:p>
            <a:pPr algn="l"/>
            <a:r>
              <a:rPr lang="en-US" sz="4000" b="1" kern="1200" dirty="0">
                <a:solidFill>
                  <a:schemeClr val="accent1"/>
                </a:solidFill>
                <a:latin typeface="Raleway ExtraBold" panose="020B0003030101060003" pitchFamily="34" charset="0"/>
                <a:ea typeface="+mn-ea"/>
                <a:cs typeface="+mn-cs"/>
              </a:rPr>
              <a:t>Fairness: </a:t>
            </a:r>
            <a:r>
              <a:rPr lang="en-US" sz="3600" b="1" kern="1200" dirty="0">
                <a:solidFill>
                  <a:schemeClr val="accent2"/>
                </a:solidFill>
                <a:latin typeface="Raleway SemiBold" panose="020B0003030101060003" pitchFamily="34" charset="0"/>
                <a:ea typeface="+mn-ea"/>
                <a:cs typeface="+mn-cs"/>
              </a:rPr>
              <a:t>Unfair advantage?</a:t>
            </a:r>
            <a:endParaRPr lang="en-US" sz="3200" b="1" kern="1200" dirty="0">
              <a:solidFill>
                <a:schemeClr val="accent2"/>
              </a:solidFill>
              <a:latin typeface="Raleway SemiBold" panose="020B0003030101060003" pitchFamily="34" charset="0"/>
              <a:ea typeface="+mn-ea"/>
              <a:cs typeface="+mn-cs"/>
            </a:endParaRPr>
          </a:p>
        </p:txBody>
      </p:sp>
      <p:pic>
        <p:nvPicPr>
          <p:cNvPr id="12" name="SU S-Curve">
            <a:extLst>
              <a:ext uri="{FF2B5EF4-FFF2-40B4-BE49-F238E27FC236}">
                <a16:creationId xmlns:a16="http://schemas.microsoft.com/office/drawing/2014/main" id="{26D148E2-D31A-A9CE-3FFF-7E14717FBA2E}"/>
              </a:ext>
            </a:extLst>
          </p:cNvPr>
          <p:cNvPicPr>
            <a:picLocks noGrp="1" noRot="1" noMove="1" noResize="1" noEditPoints="1" noAdjustHandles="1" noChangeArrowheads="1" noChangeShapeType="1" noCrop="1"/>
          </p:cNvPicPr>
          <p:nvPr/>
        </p:nvPicPr>
        <p:blipFill>
          <a:blip r:embed="rId2">
            <a:extLst>
              <a:ext uri="{96DAC541-7B7A-43D3-8B79-37D633B846F1}">
                <asvg:svgBlip xmlns:asvg="http://schemas.microsoft.com/office/drawing/2016/SVG/main" r:embed="rId3"/>
              </a:ext>
            </a:extLst>
          </a:blip>
          <a:stretch>
            <a:fillRect/>
          </a:stretch>
        </p:blipFill>
        <p:spPr>
          <a:xfrm>
            <a:off x="0" y="1"/>
            <a:ext cx="12192000" cy="6858000"/>
          </a:xfrm>
          <a:prstGeom prst="rect">
            <a:avLst/>
          </a:prstGeom>
        </p:spPr>
      </p:pic>
      <p:pic>
        <p:nvPicPr>
          <p:cNvPr id="13" name="SU Logo">
            <a:extLst>
              <a:ext uri="{FF2B5EF4-FFF2-40B4-BE49-F238E27FC236}">
                <a16:creationId xmlns:a16="http://schemas.microsoft.com/office/drawing/2014/main" id="{14D77B58-58F9-07F0-DA22-CD257F1B3648}"/>
              </a:ext>
            </a:extLst>
          </p:cNvPr>
          <p:cNvPicPr>
            <a:picLocks noGrp="1" noRot="1" noMove="1" noResize="1" noEditPoints="1" noAdjustHandles="1" noChangeArrowheads="1" noChangeShapeType="1" noCrop="1"/>
          </p:cNvPicPr>
          <p:nvPr/>
        </p:nvPicPr>
        <p:blipFill>
          <a:blip r:embed="rId4">
            <a:extLst>
              <a:ext uri="{96DAC541-7B7A-43D3-8B79-37D633B846F1}">
                <asvg:svgBlip xmlns:asvg="http://schemas.microsoft.com/office/drawing/2016/SVG/main" r:embed="rId5"/>
              </a:ext>
            </a:extLst>
          </a:blip>
          <a:stretch>
            <a:fillRect/>
          </a:stretch>
        </p:blipFill>
        <p:spPr>
          <a:xfrm>
            <a:off x="325034" y="5759672"/>
            <a:ext cx="1970457" cy="1065235"/>
          </a:xfrm>
          <a:prstGeom prst="rect">
            <a:avLst/>
          </a:prstGeom>
        </p:spPr>
      </p:pic>
      <p:sp>
        <p:nvSpPr>
          <p:cNvPr id="4" name="Round Single Corner of Rectangle 3">
            <a:extLst>
              <a:ext uri="{FF2B5EF4-FFF2-40B4-BE49-F238E27FC236}">
                <a16:creationId xmlns:a16="http://schemas.microsoft.com/office/drawing/2014/main" id="{A2055F17-602C-CEFD-B212-612640407B62}"/>
              </a:ext>
            </a:extLst>
          </p:cNvPr>
          <p:cNvSpPr/>
          <p:nvPr/>
        </p:nvSpPr>
        <p:spPr>
          <a:xfrm flipV="1">
            <a:off x="353017" y="1139060"/>
            <a:ext cx="2875366" cy="4267200"/>
          </a:xfrm>
          <a:prstGeom prst="round1Rect">
            <a:avLst>
              <a:gd name="adj" fmla="val 36878"/>
            </a:avLst>
          </a:prstGeom>
          <a:solidFill>
            <a:schemeClr val="bg1"/>
          </a:solidFill>
          <a:ln w="19050">
            <a:solidFill>
              <a:schemeClr val="accent2"/>
            </a:solidFill>
          </a:ln>
          <a:effectLst>
            <a:outerShdw blurRad="50800" dist="38100" dir="2700000" algn="tl" rotWithShape="0">
              <a:prstClr val="black">
                <a:alpha val="2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TextBox 4">
            <a:extLst>
              <a:ext uri="{FF2B5EF4-FFF2-40B4-BE49-F238E27FC236}">
                <a16:creationId xmlns:a16="http://schemas.microsoft.com/office/drawing/2014/main" id="{906FF12F-BFCA-B6B1-2B3B-45DE6135F05B}"/>
              </a:ext>
            </a:extLst>
          </p:cNvPr>
          <p:cNvSpPr txBox="1"/>
          <p:nvPr/>
        </p:nvSpPr>
        <p:spPr>
          <a:xfrm>
            <a:off x="454094" y="1295400"/>
            <a:ext cx="2673212" cy="3323987"/>
          </a:xfrm>
          <a:prstGeom prst="rect">
            <a:avLst/>
          </a:prstGeom>
          <a:noFill/>
        </p:spPr>
        <p:txBody>
          <a:bodyPr wrap="square" rtlCol="0">
            <a:spAutoFit/>
          </a:bodyPr>
          <a:lstStyle/>
          <a:p>
            <a:r>
              <a:rPr lang="en-ZA" sz="1400" b="0" i="0" dirty="0">
                <a:solidFill>
                  <a:schemeClr val="accent2"/>
                </a:solidFill>
                <a:latin typeface="Raleway Medium" panose="020B0003030101060003" pitchFamily="34" charset="0"/>
              </a:rPr>
              <a:t>An assessment system is only fair if all students have an equal chance of success. </a:t>
            </a:r>
          </a:p>
          <a:p>
            <a:endParaRPr lang="en-ZA" sz="1400" dirty="0">
              <a:solidFill>
                <a:schemeClr val="accent2"/>
              </a:solidFill>
              <a:latin typeface="Raleway Medium" panose="020B0003030101060003" pitchFamily="34" charset="0"/>
            </a:endParaRPr>
          </a:p>
          <a:p>
            <a:r>
              <a:rPr lang="en-ZA" sz="1400" b="0" i="0" dirty="0">
                <a:solidFill>
                  <a:schemeClr val="accent2"/>
                </a:solidFill>
                <a:latin typeface="Raleway Medium" panose="020B0003030101060003" pitchFamily="34" charset="0"/>
              </a:rPr>
              <a:t>Fairness requires that suspected irregularities be handled carefully and responsibly.</a:t>
            </a:r>
          </a:p>
          <a:p>
            <a:endParaRPr lang="en-ZA" sz="1400" b="0" i="0" dirty="0">
              <a:solidFill>
                <a:schemeClr val="accent2"/>
              </a:solidFill>
              <a:latin typeface="Raleway Medium" panose="020B0003030101060003" pitchFamily="34" charset="0"/>
            </a:endParaRPr>
          </a:p>
          <a:p>
            <a:r>
              <a:rPr lang="en-ZA" sz="1400" b="0" i="0" dirty="0">
                <a:solidFill>
                  <a:schemeClr val="accent2"/>
                </a:solidFill>
                <a:latin typeface="Raleway Medium" panose="020B0003030101060003" pitchFamily="34" charset="0"/>
              </a:rPr>
              <a:t>Students submitting work that is not their own gain an unfair advantage over other students that can influence admission, support and reward processes.</a:t>
            </a:r>
          </a:p>
        </p:txBody>
      </p:sp>
      <p:sp>
        <p:nvSpPr>
          <p:cNvPr id="6" name="Rectangle 5">
            <a:hlinkClick r:id="rId6" action="ppaction://hlinksldjump"/>
            <a:extLst>
              <a:ext uri="{FF2B5EF4-FFF2-40B4-BE49-F238E27FC236}">
                <a16:creationId xmlns:a16="http://schemas.microsoft.com/office/drawing/2014/main" id="{CD1A60ED-AA5D-0518-129E-AB0A99FBE428}"/>
              </a:ext>
            </a:extLst>
          </p:cNvPr>
          <p:cNvSpPr/>
          <p:nvPr/>
        </p:nvSpPr>
        <p:spPr>
          <a:xfrm>
            <a:off x="0" y="0"/>
            <a:ext cx="12192000" cy="6824907"/>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ZA"/>
          </a:p>
        </p:txBody>
      </p:sp>
    </p:spTree>
    <p:extLst>
      <p:ext uri="{BB962C8B-B14F-4D97-AF65-F5344CB8AC3E}">
        <p14:creationId xmlns:p14="http://schemas.microsoft.com/office/powerpoint/2010/main" val="37844235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a:extLst>
            <a:ext uri="{FF2B5EF4-FFF2-40B4-BE49-F238E27FC236}">
              <a16:creationId xmlns:a16="http://schemas.microsoft.com/office/drawing/2014/main" id="{E62A5F09-60EA-4351-CA6B-896D94F8996B}"/>
            </a:ext>
          </a:extLst>
        </p:cNvPr>
        <p:cNvGrpSpPr/>
        <p:nvPr/>
      </p:nvGrpSpPr>
      <p:grpSpPr>
        <a:xfrm>
          <a:off x="0" y="0"/>
          <a:ext cx="0" cy="0"/>
          <a:chOff x="0" y="0"/>
          <a:chExt cx="0" cy="0"/>
        </a:xfrm>
      </p:grpSpPr>
      <p:sp>
        <p:nvSpPr>
          <p:cNvPr id="30" name="TextBox 29">
            <a:extLst>
              <a:ext uri="{FF2B5EF4-FFF2-40B4-BE49-F238E27FC236}">
                <a16:creationId xmlns:a16="http://schemas.microsoft.com/office/drawing/2014/main" id="{FB653B47-BC4A-96D9-D13F-6E4D88AA0B04}"/>
              </a:ext>
            </a:extLst>
          </p:cNvPr>
          <p:cNvSpPr txBox="1"/>
          <p:nvPr/>
        </p:nvSpPr>
        <p:spPr>
          <a:xfrm>
            <a:off x="3511704" y="120661"/>
            <a:ext cx="4266168" cy="523220"/>
          </a:xfrm>
          <a:prstGeom prst="rect">
            <a:avLst/>
          </a:prstGeom>
          <a:noFill/>
        </p:spPr>
        <p:txBody>
          <a:bodyPr wrap="none" rtlCol="0">
            <a:spAutoFit/>
          </a:bodyPr>
          <a:lstStyle/>
          <a:p>
            <a:r>
              <a:rPr lang="en-US" sz="2800" b="1">
                <a:solidFill>
                  <a:schemeClr val="bg1"/>
                </a:solidFill>
              </a:rPr>
              <a:t>Allowable AI use guidelines</a:t>
            </a:r>
          </a:p>
        </p:txBody>
      </p:sp>
      <p:graphicFrame>
        <p:nvGraphicFramePr>
          <p:cNvPr id="2" name="Table 1">
            <a:extLst>
              <a:ext uri="{FF2B5EF4-FFF2-40B4-BE49-F238E27FC236}">
                <a16:creationId xmlns:a16="http://schemas.microsoft.com/office/drawing/2014/main" id="{2764C144-DB47-C2BB-0D6D-A91395031E9F}"/>
              </a:ext>
            </a:extLst>
          </p:cNvPr>
          <p:cNvGraphicFramePr>
            <a:graphicFrameLocks noGrp="1"/>
          </p:cNvGraphicFramePr>
          <p:nvPr>
            <p:extLst>
              <p:ext uri="{D42A27DB-BD31-4B8C-83A1-F6EECF244321}">
                <p14:modId xmlns:p14="http://schemas.microsoft.com/office/powerpoint/2010/main" val="3865523330"/>
              </p:ext>
            </p:extLst>
          </p:nvPr>
        </p:nvGraphicFramePr>
        <p:xfrm>
          <a:off x="3499004" y="1173561"/>
          <a:ext cx="7473796" cy="4023360"/>
        </p:xfrm>
        <a:graphic>
          <a:graphicData uri="http://schemas.openxmlformats.org/drawingml/2006/table">
            <a:tbl>
              <a:tblPr firstRow="1" bandRow="1">
                <a:tableStyleId>{0505E3EF-67EA-436B-97B2-0124C06EBD24}</a:tableStyleId>
              </a:tblPr>
              <a:tblGrid>
                <a:gridCol w="7473796">
                  <a:extLst>
                    <a:ext uri="{9D8B030D-6E8A-4147-A177-3AD203B41FA5}">
                      <a16:colId xmlns:a16="http://schemas.microsoft.com/office/drawing/2014/main" val="688227284"/>
                    </a:ext>
                  </a:extLst>
                </a:gridCol>
              </a:tblGrid>
              <a:tr h="1711888">
                <a:tc>
                  <a:txBody>
                    <a:bodyPr/>
                    <a:lstStyle/>
                    <a:p>
                      <a:pPr marL="0" indent="0">
                        <a:buFont typeface="+mj-lt"/>
                        <a:buNone/>
                      </a:pPr>
                      <a:r>
                        <a:rPr lang="en-ZA" sz="1400" b="1" kern="1200" dirty="0">
                          <a:solidFill>
                            <a:schemeClr val="tx1"/>
                          </a:solidFill>
                          <a:effectLst/>
                          <a:latin typeface="Raleway ExtraBold" panose="020B0003030101060003" pitchFamily="34" charset="0"/>
                        </a:rPr>
                        <a:t>LECTURERS</a:t>
                      </a:r>
                    </a:p>
                    <a:p>
                      <a:pPr marL="342900" indent="-342900">
                        <a:buFont typeface="+mj-lt"/>
                        <a:buAutoNum type="arabicPeriod"/>
                      </a:pPr>
                      <a:r>
                        <a:rPr lang="en-ZA" sz="1400" b="0" i="0" kern="1200" dirty="0">
                          <a:solidFill>
                            <a:schemeClr val="tx1"/>
                          </a:solidFill>
                          <a:latin typeface="Raleway Medium" panose="020B0003030101060003" pitchFamily="34" charset="0"/>
                          <a:ea typeface="+mn-ea"/>
                          <a:cs typeface="+mn-cs"/>
                        </a:rPr>
                        <a:t>Clearly communicate permissible AI use guidelines as well as the reasons for </a:t>
                      </a:r>
                      <a:br>
                        <a:rPr lang="en-ZA" sz="1400" b="0" i="0" kern="1200" dirty="0">
                          <a:solidFill>
                            <a:schemeClr val="tx1"/>
                          </a:solidFill>
                          <a:latin typeface="Raleway Medium" panose="020B0003030101060003" pitchFamily="34" charset="0"/>
                          <a:ea typeface="+mn-ea"/>
                          <a:cs typeface="+mn-cs"/>
                        </a:rPr>
                      </a:br>
                      <a:r>
                        <a:rPr lang="en-ZA" sz="1400" b="0" i="0" kern="1200" dirty="0">
                          <a:solidFill>
                            <a:schemeClr val="tx1"/>
                          </a:solidFill>
                          <a:latin typeface="Raleway Medium" panose="020B0003030101060003" pitchFamily="34" charset="0"/>
                          <a:ea typeface="+mn-ea"/>
                          <a:cs typeface="+mn-cs"/>
                        </a:rPr>
                        <a:t>these guidelines. </a:t>
                      </a:r>
                      <a:endParaRPr lang="en-US" sz="1400" b="0" i="0" kern="1200" dirty="0">
                        <a:solidFill>
                          <a:schemeClr val="tx1"/>
                        </a:solidFill>
                        <a:latin typeface="Raleway Medium" panose="020B0003030101060003" pitchFamily="34" charset="0"/>
                        <a:ea typeface="+mn-ea"/>
                        <a:cs typeface="+mn-cs"/>
                      </a:endParaRPr>
                    </a:p>
                    <a:p>
                      <a:pPr marL="342900" lvl="0" indent="-342900" algn="l">
                        <a:buAutoNum type="arabicPeriod"/>
                      </a:pPr>
                      <a:r>
                        <a:rPr lang="en-ZA" sz="1400" b="0" i="0" kern="1200" dirty="0">
                          <a:solidFill>
                            <a:schemeClr val="tx1"/>
                          </a:solidFill>
                          <a:latin typeface="Raleway Medium" panose="020B0003030101060003" pitchFamily="34" charset="0"/>
                          <a:ea typeface="+mn-ea"/>
                          <a:cs typeface="+mn-cs"/>
                        </a:rPr>
                        <a:t>Clearly indicate when AI tools have been or will be used during assessment, including what you plan to use, what it will be used for and how it will be used.</a:t>
                      </a:r>
                    </a:p>
                    <a:p>
                      <a:pPr marL="342900" indent="-342900">
                        <a:buFont typeface="+mj-lt"/>
                        <a:buAutoNum type="arabicPeriod"/>
                      </a:pPr>
                      <a:r>
                        <a:rPr lang="en-ZA" sz="1400" b="0" i="0" kern="1200" dirty="0">
                          <a:solidFill>
                            <a:schemeClr val="tx1"/>
                          </a:solidFill>
                          <a:latin typeface="Raleway Medium" panose="020B0003030101060003" pitchFamily="34" charset="0"/>
                          <a:ea typeface="+mn-ea"/>
                          <a:cs typeface="+mn-cs"/>
                        </a:rPr>
                        <a:t>In line with POPIA, no confidential or personal student information should be fed to AI systems. Remember that, even with chat history disabled, these systems still collect meta data (about your interaction with the platform, your device etc) without necessarily indicating how this will be used or who might have access to it.</a:t>
                      </a:r>
                    </a:p>
                  </a:txBody>
                  <a:tcPr>
                    <a:lnL w="3175" cap="flat" cmpd="sng" algn="ctr">
                      <a:solidFill>
                        <a:schemeClr val="accent2"/>
                      </a:solidFill>
                      <a:prstDash val="solid"/>
                      <a:round/>
                      <a:headEnd type="none" w="med" len="med"/>
                      <a:tailEnd type="none" w="med" len="med"/>
                    </a:lnL>
                    <a:lnR w="12700" cmpd="sng">
                      <a:noFill/>
                    </a:lnR>
                    <a:lnT w="38100" cap="flat" cmpd="sng" algn="ctr">
                      <a:noFill/>
                      <a:prstDash val="solid"/>
                      <a:round/>
                      <a:headEnd type="none" w="med" len="med"/>
                      <a:tailEnd type="none" w="med" len="med"/>
                    </a:lnT>
                    <a:lnB w="381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47818468"/>
                  </a:ext>
                </a:extLst>
              </a:tr>
              <a:tr h="1311474">
                <a:tc>
                  <a:txBody>
                    <a:bodyPr/>
                    <a:lstStyle/>
                    <a:p>
                      <a:pPr marL="0" indent="0">
                        <a:buFont typeface="+mj-lt"/>
                        <a:buNone/>
                      </a:pPr>
                      <a:r>
                        <a:rPr lang="en-ZA" sz="1400" b="1" dirty="0">
                          <a:solidFill>
                            <a:srgbClr val="8C979A"/>
                          </a:solidFill>
                          <a:latin typeface="Raleway ExtraBold" panose="020B0003030101060003" pitchFamily="34" charset="0"/>
                        </a:rPr>
                        <a:t>STUDENTS</a:t>
                      </a:r>
                    </a:p>
                    <a:p>
                      <a:pPr marL="342900" indent="-342900">
                        <a:buFont typeface="+mj-lt"/>
                        <a:buAutoNum type="arabicPeriod"/>
                      </a:pPr>
                      <a:r>
                        <a:rPr lang="en-ZA" sz="1400" b="0" i="0" kern="1200" dirty="0">
                          <a:solidFill>
                            <a:srgbClr val="8C979A"/>
                          </a:solidFill>
                          <a:latin typeface="Raleway Medium" panose="020B0003030101060003" pitchFamily="34" charset="0"/>
                          <a:ea typeface="+mn-ea"/>
                          <a:cs typeface="+mn-cs"/>
                        </a:rPr>
                        <a:t>Clearly and honestly declare the use of AI tools and their outputs as well as the extent of the use, i.e., refer to the 'search strategy' and rationale that informed this. Consider questions such as: why was this the most appropriate approach or option, what are the limitations, etc.?</a:t>
                      </a:r>
                    </a:p>
                    <a:p>
                      <a:pPr marL="342900" indent="-342900">
                        <a:buFont typeface="+mj-lt"/>
                        <a:buAutoNum type="arabicPeriod"/>
                      </a:pPr>
                      <a:r>
                        <a:rPr lang="en-ZA" sz="1400" b="0" i="0" kern="1200" dirty="0">
                          <a:solidFill>
                            <a:srgbClr val="8C979A"/>
                          </a:solidFill>
                          <a:latin typeface="Raleway Medium" panose="020B0003030101060003" pitchFamily="34" charset="0"/>
                          <a:ea typeface="+mn-ea"/>
                          <a:cs typeface="+mn-cs"/>
                        </a:rPr>
                        <a:t>Review the privacy settings of the AI application’s account/s with the provider/s to ensure they know what data is being collected and how it is being used (in the Terms and Conditions when registering).</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400" b="0" i="0" kern="1200" dirty="0">
                        <a:solidFill>
                          <a:srgbClr val="8C979A"/>
                        </a:solidFill>
                        <a:effectLst/>
                        <a:latin typeface="Raleway Medium" panose="020B0003030101060003" pitchFamily="34" charset="0"/>
                        <a:ea typeface="+mn-ea"/>
                        <a:cs typeface="+mn-cs"/>
                      </a:endParaRPr>
                    </a:p>
                  </a:txBody>
                  <a:tcPr>
                    <a:lnL w="3175" cap="flat" cmpd="sng" algn="ctr">
                      <a:solidFill>
                        <a:schemeClr val="accent2"/>
                      </a:solidFill>
                      <a:prstDash val="solid"/>
                      <a:round/>
                      <a:headEnd type="none" w="med" len="med"/>
                      <a:tailEnd type="none" w="med" len="med"/>
                    </a:lnL>
                    <a:lnR w="12700" cmpd="sng">
                      <a:noFill/>
                    </a:lnR>
                    <a:lnT w="381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3419421893"/>
                  </a:ext>
                </a:extLst>
              </a:tr>
            </a:tbl>
          </a:graphicData>
        </a:graphic>
      </p:graphicFrame>
      <p:sp>
        <p:nvSpPr>
          <p:cNvPr id="3" name="Title 4">
            <a:extLst>
              <a:ext uri="{FF2B5EF4-FFF2-40B4-BE49-F238E27FC236}">
                <a16:creationId xmlns:a16="http://schemas.microsoft.com/office/drawing/2014/main" id="{8B8D1E64-1AE6-2C56-A4CB-660F201EFECC}"/>
              </a:ext>
            </a:extLst>
          </p:cNvPr>
          <p:cNvSpPr>
            <a:spLocks noGrp="1"/>
          </p:cNvSpPr>
          <p:nvPr>
            <p:ph type="title"/>
          </p:nvPr>
        </p:nvSpPr>
        <p:spPr>
          <a:xfrm>
            <a:off x="211138" y="13900"/>
            <a:ext cx="9009062" cy="1052900"/>
          </a:xfrm>
        </p:spPr>
        <p:txBody>
          <a:bodyPr/>
          <a:lstStyle/>
          <a:p>
            <a:pPr algn="l"/>
            <a:r>
              <a:rPr lang="en-US" sz="3600" b="1" kern="1200" dirty="0">
                <a:solidFill>
                  <a:schemeClr val="accent1"/>
                </a:solidFill>
                <a:latin typeface="Raleway ExtraBold" panose="020B0003030101060003" pitchFamily="34" charset="0"/>
                <a:ea typeface="+mn-ea"/>
                <a:cs typeface="+mn-cs"/>
              </a:rPr>
              <a:t>Transparency: </a:t>
            </a:r>
            <a:r>
              <a:rPr lang="en-US" sz="3200" b="1" kern="1200" dirty="0">
                <a:solidFill>
                  <a:schemeClr val="accent2"/>
                </a:solidFill>
                <a:latin typeface="Raleway SemiBold" panose="020B0003030101060003" pitchFamily="34" charset="0"/>
                <a:ea typeface="+mn-ea"/>
                <a:cs typeface="+mn-cs"/>
              </a:rPr>
              <a:t>AI-use declared?</a:t>
            </a:r>
          </a:p>
        </p:txBody>
      </p:sp>
      <p:pic>
        <p:nvPicPr>
          <p:cNvPr id="12" name="SU S-Curve">
            <a:extLst>
              <a:ext uri="{FF2B5EF4-FFF2-40B4-BE49-F238E27FC236}">
                <a16:creationId xmlns:a16="http://schemas.microsoft.com/office/drawing/2014/main" id="{A3D8A2CA-BA6B-52C9-6972-9032CD37DF91}"/>
              </a:ext>
            </a:extLst>
          </p:cNvPr>
          <p:cNvPicPr>
            <a:picLocks noGrp="1" noRot="1" noMove="1" noResize="1" noEditPoints="1" noAdjustHandles="1" noChangeArrowheads="1" noChangeShapeType="1" noCrop="1"/>
          </p:cNvPicPr>
          <p:nvPr/>
        </p:nvPicPr>
        <p:blipFill>
          <a:blip r:embed="rId2">
            <a:extLst>
              <a:ext uri="{96DAC541-7B7A-43D3-8B79-37D633B846F1}">
                <asvg:svgBlip xmlns:asvg="http://schemas.microsoft.com/office/drawing/2016/SVG/main" r:embed="rId3"/>
              </a:ext>
            </a:extLst>
          </a:blip>
          <a:stretch>
            <a:fillRect/>
          </a:stretch>
        </p:blipFill>
        <p:spPr>
          <a:xfrm>
            <a:off x="0" y="1"/>
            <a:ext cx="12192000" cy="6858000"/>
          </a:xfrm>
          <a:prstGeom prst="rect">
            <a:avLst/>
          </a:prstGeom>
        </p:spPr>
      </p:pic>
      <p:pic>
        <p:nvPicPr>
          <p:cNvPr id="13" name="SU Logo">
            <a:extLst>
              <a:ext uri="{FF2B5EF4-FFF2-40B4-BE49-F238E27FC236}">
                <a16:creationId xmlns:a16="http://schemas.microsoft.com/office/drawing/2014/main" id="{194C2BDC-C190-B14D-ED8E-76F98814DBB2}"/>
              </a:ext>
            </a:extLst>
          </p:cNvPr>
          <p:cNvPicPr>
            <a:picLocks noGrp="1" noRot="1" noMove="1" noResize="1" noEditPoints="1" noAdjustHandles="1" noChangeArrowheads="1" noChangeShapeType="1" noCrop="1"/>
          </p:cNvPicPr>
          <p:nvPr/>
        </p:nvPicPr>
        <p:blipFill>
          <a:blip r:embed="rId4">
            <a:extLst>
              <a:ext uri="{96DAC541-7B7A-43D3-8B79-37D633B846F1}">
                <asvg:svgBlip xmlns:asvg="http://schemas.microsoft.com/office/drawing/2016/SVG/main" r:embed="rId5"/>
              </a:ext>
            </a:extLst>
          </a:blip>
          <a:stretch>
            <a:fillRect/>
          </a:stretch>
        </p:blipFill>
        <p:spPr>
          <a:xfrm>
            <a:off x="325034" y="5759672"/>
            <a:ext cx="1970457" cy="1065235"/>
          </a:xfrm>
          <a:prstGeom prst="rect">
            <a:avLst/>
          </a:prstGeom>
        </p:spPr>
      </p:pic>
      <p:sp>
        <p:nvSpPr>
          <p:cNvPr id="4" name="Round Single Corner of Rectangle 3">
            <a:extLst>
              <a:ext uri="{FF2B5EF4-FFF2-40B4-BE49-F238E27FC236}">
                <a16:creationId xmlns:a16="http://schemas.microsoft.com/office/drawing/2014/main" id="{BF814BB4-F962-AEE1-A108-F3CFDF9265BB}"/>
              </a:ext>
            </a:extLst>
          </p:cNvPr>
          <p:cNvSpPr/>
          <p:nvPr/>
        </p:nvSpPr>
        <p:spPr>
          <a:xfrm flipV="1">
            <a:off x="353017" y="1139060"/>
            <a:ext cx="2875366" cy="4267200"/>
          </a:xfrm>
          <a:prstGeom prst="round1Rect">
            <a:avLst>
              <a:gd name="adj" fmla="val 36878"/>
            </a:avLst>
          </a:prstGeom>
          <a:solidFill>
            <a:schemeClr val="bg1"/>
          </a:solidFill>
          <a:ln w="19050">
            <a:solidFill>
              <a:schemeClr val="accent2"/>
            </a:solidFill>
          </a:ln>
          <a:effectLst>
            <a:outerShdw blurRad="50800" dist="38100" dir="2700000" algn="tl" rotWithShape="0">
              <a:prstClr val="black">
                <a:alpha val="2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TextBox 4">
            <a:extLst>
              <a:ext uri="{FF2B5EF4-FFF2-40B4-BE49-F238E27FC236}">
                <a16:creationId xmlns:a16="http://schemas.microsoft.com/office/drawing/2014/main" id="{7C37A8C5-5729-50B9-FCE2-9A5123179CE3}"/>
              </a:ext>
            </a:extLst>
          </p:cNvPr>
          <p:cNvSpPr txBox="1"/>
          <p:nvPr/>
        </p:nvSpPr>
        <p:spPr>
          <a:xfrm>
            <a:off x="457200" y="1219200"/>
            <a:ext cx="2673212" cy="3970318"/>
          </a:xfrm>
          <a:prstGeom prst="rect">
            <a:avLst/>
          </a:prstGeom>
          <a:noFill/>
        </p:spPr>
        <p:txBody>
          <a:bodyPr wrap="square" rtlCol="0">
            <a:spAutoFit/>
          </a:bodyPr>
          <a:lstStyle/>
          <a:p>
            <a:pPr algn="l"/>
            <a:r>
              <a:rPr lang="en-ZA" sz="1400" b="0" i="0" dirty="0">
                <a:solidFill>
                  <a:schemeClr val="accent2"/>
                </a:solidFill>
                <a:latin typeface="Raleway Medium" panose="020B0003030101060003" pitchFamily="34" charset="0"/>
              </a:rPr>
              <a:t>According to the SU Assessment policy students must receive clear information about the assessment requirements against which their performance will be measured for the various assessment opportunities and assessment methods.</a:t>
            </a:r>
          </a:p>
          <a:p>
            <a:pPr lvl="0" algn="l"/>
            <a:endParaRPr lang="en-ZA" sz="1400" b="0" i="0" dirty="0">
              <a:solidFill>
                <a:schemeClr val="accent2"/>
              </a:solidFill>
              <a:latin typeface="Raleway Medium" panose="020B0003030101060003" pitchFamily="34" charset="0"/>
            </a:endParaRPr>
          </a:p>
          <a:p>
            <a:pPr lvl="0" algn="l"/>
            <a:r>
              <a:rPr lang="en-ZA" sz="1400" b="0" i="0" dirty="0">
                <a:solidFill>
                  <a:schemeClr val="accent2"/>
                </a:solidFill>
                <a:latin typeface="Raleway Medium" panose="020B0003030101060003" pitchFamily="34" charset="0"/>
              </a:rPr>
              <a:t>Students need to know how they will be assessed (including lecturer use of AI tools), what will be required (standards of success) and what will be allowed (e.g. AI tools). </a:t>
            </a:r>
          </a:p>
        </p:txBody>
      </p:sp>
      <p:sp>
        <p:nvSpPr>
          <p:cNvPr id="6" name="Rectangle 5">
            <a:hlinkClick r:id="rId6" action="ppaction://hlinksldjump"/>
            <a:extLst>
              <a:ext uri="{FF2B5EF4-FFF2-40B4-BE49-F238E27FC236}">
                <a16:creationId xmlns:a16="http://schemas.microsoft.com/office/drawing/2014/main" id="{EE511DF2-C639-FB96-7EBA-1410365E1137}"/>
              </a:ext>
            </a:extLst>
          </p:cNvPr>
          <p:cNvSpPr/>
          <p:nvPr/>
        </p:nvSpPr>
        <p:spPr>
          <a:xfrm>
            <a:off x="0" y="0"/>
            <a:ext cx="12192000" cy="6824907"/>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ZA"/>
          </a:p>
        </p:txBody>
      </p:sp>
    </p:spTree>
    <p:extLst>
      <p:ext uri="{BB962C8B-B14F-4D97-AF65-F5344CB8AC3E}">
        <p14:creationId xmlns:p14="http://schemas.microsoft.com/office/powerpoint/2010/main" val="32732273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a:extLst>
            <a:ext uri="{FF2B5EF4-FFF2-40B4-BE49-F238E27FC236}">
              <a16:creationId xmlns:a16="http://schemas.microsoft.com/office/drawing/2014/main" id="{B215FCE8-5651-3227-EC23-EFBF5A2E2E38}"/>
            </a:ext>
          </a:extLst>
        </p:cNvPr>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9F5B0EC8-E8B3-D6B5-1541-41123E98B149}"/>
              </a:ext>
            </a:extLst>
          </p:cNvPr>
          <p:cNvGraphicFramePr>
            <a:graphicFrameLocks noGrp="1"/>
          </p:cNvGraphicFramePr>
          <p:nvPr>
            <p:extLst>
              <p:ext uri="{D42A27DB-BD31-4B8C-83A1-F6EECF244321}">
                <p14:modId xmlns:p14="http://schemas.microsoft.com/office/powerpoint/2010/main" val="248399119"/>
              </p:ext>
            </p:extLst>
          </p:nvPr>
        </p:nvGraphicFramePr>
        <p:xfrm>
          <a:off x="3429000" y="1139060"/>
          <a:ext cx="7848600" cy="4363648"/>
        </p:xfrm>
        <a:graphic>
          <a:graphicData uri="http://schemas.openxmlformats.org/drawingml/2006/table">
            <a:tbl>
              <a:tblPr firstRow="1" bandRow="1">
                <a:tableStyleId>{0505E3EF-67EA-436B-97B2-0124C06EBD24}</a:tableStyleId>
              </a:tblPr>
              <a:tblGrid>
                <a:gridCol w="7848600">
                  <a:extLst>
                    <a:ext uri="{9D8B030D-6E8A-4147-A177-3AD203B41FA5}">
                      <a16:colId xmlns:a16="http://schemas.microsoft.com/office/drawing/2014/main" val="688227284"/>
                    </a:ext>
                  </a:extLst>
                </a:gridCol>
              </a:tblGrid>
              <a:tr h="1711888">
                <a:tc>
                  <a:txBody>
                    <a:bodyPr/>
                    <a:lstStyle/>
                    <a:p>
                      <a:pPr marL="0" indent="0">
                        <a:buFont typeface="+mj-lt"/>
                        <a:buNone/>
                      </a:pPr>
                      <a:r>
                        <a:rPr lang="en-ZA" sz="1400" b="1" kern="1200" dirty="0">
                          <a:solidFill>
                            <a:schemeClr val="tx1"/>
                          </a:solidFill>
                          <a:effectLst/>
                          <a:latin typeface="Raleway ExtraBold" panose="020B0003030101060003" pitchFamily="34" charset="0"/>
                        </a:rPr>
                        <a:t>LECTURERS</a:t>
                      </a:r>
                    </a:p>
                    <a:p>
                      <a:pPr marL="342900" indent="-342900">
                        <a:buFont typeface="+mj-lt"/>
                        <a:buAutoNum type="arabicPeriod"/>
                      </a:pPr>
                      <a:r>
                        <a:rPr lang="en-ZA" sz="1400" b="0" i="0" kern="1200" dirty="0">
                          <a:solidFill>
                            <a:schemeClr val="tx1"/>
                          </a:solidFill>
                          <a:effectLst/>
                          <a:latin typeface="Raleway Medium" panose="020B0003030101060003" pitchFamily="34" charset="0"/>
                          <a:ea typeface="+mn-ea"/>
                          <a:cs typeface="+mn-cs"/>
                        </a:rPr>
                        <a:t>Carefully consider how we can ensure that work remains a student's own.</a:t>
                      </a:r>
                    </a:p>
                    <a:p>
                      <a:pPr marL="342900" indent="-342900">
                        <a:buFont typeface="+mj-lt"/>
                        <a:buAutoNum type="arabicPeriod"/>
                      </a:pPr>
                      <a:r>
                        <a:rPr lang="en-ZA" sz="1400" b="0" i="0" kern="1200" dirty="0">
                          <a:solidFill>
                            <a:schemeClr val="tx1"/>
                          </a:solidFill>
                          <a:effectLst/>
                          <a:latin typeface="Raleway Medium" panose="020B0003030101060003" pitchFamily="34" charset="0"/>
                          <a:ea typeface="+mn-ea"/>
                          <a:cs typeface="+mn-cs"/>
                        </a:rPr>
                        <a:t>Create concrete guidelines on AI use during assessment.</a:t>
                      </a:r>
                    </a:p>
                    <a:p>
                      <a:pPr marL="342900" marR="0" lvl="0" indent="-342900" algn="l" defTabSz="914400" rtl="0" eaLnBrk="1" fontAlgn="auto" latinLnBrk="0" hangingPunct="1">
                        <a:lnSpc>
                          <a:spcPct val="100000"/>
                        </a:lnSpc>
                        <a:spcBef>
                          <a:spcPts val="0"/>
                        </a:spcBef>
                        <a:spcAft>
                          <a:spcPts val="0"/>
                        </a:spcAft>
                        <a:buClrTx/>
                        <a:buSzTx/>
                        <a:buFont typeface="+mj-lt"/>
                        <a:buAutoNum type="arabicPeriod"/>
                        <a:tabLst/>
                        <a:defRPr/>
                      </a:pPr>
                      <a:r>
                        <a:rPr lang="en-ZA" sz="1400" b="0" i="0" kern="1200" dirty="0">
                          <a:solidFill>
                            <a:schemeClr val="tx1"/>
                          </a:solidFill>
                          <a:effectLst/>
                          <a:latin typeface="Raleway Medium" panose="020B0003030101060003" pitchFamily="34" charset="0"/>
                          <a:ea typeface="+mn-ea"/>
                          <a:cs typeface="+mn-cs"/>
                        </a:rPr>
                        <a:t>Take note of AI and its capabilities in their context and create AI-resilient assessment opportunities. SU offers various resources (DLTE website)10, a webinar series, a Community of Practice11 (headed by Dr Albert </a:t>
                      </a:r>
                      <a:r>
                        <a:rPr lang="en-ZA" sz="1400" b="0" i="0" kern="1200" dirty="0" err="1">
                          <a:solidFill>
                            <a:schemeClr val="tx1"/>
                          </a:solidFill>
                          <a:effectLst/>
                          <a:latin typeface="Raleway Medium" panose="020B0003030101060003" pitchFamily="34" charset="0"/>
                          <a:ea typeface="+mn-ea"/>
                          <a:cs typeface="+mn-cs"/>
                        </a:rPr>
                        <a:t>Strever</a:t>
                      </a:r>
                      <a:r>
                        <a:rPr lang="en-ZA" sz="1400" b="0" i="0" kern="1200" dirty="0">
                          <a:solidFill>
                            <a:schemeClr val="tx1"/>
                          </a:solidFill>
                          <a:effectLst/>
                          <a:latin typeface="Raleway Medium" panose="020B0003030101060003" pitchFamily="34" charset="0"/>
                          <a:ea typeface="+mn-ea"/>
                          <a:cs typeface="+mn-cs"/>
                        </a:rPr>
                        <a:t>) and a short course12 on AI literacies for teaching-learning-assessment.</a:t>
                      </a:r>
                    </a:p>
                  </a:txBody>
                  <a:tcPr>
                    <a:lnL w="3175" cap="flat" cmpd="sng" algn="ctr">
                      <a:solidFill>
                        <a:schemeClr val="accent2"/>
                      </a:solidFill>
                      <a:prstDash val="solid"/>
                      <a:round/>
                      <a:headEnd type="none" w="med" len="med"/>
                      <a:tailEnd type="none" w="med" len="med"/>
                    </a:lnL>
                    <a:lnR w="12700" cmpd="sng">
                      <a:noFill/>
                    </a:lnR>
                    <a:lnT w="38100" cap="flat" cmpd="sng" algn="ctr">
                      <a:noFill/>
                      <a:prstDash val="solid"/>
                      <a:round/>
                      <a:headEnd type="none" w="med" len="med"/>
                      <a:tailEnd type="none" w="med" len="med"/>
                    </a:lnT>
                    <a:lnB w="381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47818468"/>
                  </a:ext>
                </a:extLst>
              </a:tr>
              <a:tr h="1311474">
                <a:tc>
                  <a:txBody>
                    <a:bodyPr/>
                    <a:lstStyle/>
                    <a:p>
                      <a:pPr marL="0" indent="0">
                        <a:buFont typeface="+mj-lt"/>
                        <a:buNone/>
                      </a:pPr>
                      <a:r>
                        <a:rPr lang="en-ZA" sz="1400" b="1" dirty="0">
                          <a:solidFill>
                            <a:srgbClr val="8C979A"/>
                          </a:solidFill>
                          <a:latin typeface="Raleway ExtraBold" panose="020B0003030101060003" pitchFamily="34" charset="0"/>
                        </a:rPr>
                        <a:t>STUDENTS</a:t>
                      </a:r>
                    </a:p>
                    <a:p>
                      <a:pPr marL="342900" indent="-342900">
                        <a:buFont typeface="+mj-lt"/>
                        <a:buAutoNum type="arabicPeriod"/>
                      </a:pPr>
                      <a:r>
                        <a:rPr lang="en-ZA" sz="1400" b="0" i="0" kern="1200" dirty="0">
                          <a:solidFill>
                            <a:srgbClr val="8C979A"/>
                          </a:solidFill>
                          <a:effectLst/>
                          <a:latin typeface="Raleway Medium" panose="020B0003030101060003" pitchFamily="34" charset="0"/>
                          <a:ea typeface="+mn-ea"/>
                          <a:cs typeface="+mn-cs"/>
                        </a:rPr>
                        <a:t>Familiarise themselves with  the requirements for each task (i.e., whether AI use is allowed) for each assessment task. The default assumption should be that it is not allowed.</a:t>
                      </a:r>
                    </a:p>
                    <a:p>
                      <a:pPr marL="342900" indent="-342900">
                        <a:buFont typeface="+mj-lt"/>
                        <a:buAutoNum type="arabicPeriod"/>
                      </a:pPr>
                      <a:r>
                        <a:rPr lang="en-ZA" sz="1400" b="0" i="0" kern="1200" dirty="0">
                          <a:solidFill>
                            <a:srgbClr val="8C979A"/>
                          </a:solidFill>
                          <a:effectLst/>
                          <a:latin typeface="Raleway Medium" panose="020B0003030101060003" pitchFamily="34" charset="0"/>
                          <a:ea typeface="+mn-ea"/>
                          <a:cs typeface="+mn-cs"/>
                        </a:rPr>
                        <a:t>Guard against outsourcing learning to AI. Whilst AI tools may potentially be used to assist, where relevant and permitted by the lecturer, it may not be used to complete the assessment on behalf of the student. </a:t>
                      </a:r>
                    </a:p>
                    <a:p>
                      <a:pPr marL="342900" indent="-342900">
                        <a:buFont typeface="+mj-lt"/>
                        <a:buAutoNum type="arabicPeriod"/>
                      </a:pPr>
                      <a:r>
                        <a:rPr lang="en-ZA" sz="1400" b="0" i="0" kern="1200" dirty="0">
                          <a:solidFill>
                            <a:srgbClr val="8C979A"/>
                          </a:solidFill>
                          <a:effectLst/>
                          <a:latin typeface="Raleway Medium" panose="020B0003030101060003" pitchFamily="34" charset="0"/>
                          <a:ea typeface="+mn-ea"/>
                          <a:cs typeface="+mn-cs"/>
                        </a:rPr>
                        <a:t>Critically engage with AI-generated output, ensuring that it accurately presents their position and voice. </a:t>
                      </a:r>
                    </a:p>
                    <a:p>
                      <a:pPr marL="342900" marR="0" lvl="0" indent="-342900" algn="l" defTabSz="914400" rtl="0" eaLnBrk="1" fontAlgn="auto" latinLnBrk="0" hangingPunct="1">
                        <a:lnSpc>
                          <a:spcPct val="100000"/>
                        </a:lnSpc>
                        <a:spcBef>
                          <a:spcPts val="0"/>
                        </a:spcBef>
                        <a:spcAft>
                          <a:spcPts val="0"/>
                        </a:spcAft>
                        <a:buClrTx/>
                        <a:buSzTx/>
                        <a:buFont typeface="+mj-lt"/>
                        <a:buAutoNum type="arabicPeriod"/>
                        <a:tabLst/>
                        <a:defRPr/>
                      </a:pPr>
                      <a:r>
                        <a:rPr lang="en-ZA" sz="1400" b="0" i="0" kern="1200" dirty="0">
                          <a:solidFill>
                            <a:srgbClr val="8C979A"/>
                          </a:solidFill>
                          <a:effectLst/>
                          <a:latin typeface="Raleway Medium" panose="020B0003030101060003" pitchFamily="34" charset="0"/>
                          <a:ea typeface="+mn-ea"/>
                          <a:cs typeface="+mn-cs"/>
                        </a:rPr>
                        <a:t>Consider how they will make an authenticity case, i.e., by being able to answer detailed questions about content and choices made or being able to summarise key ideas from the content in their own words.</a:t>
                      </a:r>
                      <a:endParaRPr lang="en-US" sz="1400" dirty="0">
                        <a:solidFill>
                          <a:srgbClr val="8C979A"/>
                        </a:solidFill>
                      </a:endParaRPr>
                    </a:p>
                  </a:txBody>
                  <a:tcPr>
                    <a:lnL w="3175" cap="flat" cmpd="sng" algn="ctr">
                      <a:solidFill>
                        <a:schemeClr val="accent2"/>
                      </a:solidFill>
                      <a:prstDash val="solid"/>
                      <a:round/>
                      <a:headEnd type="none" w="med" len="med"/>
                      <a:tailEnd type="none" w="med" len="med"/>
                    </a:lnL>
                    <a:lnR w="12700" cmpd="sng">
                      <a:noFill/>
                    </a:lnR>
                    <a:lnT w="381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3419421893"/>
                  </a:ext>
                </a:extLst>
              </a:tr>
            </a:tbl>
          </a:graphicData>
        </a:graphic>
      </p:graphicFrame>
      <p:sp>
        <p:nvSpPr>
          <p:cNvPr id="3" name="Title 4">
            <a:extLst>
              <a:ext uri="{FF2B5EF4-FFF2-40B4-BE49-F238E27FC236}">
                <a16:creationId xmlns:a16="http://schemas.microsoft.com/office/drawing/2014/main" id="{FA529148-3EE1-91FC-5D0D-CC75CA34BF77}"/>
              </a:ext>
            </a:extLst>
          </p:cNvPr>
          <p:cNvSpPr>
            <a:spLocks noGrp="1"/>
          </p:cNvSpPr>
          <p:nvPr>
            <p:ph type="title"/>
          </p:nvPr>
        </p:nvSpPr>
        <p:spPr>
          <a:xfrm>
            <a:off x="211138" y="13900"/>
            <a:ext cx="9009062" cy="1052900"/>
          </a:xfrm>
        </p:spPr>
        <p:txBody>
          <a:bodyPr/>
          <a:lstStyle/>
          <a:p>
            <a:pPr algn="l"/>
            <a:r>
              <a:rPr lang="en-US" sz="3600" b="1" kern="1200" dirty="0">
                <a:solidFill>
                  <a:schemeClr val="accent1"/>
                </a:solidFill>
                <a:latin typeface="Raleway ExtraBold" panose="020B0003030101060003" pitchFamily="34" charset="0"/>
                <a:ea typeface="+mn-ea"/>
                <a:cs typeface="+mn-cs"/>
              </a:rPr>
              <a:t>Authenticity: </a:t>
            </a:r>
            <a:r>
              <a:rPr lang="en-US" sz="3200" b="1" kern="1200" dirty="0">
                <a:solidFill>
                  <a:schemeClr val="accent2"/>
                </a:solidFill>
                <a:latin typeface="Raleway SemiBold" panose="020B0003030101060003" pitchFamily="34" charset="0"/>
                <a:ea typeface="+mn-ea"/>
                <a:cs typeface="+mn-cs"/>
              </a:rPr>
              <a:t>Whose work is it?</a:t>
            </a:r>
          </a:p>
        </p:txBody>
      </p:sp>
      <p:pic>
        <p:nvPicPr>
          <p:cNvPr id="12" name="SU S-Curve">
            <a:extLst>
              <a:ext uri="{FF2B5EF4-FFF2-40B4-BE49-F238E27FC236}">
                <a16:creationId xmlns:a16="http://schemas.microsoft.com/office/drawing/2014/main" id="{014DB640-5901-1028-7FAB-A8A59CBE9C6D}"/>
              </a:ext>
            </a:extLst>
          </p:cNvPr>
          <p:cNvPicPr>
            <a:picLocks noGrp="1" noRot="1" noMove="1" noResize="1" noEditPoints="1" noAdjustHandles="1" noChangeArrowheads="1" noChangeShapeType="1" noCrop="1"/>
          </p:cNvPicPr>
          <p:nvPr/>
        </p:nvPicPr>
        <p:blipFill>
          <a:blip r:embed="rId2">
            <a:extLst>
              <a:ext uri="{96DAC541-7B7A-43D3-8B79-37D633B846F1}">
                <asvg:svgBlip xmlns:asvg="http://schemas.microsoft.com/office/drawing/2016/SVG/main" r:embed="rId3"/>
              </a:ext>
            </a:extLst>
          </a:blip>
          <a:stretch>
            <a:fillRect/>
          </a:stretch>
        </p:blipFill>
        <p:spPr>
          <a:xfrm>
            <a:off x="0" y="1"/>
            <a:ext cx="12192000" cy="6858000"/>
          </a:xfrm>
          <a:prstGeom prst="rect">
            <a:avLst/>
          </a:prstGeom>
        </p:spPr>
      </p:pic>
      <p:pic>
        <p:nvPicPr>
          <p:cNvPr id="13" name="SU Logo">
            <a:extLst>
              <a:ext uri="{FF2B5EF4-FFF2-40B4-BE49-F238E27FC236}">
                <a16:creationId xmlns:a16="http://schemas.microsoft.com/office/drawing/2014/main" id="{C9F6A30B-BD94-CB92-0247-BD13439E69EC}"/>
              </a:ext>
            </a:extLst>
          </p:cNvPr>
          <p:cNvPicPr>
            <a:picLocks noGrp="1" noRot="1" noMove="1" noResize="1" noEditPoints="1" noAdjustHandles="1" noChangeArrowheads="1" noChangeShapeType="1" noCrop="1"/>
          </p:cNvPicPr>
          <p:nvPr/>
        </p:nvPicPr>
        <p:blipFill>
          <a:blip r:embed="rId4">
            <a:extLst>
              <a:ext uri="{96DAC541-7B7A-43D3-8B79-37D633B846F1}">
                <asvg:svgBlip xmlns:asvg="http://schemas.microsoft.com/office/drawing/2016/SVG/main" r:embed="rId5"/>
              </a:ext>
            </a:extLst>
          </a:blip>
          <a:stretch>
            <a:fillRect/>
          </a:stretch>
        </p:blipFill>
        <p:spPr>
          <a:xfrm>
            <a:off x="325034" y="5759672"/>
            <a:ext cx="1970457" cy="1065235"/>
          </a:xfrm>
          <a:prstGeom prst="rect">
            <a:avLst/>
          </a:prstGeom>
        </p:spPr>
      </p:pic>
      <p:sp>
        <p:nvSpPr>
          <p:cNvPr id="4" name="Round Single Corner of Rectangle 3">
            <a:extLst>
              <a:ext uri="{FF2B5EF4-FFF2-40B4-BE49-F238E27FC236}">
                <a16:creationId xmlns:a16="http://schemas.microsoft.com/office/drawing/2014/main" id="{864933FE-0B17-1226-E374-8D3B0D71125C}"/>
              </a:ext>
            </a:extLst>
          </p:cNvPr>
          <p:cNvSpPr/>
          <p:nvPr/>
        </p:nvSpPr>
        <p:spPr>
          <a:xfrm flipV="1">
            <a:off x="353017" y="1139060"/>
            <a:ext cx="2875366" cy="4267200"/>
          </a:xfrm>
          <a:prstGeom prst="round1Rect">
            <a:avLst>
              <a:gd name="adj" fmla="val 36878"/>
            </a:avLst>
          </a:prstGeom>
          <a:solidFill>
            <a:schemeClr val="bg1"/>
          </a:solidFill>
          <a:ln w="19050">
            <a:solidFill>
              <a:schemeClr val="accent2"/>
            </a:solidFill>
          </a:ln>
          <a:effectLst>
            <a:outerShdw blurRad="50800" dist="38100" dir="2700000" algn="tl" rotWithShape="0">
              <a:prstClr val="black">
                <a:alpha val="2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TextBox 4">
            <a:extLst>
              <a:ext uri="{FF2B5EF4-FFF2-40B4-BE49-F238E27FC236}">
                <a16:creationId xmlns:a16="http://schemas.microsoft.com/office/drawing/2014/main" id="{0C51197B-7239-4717-7D3E-486365548A87}"/>
              </a:ext>
            </a:extLst>
          </p:cNvPr>
          <p:cNvSpPr txBox="1"/>
          <p:nvPr/>
        </p:nvSpPr>
        <p:spPr>
          <a:xfrm>
            <a:off x="457200" y="1219200"/>
            <a:ext cx="2673212" cy="3970318"/>
          </a:xfrm>
          <a:prstGeom prst="rect">
            <a:avLst/>
          </a:prstGeom>
          <a:noFill/>
        </p:spPr>
        <p:txBody>
          <a:bodyPr wrap="square" rtlCol="0">
            <a:spAutoFit/>
          </a:bodyPr>
          <a:lstStyle/>
          <a:p>
            <a:r>
              <a:rPr lang="en-ZA" sz="1400" b="0" i="0" kern="1200" dirty="0">
                <a:solidFill>
                  <a:schemeClr val="accent2"/>
                </a:solidFill>
                <a:effectLst/>
                <a:latin typeface="Raleway Medium" panose="020B0003030101060003" pitchFamily="34" charset="0"/>
                <a:ea typeface="+mn-ea"/>
                <a:cs typeface="+mn-cs"/>
              </a:rPr>
              <a:t>The original contribution to work presented by a person as part of an academic activity can only be evaluated if it can be distinguished clearly from the contributions of others and the author’s own earlier work.</a:t>
            </a:r>
          </a:p>
          <a:p>
            <a:endParaRPr lang="en-ZA" sz="1400" b="0" i="0" kern="1200" dirty="0">
              <a:solidFill>
                <a:schemeClr val="accent2"/>
              </a:solidFill>
              <a:effectLst/>
              <a:latin typeface="Raleway Medium" panose="020B0003030101060003" pitchFamily="34" charset="0"/>
              <a:ea typeface="+mn-ea"/>
              <a:cs typeface="+mn-cs"/>
            </a:endParaRPr>
          </a:p>
          <a:p>
            <a:r>
              <a:rPr lang="en-ZA" sz="1400" b="0" i="0" kern="1200" dirty="0">
                <a:solidFill>
                  <a:schemeClr val="accent2"/>
                </a:solidFill>
                <a:effectLst/>
                <a:latin typeface="Raleway Medium" panose="020B0003030101060003" pitchFamily="34" charset="0"/>
                <a:ea typeface="+mn-ea"/>
                <a:cs typeface="+mn-cs"/>
              </a:rPr>
              <a:t>Where AI tools have been used, it should be declared what tools were used and how and where they were used. The student should also indicate why the work still qualifies as their own, especially if AI systems were used.</a:t>
            </a:r>
          </a:p>
        </p:txBody>
      </p:sp>
      <p:sp>
        <p:nvSpPr>
          <p:cNvPr id="6" name="Rectangle 5">
            <a:hlinkClick r:id="rId6" action="ppaction://hlinksldjump"/>
            <a:extLst>
              <a:ext uri="{FF2B5EF4-FFF2-40B4-BE49-F238E27FC236}">
                <a16:creationId xmlns:a16="http://schemas.microsoft.com/office/drawing/2014/main" id="{1B2767E4-A15F-85F7-D5D2-5B3D3AE64FB6}"/>
              </a:ext>
            </a:extLst>
          </p:cNvPr>
          <p:cNvSpPr/>
          <p:nvPr/>
        </p:nvSpPr>
        <p:spPr>
          <a:xfrm>
            <a:off x="0" y="0"/>
            <a:ext cx="12192000" cy="6824907"/>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ZA"/>
          </a:p>
        </p:txBody>
      </p:sp>
    </p:spTree>
    <p:extLst>
      <p:ext uri="{BB962C8B-B14F-4D97-AF65-F5344CB8AC3E}">
        <p14:creationId xmlns:p14="http://schemas.microsoft.com/office/powerpoint/2010/main" val="27240846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a:extLst>
            <a:ext uri="{FF2B5EF4-FFF2-40B4-BE49-F238E27FC236}">
              <a16:creationId xmlns:a16="http://schemas.microsoft.com/office/drawing/2014/main" id="{09D14D80-386C-87C4-7E28-740B5C62E069}"/>
            </a:ext>
          </a:extLst>
        </p:cNvPr>
        <p:cNvGrpSpPr/>
        <p:nvPr/>
      </p:nvGrpSpPr>
      <p:grpSpPr>
        <a:xfrm>
          <a:off x="0" y="0"/>
          <a:ext cx="0" cy="0"/>
          <a:chOff x="0" y="0"/>
          <a:chExt cx="0" cy="0"/>
        </a:xfrm>
      </p:grpSpPr>
      <p:sp>
        <p:nvSpPr>
          <p:cNvPr id="30" name="TextBox 29">
            <a:extLst>
              <a:ext uri="{FF2B5EF4-FFF2-40B4-BE49-F238E27FC236}">
                <a16:creationId xmlns:a16="http://schemas.microsoft.com/office/drawing/2014/main" id="{F32A3E7A-AF83-B81E-659B-AC6FFC71FF71}"/>
              </a:ext>
            </a:extLst>
          </p:cNvPr>
          <p:cNvSpPr txBox="1"/>
          <p:nvPr/>
        </p:nvSpPr>
        <p:spPr>
          <a:xfrm>
            <a:off x="3511704" y="120661"/>
            <a:ext cx="4266168" cy="523220"/>
          </a:xfrm>
          <a:prstGeom prst="rect">
            <a:avLst/>
          </a:prstGeom>
          <a:noFill/>
        </p:spPr>
        <p:txBody>
          <a:bodyPr wrap="none" rtlCol="0">
            <a:spAutoFit/>
          </a:bodyPr>
          <a:lstStyle/>
          <a:p>
            <a:r>
              <a:rPr lang="en-US" sz="2800" b="1">
                <a:solidFill>
                  <a:schemeClr val="bg1"/>
                </a:solidFill>
              </a:rPr>
              <a:t>Allowable AI use guidelines</a:t>
            </a:r>
          </a:p>
        </p:txBody>
      </p:sp>
      <p:graphicFrame>
        <p:nvGraphicFramePr>
          <p:cNvPr id="2" name="Table 1">
            <a:extLst>
              <a:ext uri="{FF2B5EF4-FFF2-40B4-BE49-F238E27FC236}">
                <a16:creationId xmlns:a16="http://schemas.microsoft.com/office/drawing/2014/main" id="{E0DAA52F-3AFE-D95E-5CFC-9DDA7E6CFE94}"/>
              </a:ext>
            </a:extLst>
          </p:cNvPr>
          <p:cNvGraphicFramePr>
            <a:graphicFrameLocks noGrp="1"/>
          </p:cNvGraphicFramePr>
          <p:nvPr>
            <p:extLst>
              <p:ext uri="{D42A27DB-BD31-4B8C-83A1-F6EECF244321}">
                <p14:modId xmlns:p14="http://schemas.microsoft.com/office/powerpoint/2010/main" val="2452671338"/>
              </p:ext>
            </p:extLst>
          </p:nvPr>
        </p:nvGraphicFramePr>
        <p:xfrm>
          <a:off x="3483401" y="1106099"/>
          <a:ext cx="7413199" cy="3037326"/>
        </p:xfrm>
        <a:graphic>
          <a:graphicData uri="http://schemas.openxmlformats.org/drawingml/2006/table">
            <a:tbl>
              <a:tblPr firstRow="1" bandRow="1">
                <a:tableStyleId>{0505E3EF-67EA-436B-97B2-0124C06EBD24}</a:tableStyleId>
              </a:tblPr>
              <a:tblGrid>
                <a:gridCol w="7413199">
                  <a:extLst>
                    <a:ext uri="{9D8B030D-6E8A-4147-A177-3AD203B41FA5}">
                      <a16:colId xmlns:a16="http://schemas.microsoft.com/office/drawing/2014/main" val="688227284"/>
                    </a:ext>
                  </a:extLst>
                </a:gridCol>
              </a:tblGrid>
              <a:tr h="1617295">
                <a:tc>
                  <a:txBody>
                    <a:bodyPr/>
                    <a:lstStyle/>
                    <a:p>
                      <a:pPr marL="0" indent="0">
                        <a:buFont typeface="+mj-lt"/>
                        <a:buNone/>
                      </a:pPr>
                      <a:r>
                        <a:rPr lang="en-ZA" sz="1400" b="1" kern="1200" dirty="0">
                          <a:solidFill>
                            <a:schemeClr val="tx1"/>
                          </a:solidFill>
                          <a:effectLst/>
                          <a:latin typeface="Raleway ExtraBold" panose="020B0003030101060003" pitchFamily="34" charset="0"/>
                        </a:rPr>
                        <a:t>LECTURERS</a:t>
                      </a:r>
                    </a:p>
                    <a:p>
                      <a:pPr marL="342900" marR="0" lvl="0" indent="-342900" algn="l" defTabSz="914400" rtl="0" eaLnBrk="1" fontAlgn="auto" latinLnBrk="0" hangingPunct="1">
                        <a:lnSpc>
                          <a:spcPct val="100000"/>
                        </a:lnSpc>
                        <a:spcBef>
                          <a:spcPts val="0"/>
                        </a:spcBef>
                        <a:spcAft>
                          <a:spcPts val="0"/>
                        </a:spcAft>
                        <a:buClrTx/>
                        <a:buSzTx/>
                        <a:buFont typeface="+mj-lt"/>
                        <a:buAutoNum type="arabicPeriod"/>
                        <a:tabLst/>
                        <a:defRPr/>
                      </a:pPr>
                      <a:r>
                        <a:rPr lang="en-ZA" sz="1400" b="0" i="0" kern="1200" dirty="0">
                          <a:solidFill>
                            <a:schemeClr val="tx1"/>
                          </a:solidFill>
                          <a:effectLst/>
                          <a:latin typeface="Raleway Medium" panose="020B0003030101060003" pitchFamily="34" charset="0"/>
                          <a:ea typeface="+mn-ea"/>
                          <a:cs typeface="+mn-cs"/>
                        </a:rPr>
                        <a:t>Familiarise students with the principles underpinning responsible AI use. This includes instances where AI use is not permitted. </a:t>
                      </a:r>
                    </a:p>
                    <a:p>
                      <a:pPr marL="342900" marR="0" lvl="0" indent="-342900" algn="l" defTabSz="914400" rtl="0" eaLnBrk="1" fontAlgn="auto" latinLnBrk="0" hangingPunct="1">
                        <a:lnSpc>
                          <a:spcPct val="100000"/>
                        </a:lnSpc>
                        <a:spcBef>
                          <a:spcPts val="0"/>
                        </a:spcBef>
                        <a:spcAft>
                          <a:spcPts val="0"/>
                        </a:spcAft>
                        <a:buClrTx/>
                        <a:buSzTx/>
                        <a:buFont typeface="+mj-lt"/>
                        <a:buAutoNum type="arabicPeriod"/>
                        <a:tabLst/>
                        <a:defRPr/>
                      </a:pPr>
                      <a:r>
                        <a:rPr lang="en-ZA" sz="1400" b="0" i="0" kern="1200" dirty="0">
                          <a:solidFill>
                            <a:schemeClr val="tx1"/>
                          </a:solidFill>
                          <a:effectLst/>
                          <a:latin typeface="Raleway Medium" panose="020B0003030101060003" pitchFamily="34" charset="0"/>
                          <a:ea typeface="+mn-ea"/>
                          <a:cs typeface="+mn-cs"/>
                        </a:rPr>
                        <a:t>Model accountable AI use, i.e., through transparency about own use of AI tools.</a:t>
                      </a:r>
                    </a:p>
                    <a:p>
                      <a:pPr marL="342900" marR="0" lvl="0" indent="-342900" algn="l" defTabSz="914400" rtl="0" eaLnBrk="1" fontAlgn="auto" latinLnBrk="0" hangingPunct="1">
                        <a:lnSpc>
                          <a:spcPct val="100000"/>
                        </a:lnSpc>
                        <a:spcBef>
                          <a:spcPts val="0"/>
                        </a:spcBef>
                        <a:spcAft>
                          <a:spcPts val="0"/>
                        </a:spcAft>
                        <a:buClrTx/>
                        <a:buSzTx/>
                        <a:buFont typeface="+mj-lt"/>
                        <a:buAutoNum type="arabicPeriod"/>
                        <a:tabLst/>
                        <a:defRPr/>
                      </a:pPr>
                      <a:r>
                        <a:rPr lang="en-ZA" sz="1400" b="0" i="0" kern="1200" dirty="0">
                          <a:solidFill>
                            <a:schemeClr val="tx1"/>
                          </a:solidFill>
                          <a:effectLst/>
                          <a:latin typeface="Raleway Medium" panose="020B0003030101060003" pitchFamily="34" charset="0"/>
                          <a:ea typeface="+mn-ea"/>
                          <a:cs typeface="+mn-cs"/>
                        </a:rPr>
                        <a:t>Encourage critical conversation about ethical considerations as well as possible sources of bias, and the implications thereof. </a:t>
                      </a:r>
                    </a:p>
                    <a:p>
                      <a:pPr marL="342900" marR="0" lvl="0" indent="-342900" algn="l" defTabSz="914400" rtl="0" eaLnBrk="1" fontAlgn="auto" latinLnBrk="0" hangingPunct="1">
                        <a:lnSpc>
                          <a:spcPct val="100000"/>
                        </a:lnSpc>
                        <a:spcBef>
                          <a:spcPts val="0"/>
                        </a:spcBef>
                        <a:spcAft>
                          <a:spcPts val="0"/>
                        </a:spcAft>
                        <a:buClrTx/>
                        <a:buSzTx/>
                        <a:buFont typeface="+mj-lt"/>
                        <a:buAutoNum type="arabicPeriod"/>
                        <a:tabLst/>
                        <a:defRPr/>
                      </a:pPr>
                      <a:r>
                        <a:rPr lang="en-ZA" sz="1400" b="0" i="0" kern="1200" dirty="0">
                          <a:solidFill>
                            <a:schemeClr val="tx1"/>
                          </a:solidFill>
                          <a:effectLst/>
                          <a:latin typeface="Raleway Medium" panose="020B0003030101060003" pitchFamily="34" charset="0"/>
                          <a:ea typeface="+mn-ea"/>
                          <a:cs typeface="+mn-cs"/>
                        </a:rPr>
                        <a:t>Ensure that AI output used in teaching is factually correct and not likely to cause harm.</a:t>
                      </a:r>
                      <a:endParaRPr lang="en-US" sz="1400" b="0" i="0" kern="1200" dirty="0">
                        <a:solidFill>
                          <a:schemeClr val="tx1"/>
                        </a:solidFill>
                        <a:effectLst/>
                        <a:latin typeface="Raleway Medium" panose="020B0003030101060003" pitchFamily="34" charset="0"/>
                        <a:ea typeface="+mn-ea"/>
                        <a:cs typeface="+mn-cs"/>
                      </a:endParaRPr>
                    </a:p>
                  </a:txBody>
                  <a:tcPr>
                    <a:lnL w="3175" cap="flat" cmpd="sng" algn="ctr">
                      <a:solidFill>
                        <a:schemeClr val="accent2"/>
                      </a:solidFill>
                      <a:prstDash val="solid"/>
                      <a:round/>
                      <a:headEnd type="none" w="med" len="med"/>
                      <a:tailEnd type="none" w="med" len="med"/>
                    </a:lnL>
                    <a:lnR w="12700" cmpd="sng">
                      <a:noFill/>
                    </a:lnR>
                    <a:lnT w="38100" cap="flat" cmpd="sng" algn="ctr">
                      <a:noFill/>
                      <a:prstDash val="solid"/>
                      <a:round/>
                      <a:headEnd type="none" w="med" len="med"/>
                      <a:tailEnd type="none" w="med" len="med"/>
                    </a:lnT>
                    <a:lnB w="381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47818468"/>
                  </a:ext>
                </a:extLst>
              </a:tr>
              <a:tr h="1239006">
                <a:tc>
                  <a:txBody>
                    <a:bodyPr/>
                    <a:lstStyle/>
                    <a:p>
                      <a:pPr marL="0" indent="0">
                        <a:buFont typeface="+mj-lt"/>
                        <a:buNone/>
                      </a:pPr>
                      <a:r>
                        <a:rPr lang="en-ZA" sz="1400" b="1" dirty="0">
                          <a:solidFill>
                            <a:srgbClr val="8C979A"/>
                          </a:solidFill>
                          <a:latin typeface="Raleway ExtraBold" panose="020B0003030101060003" pitchFamily="34" charset="0"/>
                        </a:rPr>
                        <a:t>STUDENTS</a:t>
                      </a:r>
                    </a:p>
                    <a:p>
                      <a:pPr marL="342900" marR="0" indent="-342900" algn="l" defTabSz="914400" rtl="0" eaLnBrk="1" fontAlgn="auto" latinLnBrk="0" hangingPunct="1">
                        <a:lnSpc>
                          <a:spcPct val="100000"/>
                        </a:lnSpc>
                        <a:spcBef>
                          <a:spcPts val="0"/>
                        </a:spcBef>
                        <a:spcAft>
                          <a:spcPts val="0"/>
                        </a:spcAft>
                        <a:buClrTx/>
                        <a:buSzTx/>
                        <a:buFont typeface="+mj-lt"/>
                        <a:buAutoNum type="arabicPeriod"/>
                        <a:tabLst/>
                        <a:defRPr/>
                      </a:pPr>
                      <a:r>
                        <a:rPr lang="en-ZA" sz="1400" b="0" i="0" kern="1200" dirty="0">
                          <a:solidFill>
                            <a:srgbClr val="8C979A"/>
                          </a:solidFill>
                          <a:effectLst/>
                          <a:latin typeface="Raleway Medium" panose="020B0003030101060003" pitchFamily="34" charset="0"/>
                          <a:ea typeface="+mn-ea"/>
                          <a:cs typeface="+mn-cs"/>
                        </a:rPr>
                        <a:t>Take responsibility for what they create and how it may impact others and society.</a:t>
                      </a:r>
                    </a:p>
                    <a:p>
                      <a:pPr marL="342900" marR="0" indent="-342900" algn="l" defTabSz="914400" rtl="0" eaLnBrk="1" fontAlgn="auto" latinLnBrk="0" hangingPunct="1">
                        <a:lnSpc>
                          <a:spcPct val="100000"/>
                        </a:lnSpc>
                        <a:spcBef>
                          <a:spcPts val="0"/>
                        </a:spcBef>
                        <a:spcAft>
                          <a:spcPts val="0"/>
                        </a:spcAft>
                        <a:buClrTx/>
                        <a:buSzTx/>
                        <a:buFont typeface="+mj-lt"/>
                        <a:buAutoNum type="arabicPeriod"/>
                        <a:tabLst/>
                        <a:defRPr/>
                      </a:pPr>
                      <a:r>
                        <a:rPr lang="en-ZA" sz="1400" b="0" i="0" kern="1200" dirty="0">
                          <a:solidFill>
                            <a:srgbClr val="8C979A"/>
                          </a:solidFill>
                          <a:effectLst/>
                          <a:latin typeface="Raleway Medium" panose="020B0003030101060003" pitchFamily="34" charset="0"/>
                          <a:ea typeface="+mn-ea"/>
                          <a:cs typeface="+mn-cs"/>
                        </a:rPr>
                        <a:t>Ensure that work submitted is factually correct and not likely to cause harm, i.e., through spreading false information, misappropriation or sharing of personal information.</a:t>
                      </a:r>
                      <a:endParaRPr lang="en-US" sz="1400" b="0" i="0" kern="1200" dirty="0">
                        <a:solidFill>
                          <a:srgbClr val="8C979A"/>
                        </a:solidFill>
                        <a:effectLst/>
                        <a:latin typeface="Raleway Medium" panose="020B0003030101060003" pitchFamily="34" charset="0"/>
                        <a:ea typeface="+mn-ea"/>
                        <a:cs typeface="+mn-cs"/>
                      </a:endParaRPr>
                    </a:p>
                  </a:txBody>
                  <a:tcPr>
                    <a:lnL w="3175" cap="flat" cmpd="sng" algn="ctr">
                      <a:solidFill>
                        <a:schemeClr val="accent2"/>
                      </a:solidFill>
                      <a:prstDash val="solid"/>
                      <a:round/>
                      <a:headEnd type="none" w="med" len="med"/>
                      <a:tailEnd type="none" w="med" len="med"/>
                    </a:lnL>
                    <a:lnR w="12700" cmpd="sng">
                      <a:noFill/>
                    </a:lnR>
                    <a:lnT w="381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3419421893"/>
                  </a:ext>
                </a:extLst>
              </a:tr>
            </a:tbl>
          </a:graphicData>
        </a:graphic>
      </p:graphicFrame>
      <p:sp>
        <p:nvSpPr>
          <p:cNvPr id="3" name="Title 4">
            <a:extLst>
              <a:ext uri="{FF2B5EF4-FFF2-40B4-BE49-F238E27FC236}">
                <a16:creationId xmlns:a16="http://schemas.microsoft.com/office/drawing/2014/main" id="{8322E490-5FC1-4A97-89A4-2DCE7D49E83D}"/>
              </a:ext>
            </a:extLst>
          </p:cNvPr>
          <p:cNvSpPr>
            <a:spLocks noGrp="1"/>
          </p:cNvSpPr>
          <p:nvPr>
            <p:ph type="title"/>
          </p:nvPr>
        </p:nvSpPr>
        <p:spPr>
          <a:xfrm>
            <a:off x="211138" y="13900"/>
            <a:ext cx="9009062" cy="1052900"/>
          </a:xfrm>
        </p:spPr>
        <p:txBody>
          <a:bodyPr>
            <a:normAutofit fontScale="90000"/>
          </a:bodyPr>
          <a:lstStyle/>
          <a:p>
            <a:pPr algn="l"/>
            <a:r>
              <a:rPr lang="en-US" sz="4000" b="1" kern="1200" dirty="0">
                <a:solidFill>
                  <a:schemeClr val="accent1"/>
                </a:solidFill>
                <a:latin typeface="Raleway ExtraBold" panose="020B0003030101060003" pitchFamily="34" charset="0"/>
                <a:ea typeface="+mn-ea"/>
                <a:cs typeface="+mn-cs"/>
              </a:rPr>
              <a:t>Accountability: </a:t>
            </a:r>
            <a:r>
              <a:rPr lang="en-US" sz="3600" b="1" kern="1200" dirty="0">
                <a:solidFill>
                  <a:schemeClr val="accent2"/>
                </a:solidFill>
                <a:latin typeface="Raleway SemiBold" panose="020B0003030101060003" pitchFamily="34" charset="0"/>
                <a:ea typeface="+mn-ea"/>
                <a:cs typeface="+mn-cs"/>
              </a:rPr>
              <a:t>Who takes responsibility?</a:t>
            </a:r>
          </a:p>
        </p:txBody>
      </p:sp>
      <p:pic>
        <p:nvPicPr>
          <p:cNvPr id="12" name="SU S-Curve">
            <a:extLst>
              <a:ext uri="{FF2B5EF4-FFF2-40B4-BE49-F238E27FC236}">
                <a16:creationId xmlns:a16="http://schemas.microsoft.com/office/drawing/2014/main" id="{1792FD1C-DC6B-1C74-2B87-56127ED5153A}"/>
              </a:ext>
            </a:extLst>
          </p:cNvPr>
          <p:cNvPicPr>
            <a:picLocks noGrp="1" noRot="1" noMove="1" noResize="1" noEditPoints="1" noAdjustHandles="1" noChangeArrowheads="1" noChangeShapeType="1" noCrop="1"/>
          </p:cNvPicPr>
          <p:nvPr/>
        </p:nvPicPr>
        <p:blipFill>
          <a:blip r:embed="rId2">
            <a:extLst>
              <a:ext uri="{96DAC541-7B7A-43D3-8B79-37D633B846F1}">
                <asvg:svgBlip xmlns:asvg="http://schemas.microsoft.com/office/drawing/2016/SVG/main" r:embed="rId3"/>
              </a:ext>
            </a:extLst>
          </a:blip>
          <a:stretch>
            <a:fillRect/>
          </a:stretch>
        </p:blipFill>
        <p:spPr>
          <a:xfrm>
            <a:off x="0" y="1"/>
            <a:ext cx="12192000" cy="6858000"/>
          </a:xfrm>
          <a:prstGeom prst="rect">
            <a:avLst/>
          </a:prstGeom>
        </p:spPr>
      </p:pic>
      <p:pic>
        <p:nvPicPr>
          <p:cNvPr id="13" name="SU Logo">
            <a:extLst>
              <a:ext uri="{FF2B5EF4-FFF2-40B4-BE49-F238E27FC236}">
                <a16:creationId xmlns:a16="http://schemas.microsoft.com/office/drawing/2014/main" id="{91927F77-0D5D-AB0B-E506-873E86FAAE76}"/>
              </a:ext>
            </a:extLst>
          </p:cNvPr>
          <p:cNvPicPr>
            <a:picLocks noGrp="1" noRot="1" noMove="1" noResize="1" noEditPoints="1" noAdjustHandles="1" noChangeArrowheads="1" noChangeShapeType="1" noCrop="1"/>
          </p:cNvPicPr>
          <p:nvPr/>
        </p:nvPicPr>
        <p:blipFill>
          <a:blip r:embed="rId4">
            <a:extLst>
              <a:ext uri="{96DAC541-7B7A-43D3-8B79-37D633B846F1}">
                <asvg:svgBlip xmlns:asvg="http://schemas.microsoft.com/office/drawing/2016/SVG/main" r:embed="rId5"/>
              </a:ext>
            </a:extLst>
          </a:blip>
          <a:stretch>
            <a:fillRect/>
          </a:stretch>
        </p:blipFill>
        <p:spPr>
          <a:xfrm>
            <a:off x="325034" y="5759672"/>
            <a:ext cx="1970457" cy="1065235"/>
          </a:xfrm>
          <a:prstGeom prst="rect">
            <a:avLst/>
          </a:prstGeom>
        </p:spPr>
      </p:pic>
      <p:sp>
        <p:nvSpPr>
          <p:cNvPr id="4" name="Round Single Corner of Rectangle 3">
            <a:extLst>
              <a:ext uri="{FF2B5EF4-FFF2-40B4-BE49-F238E27FC236}">
                <a16:creationId xmlns:a16="http://schemas.microsoft.com/office/drawing/2014/main" id="{550AEFB5-754E-85CF-277F-BB783B0979F2}"/>
              </a:ext>
            </a:extLst>
          </p:cNvPr>
          <p:cNvSpPr/>
          <p:nvPr/>
        </p:nvSpPr>
        <p:spPr>
          <a:xfrm flipV="1">
            <a:off x="353017" y="1139060"/>
            <a:ext cx="2875366" cy="4267200"/>
          </a:xfrm>
          <a:prstGeom prst="round1Rect">
            <a:avLst>
              <a:gd name="adj" fmla="val 36878"/>
            </a:avLst>
          </a:prstGeom>
          <a:solidFill>
            <a:schemeClr val="bg1"/>
          </a:solidFill>
          <a:ln w="19050">
            <a:solidFill>
              <a:schemeClr val="accent2"/>
            </a:solidFill>
          </a:ln>
          <a:effectLst>
            <a:outerShdw blurRad="50800" dist="38100" dir="2700000" algn="tl" rotWithShape="0">
              <a:prstClr val="black">
                <a:alpha val="2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TextBox 4">
            <a:extLst>
              <a:ext uri="{FF2B5EF4-FFF2-40B4-BE49-F238E27FC236}">
                <a16:creationId xmlns:a16="http://schemas.microsoft.com/office/drawing/2014/main" id="{551E4E7C-DF48-7F45-3589-0C97CDF36A8C}"/>
              </a:ext>
            </a:extLst>
          </p:cNvPr>
          <p:cNvSpPr txBox="1"/>
          <p:nvPr/>
        </p:nvSpPr>
        <p:spPr>
          <a:xfrm>
            <a:off x="454094" y="1321591"/>
            <a:ext cx="2673212" cy="3323987"/>
          </a:xfrm>
          <a:prstGeom prst="rect">
            <a:avLst/>
          </a:prstGeom>
          <a:noFill/>
        </p:spPr>
        <p:txBody>
          <a:bodyPr wrap="square" rtlCol="0">
            <a:spAutoFit/>
          </a:bodyPr>
          <a:lstStyle/>
          <a:p>
            <a:pPr algn="l"/>
            <a:r>
              <a:rPr lang="en-ZA" sz="1400" b="0" i="0" kern="1200" dirty="0">
                <a:solidFill>
                  <a:schemeClr val="accent2"/>
                </a:solidFill>
                <a:effectLst/>
                <a:latin typeface="Raleway Medium" panose="020B0003030101060003" pitchFamily="34" charset="0"/>
                <a:ea typeface="+mn-ea"/>
                <a:cs typeface="+mn-cs"/>
              </a:rPr>
              <a:t>Our ideas are informed by others. We recognise this through acknowledgement and referencing.</a:t>
            </a:r>
          </a:p>
          <a:p>
            <a:pPr algn="l"/>
            <a:endParaRPr lang="en-ZA" sz="1400" b="0" i="0" kern="1200" dirty="0">
              <a:solidFill>
                <a:schemeClr val="accent2"/>
              </a:solidFill>
              <a:effectLst/>
              <a:latin typeface="Raleway Medium" panose="020B0003030101060003" pitchFamily="34" charset="0"/>
              <a:ea typeface="+mn-ea"/>
              <a:cs typeface="+mn-cs"/>
            </a:endParaRPr>
          </a:p>
          <a:p>
            <a:pPr algn="l"/>
            <a:r>
              <a:rPr lang="en-ZA" sz="1400" b="0" i="0" kern="1200" dirty="0">
                <a:solidFill>
                  <a:schemeClr val="accent2"/>
                </a:solidFill>
                <a:effectLst/>
                <a:latin typeface="Raleway Medium" panose="020B0003030101060003" pitchFamily="34" charset="0"/>
                <a:ea typeface="+mn-ea"/>
                <a:cs typeface="+mn-cs"/>
              </a:rPr>
              <a:t>It is the responsibility of the author or creator of a piece or product to ensure that their work is factually correct and not likely to cause harm, i.e., through spreading false information, misappropriation or sharing of personal information. AI tools don't have accountability.</a:t>
            </a:r>
          </a:p>
        </p:txBody>
      </p:sp>
      <p:sp>
        <p:nvSpPr>
          <p:cNvPr id="7" name="TextBox 6">
            <a:extLst>
              <a:ext uri="{FF2B5EF4-FFF2-40B4-BE49-F238E27FC236}">
                <a16:creationId xmlns:a16="http://schemas.microsoft.com/office/drawing/2014/main" id="{EFFFBA90-D574-2D96-4010-E0952CE4C8C5}"/>
              </a:ext>
            </a:extLst>
          </p:cNvPr>
          <p:cNvSpPr txBox="1"/>
          <p:nvPr/>
        </p:nvSpPr>
        <p:spPr>
          <a:xfrm>
            <a:off x="3048000" y="-54971602"/>
            <a:ext cx="6096000" cy="2031325"/>
          </a:xfrm>
          <a:prstGeom prst="rect">
            <a:avLst/>
          </a:prstGeom>
          <a:noFill/>
        </p:spPr>
        <p:txBody>
          <a:bodyPr wrap="square">
            <a:spAutoFit/>
          </a:bodyPr>
          <a:lstStyle/>
          <a:p>
            <a:pPr algn="l"/>
            <a:r>
              <a:rPr lang="en-ZA" sz="1400" b="0" i="0" kern="1200" dirty="0">
                <a:solidFill>
                  <a:schemeClr val="accent2"/>
                </a:solidFill>
                <a:effectLst/>
                <a:latin typeface="Raleway Medium" panose="020B0003030101060003" pitchFamily="34" charset="0"/>
                <a:ea typeface="+mn-ea"/>
                <a:cs typeface="+mn-cs"/>
              </a:rPr>
              <a:t>AI tools don't have unique ideas of their own, as they make use of existing datasets to generate their information/responses. Therefore, AI tools cannot be referenced as the content author or creator. Instead, it is the user's responsibility to a) analyse and verify the AI-generated content and b) cite the original authors, as per the referencing convention. It needs to be noted that while some AI tools (i.e. Bard) can offer sources, these sources still need to be verified to ensure accuracy, quality and relevance (i.e. not all websites are acceptable as sources in the academic context).</a:t>
            </a:r>
          </a:p>
        </p:txBody>
      </p:sp>
      <p:sp>
        <p:nvSpPr>
          <p:cNvPr id="8" name="TextBox 7">
            <a:extLst>
              <a:ext uri="{FF2B5EF4-FFF2-40B4-BE49-F238E27FC236}">
                <a16:creationId xmlns:a16="http://schemas.microsoft.com/office/drawing/2014/main" id="{AC95E5CC-F2F8-671D-0192-23A933D72E55}"/>
              </a:ext>
            </a:extLst>
          </p:cNvPr>
          <p:cNvSpPr txBox="1"/>
          <p:nvPr/>
        </p:nvSpPr>
        <p:spPr>
          <a:xfrm>
            <a:off x="3483401" y="4143425"/>
            <a:ext cx="7870399" cy="1384995"/>
          </a:xfrm>
          <a:prstGeom prst="rect">
            <a:avLst/>
          </a:prstGeom>
          <a:noFill/>
        </p:spPr>
        <p:txBody>
          <a:bodyPr wrap="square" rtlCol="0">
            <a:spAutoFit/>
          </a:bodyPr>
          <a:lstStyle/>
          <a:p>
            <a:r>
              <a:rPr lang="en-ZA" sz="1400" b="0" i="0" kern="1200" dirty="0">
                <a:solidFill>
                  <a:srgbClr val="DA4726"/>
                </a:solidFill>
                <a:effectLst/>
                <a:latin typeface="Raleway Medium" panose="020B0003030101060003" pitchFamily="34" charset="0"/>
                <a:ea typeface="+mn-ea"/>
                <a:cs typeface="+mn-cs"/>
              </a:rPr>
              <a:t>AI tools use of existing datasets to generate their information/responses. Therefore, AI tools cannot be referenced as the content author or creator. Instead, it is the user's responsibility to a) analyse and verify the AI-generated content and b) cite the original authors, as per the referencing convention. It needs to be noted that while some AI tools can offer sources, these sources still need to be verified to ensure accuracy, quality and relevance (i.e. not all websites are acceptable as sources in the academic context).</a:t>
            </a:r>
          </a:p>
        </p:txBody>
      </p:sp>
      <p:sp>
        <p:nvSpPr>
          <p:cNvPr id="6" name="Rectangle 5">
            <a:hlinkClick r:id="rId6" action="ppaction://hlinksldjump"/>
            <a:extLst>
              <a:ext uri="{FF2B5EF4-FFF2-40B4-BE49-F238E27FC236}">
                <a16:creationId xmlns:a16="http://schemas.microsoft.com/office/drawing/2014/main" id="{2C80428E-B5D2-B7ED-FE49-709C1F819DFE}"/>
              </a:ext>
            </a:extLst>
          </p:cNvPr>
          <p:cNvSpPr/>
          <p:nvPr/>
        </p:nvSpPr>
        <p:spPr>
          <a:xfrm>
            <a:off x="0" y="0"/>
            <a:ext cx="12192000" cy="6824907"/>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ZA"/>
          </a:p>
        </p:txBody>
      </p:sp>
    </p:spTree>
    <p:extLst>
      <p:ext uri="{BB962C8B-B14F-4D97-AF65-F5344CB8AC3E}">
        <p14:creationId xmlns:p14="http://schemas.microsoft.com/office/powerpoint/2010/main" val="4293026825"/>
      </p:ext>
    </p:extLst>
  </p:cSld>
  <p:clrMapOvr>
    <a:masterClrMapping/>
  </p:clrMapOvr>
</p:sld>
</file>

<file path=ppt/theme/theme1.xml><?xml version="1.0" encoding="utf-8"?>
<a:theme xmlns:a="http://schemas.openxmlformats.org/drawingml/2006/main" name="SU.Raleway">
  <a:themeElements>
    <a:clrScheme name="2022 SU">
      <a:dk1>
        <a:srgbClr val="4D5356"/>
      </a:dk1>
      <a:lt1>
        <a:srgbClr val="FFFFFF"/>
      </a:lt1>
      <a:dk2>
        <a:srgbClr val="4D5356"/>
      </a:dk2>
      <a:lt2>
        <a:srgbClr val="FFFFFF"/>
      </a:lt2>
      <a:accent1>
        <a:srgbClr val="61223B"/>
      </a:accent1>
      <a:accent2>
        <a:srgbClr val="B79961"/>
      </a:accent2>
      <a:accent3>
        <a:srgbClr val="82CCAE"/>
      </a:accent3>
      <a:accent4>
        <a:srgbClr val="CE3F27"/>
      </a:accent4>
      <a:accent5>
        <a:srgbClr val="922E44"/>
      </a:accent5>
      <a:accent6>
        <a:srgbClr val="461A2B"/>
      </a:accent6>
      <a:hlink>
        <a:srgbClr val="B79961"/>
      </a:hlink>
      <a:folHlink>
        <a:srgbClr val="8C979A"/>
      </a:folHlink>
    </a:clrScheme>
    <a:fontScheme name="Raleway SU">
      <a:majorFont>
        <a:latin typeface="Raleway SemiBold"/>
        <a:ea typeface=""/>
        <a:cs typeface=""/>
      </a:majorFont>
      <a:minorFont>
        <a:latin typeface="Raleway Ligh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SU.Raleway" id="{E8CCC280-A25A-4C41-953E-3C4BE366FCBF}" vid="{D545FA8C-F8F4-D740-94C3-25318EF30142}"/>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DBE7EDFDC05BF64FAF974BE066CB3750" ma:contentTypeVersion="2" ma:contentTypeDescription="Create a new document." ma:contentTypeScope="" ma:versionID="289faf66db5ff6c2a5b14854d1be6bd1">
  <xsd:schema xmlns:xsd="http://www.w3.org/2001/XMLSchema" xmlns:xs="http://www.w3.org/2001/XMLSchema" xmlns:p="http://schemas.microsoft.com/office/2006/metadata/properties" xmlns:ns1="http://schemas.microsoft.com/sharepoint/v3" xmlns:ns2="3d0ffbf4-0ab1-4e4b-bd8c-865f61d41201" targetNamespace="http://schemas.microsoft.com/office/2006/metadata/properties" ma:root="true" ma:fieldsID="0358fc54e04717fd1f8ea0dccb55e9fc" ns1:_="" ns2:_="">
    <xsd:import namespace="http://schemas.microsoft.com/sharepoint/v3"/>
    <xsd:import namespace="3d0ffbf4-0ab1-4e4b-bd8c-865f61d41201"/>
    <xsd:element name="properties">
      <xsd:complexType>
        <xsd:sequence>
          <xsd:element name="documentManagement">
            <xsd:complexType>
              <xsd:all>
                <xsd:element ref="ns1:PublishingStartDate" minOccurs="0"/>
                <xsd:element ref="ns1:PublishingExpirationDate" minOccurs="0"/>
                <xsd:element ref="ns2: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Scheduling Start Date is a site column created by the Publishing feature. It is used to specify the date and time on which this page will first appear to site visitors." ma:hidden="true" ma:internalName="PublishingStartDate">
      <xsd:simpleType>
        <xsd:restriction base="dms:Unknown"/>
      </xsd:simpleType>
    </xsd:element>
    <xsd:element name="PublishingExpirationDate" ma:index="9" nillable="true" ma:displayName="Scheduling End Date" ma:description="Scheduling End Date is a site column created by the Publishing feature. It is used to specify the date and time on which this page will no longer appear to site visitors." ma:hidden="true"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3d0ffbf4-0ab1-4e4b-bd8c-865f61d41201" elementFormDefault="qualified">
    <xsd:import namespace="http://schemas.microsoft.com/office/2006/documentManagement/types"/>
    <xsd:import namespace="http://schemas.microsoft.com/office/infopath/2007/PartnerControls"/>
    <xsd:element name="SharedWithUsers" ma:index="10"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Props1.xml><?xml version="1.0" encoding="utf-8"?>
<ds:datastoreItem xmlns:ds="http://schemas.openxmlformats.org/officeDocument/2006/customXml" ds:itemID="{6D021062-5E0A-46E7-BD9D-D54E5ADAB2E7}">
  <ds:schemaRefs>
    <ds:schemaRef ds:uri="http://schemas.microsoft.com/sharepoint/v3/contenttype/forms"/>
  </ds:schemaRefs>
</ds:datastoreItem>
</file>

<file path=customXml/itemProps2.xml><?xml version="1.0" encoding="utf-8"?>
<ds:datastoreItem xmlns:ds="http://schemas.openxmlformats.org/officeDocument/2006/customXml" ds:itemID="{F58B616B-3327-415E-8514-3536D1946EBA}"/>
</file>

<file path=customXml/itemProps3.xml><?xml version="1.0" encoding="utf-8"?>
<ds:datastoreItem xmlns:ds="http://schemas.openxmlformats.org/officeDocument/2006/customXml" ds:itemID="{85B3ADB9-B03D-4B38-B77B-97B5D239E90B}">
  <ds:schemaRefs>
    <ds:schemaRef ds:uri="http://purl.org/dc/dcmitype/"/>
    <ds:schemaRef ds:uri="http://www.w3.org/XML/1998/namespace"/>
    <ds:schemaRef ds:uri="http://schemas.microsoft.com/office/2006/metadata/properties"/>
    <ds:schemaRef ds:uri="http://purl.org/dc/terms/"/>
    <ds:schemaRef ds:uri="http://schemas.openxmlformats.org/package/2006/metadata/core-properties"/>
    <ds:schemaRef ds:uri="http://schemas.microsoft.com/office/2006/documentManagement/types"/>
    <ds:schemaRef ds:uri="http://purl.org/dc/elements/1.1/"/>
    <ds:schemaRef ds:uri="http://schemas.microsoft.com/office/infopath/2007/PartnerControls"/>
    <ds:schemaRef ds:uri="d9326aa9-f60b-4a84-b358-2a3de4352757"/>
  </ds:schemaRefs>
</ds:datastoreItem>
</file>

<file path=docProps/app.xml><?xml version="1.0" encoding="utf-8"?>
<Properties xmlns="http://schemas.openxmlformats.org/officeDocument/2006/extended-properties" xmlns:vt="http://schemas.openxmlformats.org/officeDocument/2006/docPropsVTypes">
  <Template>SU.Raleway</Template>
  <TotalTime>2064</TotalTime>
  <Words>2193</Words>
  <Application>Microsoft Office PowerPoint</Application>
  <PresentationFormat>Widescreen</PresentationFormat>
  <Paragraphs>167</Paragraphs>
  <Slides>10</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10</vt:i4>
      </vt:variant>
    </vt:vector>
  </HeadingPairs>
  <TitlesOfParts>
    <vt:vector size="18" baseType="lpstr">
      <vt:lpstr>Aptos</vt:lpstr>
      <vt:lpstr>Arial</vt:lpstr>
      <vt:lpstr>Raleway</vt:lpstr>
      <vt:lpstr>Raleway ExtraBold</vt:lpstr>
      <vt:lpstr>Raleway Light</vt:lpstr>
      <vt:lpstr>Raleway Medium</vt:lpstr>
      <vt:lpstr>Raleway SemiBold</vt:lpstr>
      <vt:lpstr>SU.Raleway</vt:lpstr>
      <vt:lpstr>AI GUIDELINES | Options</vt:lpstr>
      <vt:lpstr>PowerPoint Presentation</vt:lpstr>
      <vt:lpstr>Ideation</vt:lpstr>
      <vt:lpstr>Drafting</vt:lpstr>
      <vt:lpstr>Revising</vt:lpstr>
      <vt:lpstr>Fairness: Unfair advantage?</vt:lpstr>
      <vt:lpstr>Transparency: AI-use declared?</vt:lpstr>
      <vt:lpstr>Authenticity: Whose work is it?</vt:lpstr>
      <vt:lpstr>Accountability: Who takes responsibility?</vt:lpstr>
      <vt:lpstr>Acknowledging AI use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Adendorff, Hanelie, Dr [hja@sun.ac.za]</dc:creator>
  <cp:lastModifiedBy>Joubert, Dalene [dvermeulen@sun.ac.za]</cp:lastModifiedBy>
  <cp:revision>21</cp:revision>
  <dcterms:created xsi:type="dcterms:W3CDTF">2024-02-22T18:55:53Z</dcterms:created>
  <dcterms:modified xsi:type="dcterms:W3CDTF">2024-03-26T11:49:58Z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0x010100DBE7EDFDC05BF64FAF974BE066CB3750</vt:lpwstr>
  </property>
  <property fmtid="{D5CDD505-2E9C-101B-9397-08002B2CF9AE}" pid="3" name="MediaServiceImageTags">
    <vt:lpwstr/>
  </property>
</Properties>
</file>