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7" r:id="rId5"/>
    <p:sldId id="258" r:id="rId6"/>
    <p:sldId id="259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59" autoAdjust="0"/>
    <p:restoredTop sz="94628" autoAdjust="0"/>
  </p:normalViewPr>
  <p:slideViewPr>
    <p:cSldViewPr>
      <p:cViewPr varScale="1">
        <p:scale>
          <a:sx n="67" d="100"/>
          <a:sy n="67" d="100"/>
        </p:scale>
        <p:origin x="58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E45FC-1559-4647-833D-1098F30C3E15}" type="datetimeFigureOut">
              <a:rPr lang="en-ZA" smtClean="0"/>
              <a:t>2022/12/13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5503E-0E7F-4979-96D2-C9AAF7991C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4669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5503E-0E7F-4979-96D2-C9AAF7991C68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8678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5503E-0E7F-4979-96D2-C9AAF7991C68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5647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2022/12/13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5485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2022/12/13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901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2022/12/13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6308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2022/12/13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084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2022/12/13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2411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2022/12/13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955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2022/12/13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3377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2022/12/13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8237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2022/12/13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632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2022/12/13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9676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2022/12/13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6329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ABB2B-CB30-46C8-B4B3-C3463DEEA9EF}" type="datetimeFigureOut">
              <a:rPr lang="en-ZA" smtClean="0"/>
              <a:t>2022/12/13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4904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0.sun.ac.za/hr/staff-development/skills-developmen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231512"/>
              </p:ext>
            </p:extLst>
          </p:nvPr>
        </p:nvGraphicFramePr>
        <p:xfrm>
          <a:off x="0" y="345476"/>
          <a:ext cx="8720302" cy="658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88590825"/>
                    </a:ext>
                  </a:extLst>
                </a:gridCol>
                <a:gridCol w="529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410">
                  <a:extLst>
                    <a:ext uri="{9D8B030D-6E8A-4147-A177-3AD203B41FA5}">
                      <a16:colId xmlns:a16="http://schemas.microsoft.com/office/drawing/2014/main" val="781690207"/>
                    </a:ext>
                  </a:extLst>
                </a:gridCol>
                <a:gridCol w="615236">
                  <a:extLst>
                    <a:ext uri="{9D8B030D-6E8A-4147-A177-3AD203B41FA5}">
                      <a16:colId xmlns:a16="http://schemas.microsoft.com/office/drawing/2014/main" val="1247343431"/>
                    </a:ext>
                  </a:extLst>
                </a:gridCol>
                <a:gridCol w="350571">
                  <a:extLst>
                    <a:ext uri="{9D8B030D-6E8A-4147-A177-3AD203B41FA5}">
                      <a16:colId xmlns:a16="http://schemas.microsoft.com/office/drawing/2014/main" val="4201325871"/>
                    </a:ext>
                  </a:extLst>
                </a:gridCol>
                <a:gridCol w="534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163">
                  <a:extLst>
                    <a:ext uri="{9D8B030D-6E8A-4147-A177-3AD203B41FA5}">
                      <a16:colId xmlns:a16="http://schemas.microsoft.com/office/drawing/2014/main" val="3767125596"/>
                    </a:ext>
                  </a:extLst>
                </a:gridCol>
                <a:gridCol w="430995">
                  <a:extLst>
                    <a:ext uri="{9D8B030D-6E8A-4147-A177-3AD203B41FA5}">
                      <a16:colId xmlns:a16="http://schemas.microsoft.com/office/drawing/2014/main" val="429903625"/>
                    </a:ext>
                  </a:extLst>
                </a:gridCol>
                <a:gridCol w="430995">
                  <a:extLst>
                    <a:ext uri="{9D8B030D-6E8A-4147-A177-3AD203B41FA5}">
                      <a16:colId xmlns:a16="http://schemas.microsoft.com/office/drawing/2014/main" val="3038515744"/>
                    </a:ext>
                  </a:extLst>
                </a:gridCol>
                <a:gridCol w="442343">
                  <a:extLst>
                    <a:ext uri="{9D8B030D-6E8A-4147-A177-3AD203B41FA5}">
                      <a16:colId xmlns:a16="http://schemas.microsoft.com/office/drawing/2014/main" val="3898627166"/>
                    </a:ext>
                  </a:extLst>
                </a:gridCol>
                <a:gridCol w="3392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92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92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92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99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8459">
                  <a:extLst>
                    <a:ext uri="{9D8B030D-6E8A-4147-A177-3AD203B41FA5}">
                      <a16:colId xmlns:a16="http://schemas.microsoft.com/office/drawing/2014/main" val="1983446214"/>
                    </a:ext>
                  </a:extLst>
                </a:gridCol>
              </a:tblGrid>
              <a:tr h="413699">
                <a:tc>
                  <a:txBody>
                    <a:bodyPr/>
                    <a:lstStyle/>
                    <a:p>
                      <a:pPr algn="ctr"/>
                      <a:r>
                        <a:rPr lang="en-ZA" sz="800" cap="all" dirty="0">
                          <a:solidFill>
                            <a:schemeClr val="bg1"/>
                          </a:solidFill>
                          <a:latin typeface="+mn-lt"/>
                        </a:rPr>
                        <a:t>Programme</a:t>
                      </a:r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n-lt"/>
                        </a:rPr>
                        <a:t> name</a:t>
                      </a:r>
                      <a:endParaRPr lang="en-ZA" sz="80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dirty="0">
                          <a:solidFill>
                            <a:schemeClr val="bg1"/>
                          </a:solidFill>
                          <a:latin typeface="+mn-lt"/>
                        </a:rPr>
                        <a:t>PROVIDER</a:t>
                      </a:r>
                      <a:endParaRPr lang="en-ZA" sz="80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/>
                          </a:solidFill>
                          <a:latin typeface="+mj-lt"/>
                        </a:rPr>
                        <a:t>LEARNERS</a:t>
                      </a:r>
                      <a:endParaRPr lang="en-ZA" sz="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CLOSING DATE</a:t>
                      </a:r>
                      <a:endParaRPr lang="en-ZA" sz="800" cap="all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DURATION</a:t>
                      </a:r>
                      <a:endParaRPr lang="en-ZA" sz="800" cap="all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Jan</a:t>
                      </a:r>
                      <a:endParaRPr lang="en-ZA" sz="800" cap="all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Feb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Mar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Apr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May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Jun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Jul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Aug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Sep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Oct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Nov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DEC</a:t>
                      </a:r>
                      <a:endParaRPr lang="en-ZA" sz="800" cap="all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562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PLUS LEARNERHIP NQF 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Loran Consulting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15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15 Oct 2022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 Year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24-25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16-17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16-17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  <a:p>
                      <a:pPr algn="l"/>
                      <a:r>
                        <a:rPr lang="en-US" sz="800" dirty="0"/>
                        <a:t>18-19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17-18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21-22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20-21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16-17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21-22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17-18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16&amp;17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8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AT-SA NQF 3 (Accounting Technician Qualification) CLASSES</a:t>
                      </a:r>
                    </a:p>
                    <a:p>
                      <a:pPr algn="l" fontAlgn="b"/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Jamavlo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Consulting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15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15 Oct 2022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15 Months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26 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6;7;17;22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13;14;20;27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  <a:p>
                      <a:r>
                        <a:rPr lang="en-US" sz="800" dirty="0"/>
                        <a:t>4;17;24</a:t>
                      </a:r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6;13</a:t>
                      </a:r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4;11;19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7;8;</a:t>
                      </a: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25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4;11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965203"/>
                  </a:ext>
                </a:extLst>
              </a:tr>
              <a:tr h="3868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AT-SA NQF 3 (Accounting Technician Qualification)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ASSESSMENTS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Jamavlo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Consulting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15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15 Months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6;10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12;18</a:t>
                      </a:r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6;13</a:t>
                      </a:r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28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4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20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5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3;10;</a:t>
                      </a: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17;24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baseline="0" dirty="0">
                          <a:latin typeface="Calibri" panose="020F0502020204030204" pitchFamily="34" charset="0"/>
                        </a:rPr>
                        <a:t>TBC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438977"/>
                  </a:ext>
                </a:extLst>
              </a:tr>
              <a:tr h="4071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Further Studies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Other HEI’s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30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30 Nov 2022 (new)</a:t>
                      </a: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28 Feb  2023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 Year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0"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 January 2023 – 31 December 2023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1161047"/>
                  </a:ext>
                </a:extLst>
              </a:tr>
              <a:tr h="351562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HERS-SA (Leadership programme for Women)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HERS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b="1" baseline="0" dirty="0">
                          <a:latin typeface="+mj-lt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 days</a:t>
                      </a:r>
                      <a:endParaRPr lang="en-ZA" sz="800" b="1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ZA" sz="800" b="1" baseline="0" dirty="0">
                          <a:latin typeface="Calibri" panose="020F0502020204030204" pitchFamily="34" charset="0"/>
                        </a:rPr>
                        <a:t>Dates to be confirmed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CHEC Middle Leadership &amp; Management Programme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CHEC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800" b="1" baseline="0" dirty="0">
                          <a:latin typeface="+mj-lt"/>
                        </a:rPr>
                        <a:t>5 per module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28 Feb 2023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 – 3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ZA" sz="800" b="1" baseline="0" dirty="0">
                          <a:latin typeface="Calibri" panose="020F0502020204030204" pitchFamily="34" charset="0"/>
                        </a:rPr>
                        <a:t>Dates to be confirmed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583341"/>
                  </a:ext>
                </a:extLst>
              </a:tr>
              <a:tr h="4794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CEE Executives Leadership &amp; Management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CHEC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latin typeface="+mj-lt"/>
                        </a:rPr>
                        <a:t>5 per modules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26 April 2023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1-3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800" b="1" baseline="0" dirty="0">
                          <a:latin typeface="Calibri" panose="020F0502020204030204" pitchFamily="34" charset="0"/>
                        </a:rPr>
                        <a:t>Dates to be confirmed</a:t>
                      </a:r>
                    </a:p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738467"/>
                  </a:ext>
                </a:extLst>
              </a:tr>
              <a:tr h="40715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CHEC L&amp;M Webinars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CHEC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latin typeface="+mj-lt"/>
                        </a:rPr>
                        <a:t>TBC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Dates to be confirmed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418190"/>
                  </a:ext>
                </a:extLst>
              </a:tr>
              <a:tr h="4794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HELM Leadership &amp; Management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HELM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latin typeface="+mj-lt"/>
                        </a:rPr>
                        <a:t>5 per module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800" b="1" baseline="0" dirty="0">
                          <a:latin typeface="Calibri" panose="020F0502020204030204" pitchFamily="34" charset="0"/>
                        </a:rPr>
                        <a:t>Dates to be confirmed</a:t>
                      </a:r>
                    </a:p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470930"/>
                  </a:ext>
                </a:extLst>
              </a:tr>
              <a:tr h="4794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 Senior Leadership &amp; Management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(SU Management Processes)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60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2 days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29-30</a:t>
                      </a:r>
                      <a:endParaRPr lang="en-ZA" sz="8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8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24-25</a:t>
                      </a:r>
                      <a:endParaRPr lang="en-ZA" sz="8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8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16-17</a:t>
                      </a:r>
                      <a:endParaRPr lang="en-ZA" sz="800" b="1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8-9</a:t>
                      </a:r>
                      <a:endParaRPr lang="en-ZA" sz="800" b="1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4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 HOD Leadership &amp; Management </a:t>
                      </a:r>
                      <a:r>
                        <a:rPr lang="en-US" sz="800" b="1" i="0" u="none" strike="noStrike" baseline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Programme</a:t>
                      </a:r>
                      <a:r>
                        <a:rPr lang="en-US" sz="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(SU Management Processes)</a:t>
                      </a:r>
                      <a:endParaRPr lang="en-ZA" sz="8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HR</a:t>
                      </a:r>
                      <a:endParaRPr lang="en-ZA" sz="8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30</a:t>
                      </a:r>
                      <a:endParaRPr lang="en-ZA" sz="800" b="1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TBC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 days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8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8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8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8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6093881"/>
                  </a:ext>
                </a:extLst>
              </a:tr>
              <a:tr h="40794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 Supervisory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Progranme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(SU Management Processes)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 &amp;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Jamavlo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 day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20</a:t>
                      </a:r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19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688127"/>
                  </a:ext>
                </a:extLst>
              </a:tr>
              <a:tr h="40794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Management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USB-ED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40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15 Feb 2023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3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7-9</a:t>
                      </a:r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430308"/>
                  </a:ext>
                </a:extLst>
              </a:tr>
              <a:tr h="35156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Leadership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USB-ED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10 Feb 2023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22-23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98" y="10680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>
                <a:latin typeface="+mj-lt"/>
              </a:rPr>
              <a:t>HR Staff Learning and Development Calendar 2023 </a:t>
            </a:r>
          </a:p>
        </p:txBody>
      </p:sp>
    </p:spTree>
    <p:extLst>
      <p:ext uri="{BB962C8B-B14F-4D97-AF65-F5344CB8AC3E}">
        <p14:creationId xmlns:p14="http://schemas.microsoft.com/office/powerpoint/2010/main" val="2245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357420"/>
              </p:ext>
            </p:extLst>
          </p:nvPr>
        </p:nvGraphicFramePr>
        <p:xfrm>
          <a:off x="11460" y="472750"/>
          <a:ext cx="8707666" cy="5917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8859082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572">
                  <a:extLst>
                    <a:ext uri="{9D8B030D-6E8A-4147-A177-3AD203B41FA5}">
                      <a16:colId xmlns:a16="http://schemas.microsoft.com/office/drawing/2014/main" val="781690207"/>
                    </a:ext>
                  </a:extLst>
                </a:gridCol>
                <a:gridCol w="704799">
                  <a:extLst>
                    <a:ext uri="{9D8B030D-6E8A-4147-A177-3AD203B41FA5}">
                      <a16:colId xmlns:a16="http://schemas.microsoft.com/office/drawing/2014/main" val="1247343431"/>
                    </a:ext>
                  </a:extLst>
                </a:gridCol>
                <a:gridCol w="362437">
                  <a:extLst>
                    <a:ext uri="{9D8B030D-6E8A-4147-A177-3AD203B41FA5}">
                      <a16:colId xmlns:a16="http://schemas.microsoft.com/office/drawing/2014/main" val="4201325871"/>
                    </a:ext>
                  </a:extLst>
                </a:gridCol>
                <a:gridCol w="434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437">
                  <a:extLst>
                    <a:ext uri="{9D8B030D-6E8A-4147-A177-3AD203B41FA5}">
                      <a16:colId xmlns:a16="http://schemas.microsoft.com/office/drawing/2014/main" val="3767125596"/>
                    </a:ext>
                  </a:extLst>
                </a:gridCol>
                <a:gridCol w="434924">
                  <a:extLst>
                    <a:ext uri="{9D8B030D-6E8A-4147-A177-3AD203B41FA5}">
                      <a16:colId xmlns:a16="http://schemas.microsoft.com/office/drawing/2014/main" val="429903625"/>
                    </a:ext>
                  </a:extLst>
                </a:gridCol>
                <a:gridCol w="434924">
                  <a:extLst>
                    <a:ext uri="{9D8B030D-6E8A-4147-A177-3AD203B41FA5}">
                      <a16:colId xmlns:a16="http://schemas.microsoft.com/office/drawing/2014/main" val="3038515744"/>
                    </a:ext>
                  </a:extLst>
                </a:gridCol>
                <a:gridCol w="446374">
                  <a:extLst>
                    <a:ext uri="{9D8B030D-6E8A-4147-A177-3AD203B41FA5}">
                      <a16:colId xmlns:a16="http://schemas.microsoft.com/office/drawing/2014/main" val="3898627166"/>
                    </a:ext>
                  </a:extLst>
                </a:gridCol>
                <a:gridCol w="3423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23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23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23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35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1089">
                  <a:extLst>
                    <a:ext uri="{9D8B030D-6E8A-4147-A177-3AD203B41FA5}">
                      <a16:colId xmlns:a16="http://schemas.microsoft.com/office/drawing/2014/main" val="1983446214"/>
                    </a:ext>
                  </a:extLst>
                </a:gridCol>
              </a:tblGrid>
              <a:tr h="402717">
                <a:tc>
                  <a:txBody>
                    <a:bodyPr/>
                    <a:lstStyle/>
                    <a:p>
                      <a:pPr algn="ctr"/>
                      <a:r>
                        <a:rPr lang="en-ZA" sz="800" cap="all" dirty="0">
                          <a:solidFill>
                            <a:schemeClr val="bg1"/>
                          </a:solidFill>
                          <a:latin typeface="+mn-lt"/>
                        </a:rPr>
                        <a:t>Programme</a:t>
                      </a:r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n-lt"/>
                        </a:rPr>
                        <a:t> name</a:t>
                      </a:r>
                      <a:endParaRPr lang="en-ZA" sz="80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dirty="0">
                          <a:solidFill>
                            <a:schemeClr val="bg1"/>
                          </a:solidFill>
                          <a:latin typeface="+mn-lt"/>
                        </a:rPr>
                        <a:t>PROVIDER</a:t>
                      </a:r>
                      <a:endParaRPr lang="en-ZA" sz="80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dirty="0">
                          <a:solidFill>
                            <a:schemeClr val="bg1"/>
                          </a:solidFill>
                          <a:latin typeface="+mj-lt"/>
                        </a:rPr>
                        <a:t>LEARNERS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CLOSING DATE</a:t>
                      </a:r>
                      <a:endParaRPr lang="en-ZA" sz="800" cap="all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DURATION</a:t>
                      </a:r>
                      <a:endParaRPr lang="en-ZA" sz="800" cap="all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Jan</a:t>
                      </a:r>
                      <a:endParaRPr lang="en-ZA" sz="800" cap="all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Feb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Mar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Apr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May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Jun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Jul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Aug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Sep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Oct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Nov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DEC</a:t>
                      </a:r>
                      <a:endParaRPr lang="en-ZA" sz="800" cap="all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64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 Management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USB-ED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28 Feb 2023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14-15</a:t>
                      </a:r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870563"/>
                  </a:ext>
                </a:extLst>
              </a:tr>
              <a:tr h="24064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Women Leadership (Hybrid)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USB-ED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25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28 Feb 2023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3 months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2, 29</a:t>
                      </a:r>
                      <a:r>
                        <a:rPr lang="en-US" sz="800" baseline="0"/>
                        <a:t> </a:t>
                      </a:r>
                      <a:r>
                        <a:rPr lang="en-US" sz="800" baseline="0" dirty="0"/>
                        <a:t>(</a:t>
                      </a:r>
                      <a:r>
                        <a:rPr lang="en-US" sz="800" baseline="0"/>
                        <a:t>start)</a:t>
                      </a:r>
                      <a:endParaRPr lang="en-US" sz="800" baseline="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12</a:t>
                      </a:r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3, 17</a:t>
                      </a:r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30 (end)</a:t>
                      </a:r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242436"/>
                  </a:ext>
                </a:extLst>
              </a:tr>
              <a:tr h="24064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Senior Leadership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USB-ED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15 Feb 2023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1-2</a:t>
                      </a:r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703142"/>
                  </a:ext>
                </a:extLst>
              </a:tr>
              <a:tr h="24064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Supervisory Leadership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Jamavlo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Consulting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21-22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20-21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Ofiice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Administration &amp; Customer Service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Jamavlo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Consulting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  <a:p>
                      <a:r>
                        <a:rPr lang="en-US" sz="800" dirty="0"/>
                        <a:t>17-18</a:t>
                      </a:r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18-19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965203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Personal Financial Wellness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Jamavlo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Consulting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 day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14</a:t>
                      </a:r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7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25269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Money Sense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Jamavlo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Consulting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 day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  <a:p>
                      <a:r>
                        <a:rPr lang="en-US" sz="800" dirty="0"/>
                        <a:t>10</a:t>
                      </a:r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5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459060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FFNFM – Finance For Non-Financial Managers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Jamavlo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Consulting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30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10 &amp; 28 Feb 2023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3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22-24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15-17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11-13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552235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FFNFM (A) – Finance For Non-Financial Managers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Advanced 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Jamavlo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Consulting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15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15 March 2023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27-28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398560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Ethics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Jamavlo</a:t>
                      </a:r>
                      <a:endParaRPr lang="en-US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Consulting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30 April 2023 &amp; 15 Oct 2023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6</a:t>
                      </a:r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3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250318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On-Boarding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50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 day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17</a:t>
                      </a:r>
                      <a:endParaRPr lang="en-ZA" sz="800" b="1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8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8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en-ZA" sz="8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29</a:t>
                      </a:r>
                      <a:endParaRPr lang="en-ZA" sz="800" b="1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l"/>
                      <a:endParaRPr lang="en-ZA" sz="800" b="1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935743"/>
                  </a:ext>
                </a:extLst>
              </a:tr>
              <a:tr h="39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Employee Equity &amp; Diversity Management (Various Topics)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30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0"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Dates to be confirmed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1161047"/>
                  </a:ext>
                </a:extLst>
              </a:tr>
              <a:tr h="3286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Employee Relations Workshops (Various Topics)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30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Dates to be confirmed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Employee Wellness (Various Topics)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30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Dates to be confirmed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161077"/>
                  </a:ext>
                </a:extLst>
              </a:tr>
              <a:tr h="3303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Talent Management (Various Topics)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30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Dates to be confirmed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27002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16632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>
                <a:latin typeface="+mj-lt"/>
              </a:rPr>
              <a:t>HR Staff Learning and Development Calendar 2023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976" y="6390609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dirty="0">
                <a:hlinkClick r:id="rId3"/>
              </a:rPr>
              <a:t>http://www0.sun.ac.za/hr/staff-development/skills-development/</a:t>
            </a:r>
            <a:endParaRPr lang="en-ZA" sz="1200" b="1" dirty="0"/>
          </a:p>
          <a:p>
            <a:r>
              <a:rPr lang="en-ZA" sz="1200" b="1" dirty="0"/>
              <a:t>Contact person:  </a:t>
            </a:r>
            <a:r>
              <a:rPr lang="en-ZA" sz="1200" b="1" dirty="0" err="1"/>
              <a:t>Alvira</a:t>
            </a:r>
            <a:r>
              <a:rPr lang="en-ZA" sz="1200" b="1" dirty="0"/>
              <a:t> </a:t>
            </a:r>
            <a:r>
              <a:rPr lang="en-ZA" sz="1200" b="1" dirty="0" err="1"/>
              <a:t>Albertus</a:t>
            </a:r>
            <a:r>
              <a:rPr lang="en-ZA" sz="1200" b="1" dirty="0"/>
              <a:t> at 021-8082966 or e-mail alviraa@sun.ac.za</a:t>
            </a:r>
          </a:p>
        </p:txBody>
      </p:sp>
    </p:spTree>
    <p:extLst>
      <p:ext uri="{BB962C8B-B14F-4D97-AF65-F5344CB8AC3E}">
        <p14:creationId xmlns:p14="http://schemas.microsoft.com/office/powerpoint/2010/main" val="79731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96197"/>
              </p:ext>
            </p:extLst>
          </p:nvPr>
        </p:nvGraphicFramePr>
        <p:xfrm>
          <a:off x="323528" y="1484784"/>
          <a:ext cx="8640959" cy="468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027">
                  <a:extLst>
                    <a:ext uri="{9D8B030D-6E8A-4147-A177-3AD203B41FA5}">
                      <a16:colId xmlns:a16="http://schemas.microsoft.com/office/drawing/2014/main" val="818925510"/>
                    </a:ext>
                  </a:extLst>
                </a:gridCol>
                <a:gridCol w="1167269">
                  <a:extLst>
                    <a:ext uri="{9D8B030D-6E8A-4147-A177-3AD203B41FA5}">
                      <a16:colId xmlns:a16="http://schemas.microsoft.com/office/drawing/2014/main" val="115614258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247461839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3299992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237596266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906091573"/>
                    </a:ext>
                  </a:extLst>
                </a:gridCol>
              </a:tblGrid>
              <a:tr h="499492">
                <a:tc>
                  <a:txBody>
                    <a:bodyPr/>
                    <a:lstStyle/>
                    <a:p>
                      <a:r>
                        <a:rPr lang="en-US" sz="1050" dirty="0"/>
                        <a:t>INTERVENTION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PROVIDER</a:t>
                      </a:r>
                      <a:endParaRPr lang="en-ZA" sz="1050" dirty="0"/>
                    </a:p>
                    <a:p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TARGET</a:t>
                      </a:r>
                      <a:r>
                        <a:rPr lang="en-US" sz="1050" baseline="0" dirty="0"/>
                        <a:t> NUMBER LEARNERS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VENUE</a:t>
                      </a:r>
                      <a:endParaRPr lang="en-ZA" sz="1050" dirty="0"/>
                    </a:p>
                    <a:p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DATE (INTRO/1</a:t>
                      </a:r>
                      <a:r>
                        <a:rPr lang="en-US" sz="1050" baseline="30000" dirty="0"/>
                        <a:t>st</a:t>
                      </a:r>
                      <a:r>
                        <a:rPr lang="en-US" sz="1050" baseline="0" dirty="0"/>
                        <a:t> Day)</a:t>
                      </a:r>
                      <a:endParaRPr lang="en-ZA" sz="1050" dirty="0"/>
                    </a:p>
                    <a:p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TIME</a:t>
                      </a:r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759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AT SA Accounting Technician NQF 4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/>
                        <a:t>Jamavlo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Den Bosch (Stellenbosch Main Campus, </a:t>
                      </a:r>
                      <a:r>
                        <a:rPr lang="en-US" sz="1050" dirty="0" err="1"/>
                        <a:t>Victoriastreet</a:t>
                      </a:r>
                      <a:r>
                        <a:rPr lang="en-US" sz="1050" dirty="0"/>
                        <a:t>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6 Dec 2022 (Intro 9-12:00)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6 Feb 2023 (Classes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ZA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09:00 -16:00</a:t>
                      </a:r>
                    </a:p>
                    <a:p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192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PLUS ADMIN </a:t>
                      </a:r>
                      <a:r>
                        <a:rPr lang="en-US" sz="1050" dirty="0" err="1"/>
                        <a:t>Learnership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Loran 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TBA (Stellenbosch Main Campus)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24 January 2023 (Intro 9 -11:00)</a:t>
                      </a:r>
                      <a:endParaRPr lang="en-US" sz="1050" b="1" baseline="0" dirty="0"/>
                    </a:p>
                    <a:p>
                      <a:r>
                        <a:rPr lang="en-US" sz="1050" baseline="0" dirty="0"/>
                        <a:t>25  </a:t>
                      </a:r>
                      <a:r>
                        <a:rPr lang="en-US" sz="1050" dirty="0"/>
                        <a:t>January 2023 (Classes)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09:00 – 16:00</a:t>
                      </a:r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72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Project Management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USBED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TBA (Stellenbosch)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7 March 2023 (Intro 9:00-10:00)</a:t>
                      </a:r>
                    </a:p>
                    <a:p>
                      <a:r>
                        <a:rPr lang="en-US" sz="1050" dirty="0"/>
                        <a:t>8 &amp;9 March Classes)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08:30-16:00</a:t>
                      </a:r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550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Leadership </a:t>
                      </a:r>
                      <a:r>
                        <a:rPr lang="en-US" sz="1050" dirty="0" err="1"/>
                        <a:t>Programme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USBED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TBA (</a:t>
                      </a:r>
                      <a:r>
                        <a:rPr lang="en-US" sz="1050" dirty="0" err="1"/>
                        <a:t>Stellenbsoch</a:t>
                      </a:r>
                      <a:r>
                        <a:rPr lang="en-US" sz="1050" dirty="0"/>
                        <a:t>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22 Feb 2023 (Intro 09:00-10:00</a:t>
                      </a:r>
                      <a:r>
                        <a:rPr lang="en-US" sz="1050" dirty="0"/>
                        <a:t>)</a:t>
                      </a:r>
                    </a:p>
                    <a:p>
                      <a:r>
                        <a:rPr lang="en-US" sz="1050" dirty="0"/>
                        <a:t>23 Feb 2023 (Classes)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08:30 -16:00</a:t>
                      </a:r>
                    </a:p>
                    <a:p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29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Change Management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USBED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TBA (Stellenbosch)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14 March 2023 (Intro 09:00-10:00)</a:t>
                      </a:r>
                    </a:p>
                    <a:p>
                      <a:r>
                        <a:rPr lang="en-US" sz="1050" dirty="0"/>
                        <a:t>15 March 2023 Classes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08:30</a:t>
                      </a:r>
                      <a:r>
                        <a:rPr lang="en-US" sz="1050" baseline="0" dirty="0"/>
                        <a:t> – 16:00</a:t>
                      </a:r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617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Women Leadership (Hybrid)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USBED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50" dirty="0"/>
                        <a:t>TBA (Stellenbosch)</a:t>
                      </a:r>
                    </a:p>
                    <a:p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23 March 2023 (Intro 09:00-12:00)</a:t>
                      </a:r>
                    </a:p>
                    <a:p>
                      <a:r>
                        <a:rPr lang="en-US" sz="1050" dirty="0"/>
                        <a:t>Various online session until</a:t>
                      </a:r>
                      <a:r>
                        <a:rPr lang="en-US" sz="1050" baseline="0" dirty="0"/>
                        <a:t> 30 June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08:30</a:t>
                      </a:r>
                      <a:r>
                        <a:rPr lang="en-US" sz="1050" baseline="0" dirty="0"/>
                        <a:t> – 13:00</a:t>
                      </a:r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42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Senior Leadership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USBED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TBA (Stellenbosch)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1 March 2023 (Intro 09:00-10:00)</a:t>
                      </a:r>
                    </a:p>
                    <a:p>
                      <a:r>
                        <a:rPr lang="en-US" sz="1050" dirty="0"/>
                        <a:t>2 March 2023 Classes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08:30</a:t>
                      </a:r>
                      <a:r>
                        <a:rPr lang="en-US" sz="1050" baseline="0" dirty="0"/>
                        <a:t> – 16:00</a:t>
                      </a:r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210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FFNFM (1)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/>
                        <a:t>Jamavlo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TBA (Stellenbosch)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22 Feb 2023 (Intro 09:00-10:00)</a:t>
                      </a:r>
                    </a:p>
                    <a:p>
                      <a:r>
                        <a:rPr lang="en-US" sz="1050" dirty="0"/>
                        <a:t>23&amp;24 Feb 2023 Classes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08:30</a:t>
                      </a:r>
                      <a:r>
                        <a:rPr lang="en-US" sz="1050" baseline="0" dirty="0"/>
                        <a:t> – 16:00</a:t>
                      </a:r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646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FFNFM (2)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/>
                        <a:t>Jamavlo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50" dirty="0"/>
                        <a:t>TBA (Stellenbosch)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15 March 2023 (Intro 09:00-10:00)</a:t>
                      </a:r>
                    </a:p>
                    <a:p>
                      <a:r>
                        <a:rPr lang="en-US" sz="1050"/>
                        <a:t>16&amp;17 </a:t>
                      </a:r>
                      <a:r>
                        <a:rPr lang="en-US" sz="1050" dirty="0"/>
                        <a:t>March 2023 Classes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08:30</a:t>
                      </a:r>
                      <a:r>
                        <a:rPr lang="en-US" sz="1050" baseline="0" dirty="0"/>
                        <a:t> – 16:00</a:t>
                      </a:r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789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FFNFM (Advanced)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/>
                        <a:t>Jamavlo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TBA (Stellenbosch)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27 March 2023 (Intro 09:00-10:00)</a:t>
                      </a:r>
                    </a:p>
                    <a:p>
                      <a:r>
                        <a:rPr lang="en-US" sz="1050" dirty="0"/>
                        <a:t>28 March 2022 Classes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08:30</a:t>
                      </a:r>
                      <a:r>
                        <a:rPr lang="en-US" sz="1050" baseline="0" dirty="0"/>
                        <a:t> – 16:00</a:t>
                      </a:r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03658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39651" y="764704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2023 STELLENBOSCH UNIVERSITY ETDP SETA GRANTS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02629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14F112A304CD41A3A69514B951422D" ma:contentTypeVersion="3" ma:contentTypeDescription="Create a new document." ma:contentTypeScope="" ma:versionID="b5c41e735e787bf0347e21a96d71c7a4">
  <xsd:schema xmlns:xsd="http://www.w3.org/2001/XMLSchema" xmlns:xs="http://www.w3.org/2001/XMLSchema" xmlns:p="http://schemas.microsoft.com/office/2006/metadata/properties" xmlns:ns1="http://schemas.microsoft.com/sharepoint/v3" xmlns:ns2="09c8808a-a851-439c-ad3a-22a973b1f2f7" targetNamespace="http://schemas.microsoft.com/office/2006/metadata/properties" ma:root="true" ma:fieldsID="625ec04a3a32d639ad70f50bdaa44572" ns1:_="" ns2:_="">
    <xsd:import namespace="http://schemas.microsoft.com/sharepoint/v3"/>
    <xsd:import namespace="09c8808a-a851-439c-ad3a-22a973b1f2f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8808a-a851-439c-ad3a-22a973b1f2f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9C2786-A28E-4710-BA3D-4DFC1E634F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2DEF16-D11A-47EF-83DD-4A372E002E37}">
  <ds:schemaRefs>
    <ds:schemaRef ds:uri="http://purl.org/dc/elements/1.1/"/>
    <ds:schemaRef ds:uri="http://schemas.microsoft.com/office/2006/metadata/properties"/>
    <ds:schemaRef ds:uri="099d845c-e53d-44ed-a7b1-89145ed19f1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B7F79E2-75E0-445D-9E89-786124137064}"/>
</file>

<file path=docProps/app.xml><?xml version="1.0" encoding="utf-8"?>
<Properties xmlns="http://schemas.openxmlformats.org/officeDocument/2006/extended-properties" xmlns:vt="http://schemas.openxmlformats.org/officeDocument/2006/docPropsVTypes">
  <TotalTime>12655</TotalTime>
  <Words>829</Words>
  <Application>Microsoft Office PowerPoint</Application>
  <PresentationFormat>On-screen Show (4:3)</PresentationFormat>
  <Paragraphs>412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University of Stellenbosch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Albertus, AL, Mev &lt;alviraa@sun.ac.za&gt;</dc:creator>
  <cp:lastModifiedBy>Albertus, AL, Mev [alviraa@sun.ac.za]</cp:lastModifiedBy>
  <cp:revision>156</cp:revision>
  <cp:lastPrinted>2021-12-10T07:21:16Z</cp:lastPrinted>
  <dcterms:created xsi:type="dcterms:W3CDTF">2013-01-31T09:18:24Z</dcterms:created>
  <dcterms:modified xsi:type="dcterms:W3CDTF">2022-12-13T09:23:47Z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0x0101007A14F112A304CD41A3A69514B951422D</vt:lpwstr>
  </property>
</Properties>
</file>