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59" autoAdjust="0"/>
    <p:restoredTop sz="94628" autoAdjust="0"/>
  </p:normalViewPr>
  <p:slideViewPr>
    <p:cSldViewPr>
      <p:cViewPr varScale="1">
        <p:scale>
          <a:sx n="63" d="100"/>
          <a:sy n="63" d="100"/>
        </p:scale>
        <p:origin x="7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E45FC-1559-4647-833D-1098F30C3E15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5503E-0E7F-4979-96D2-C9AAF7991C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669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5503E-0E7F-4979-96D2-C9AAF7991C68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867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5503E-0E7F-4979-96D2-C9AAF7991C68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647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485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901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308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084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411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955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377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237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632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676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329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BB2B-CB30-46C8-B4B3-C3463DEEA9EF}" type="datetimeFigureOut">
              <a:rPr lang="en-ZA" smtClean="0"/>
              <a:t>2022/01/28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D76E-8D0C-4171-BD7A-8641B40C676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904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0.sun.ac.za/hr/staff-development/skills-developme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40118"/>
              </p:ext>
            </p:extLst>
          </p:nvPr>
        </p:nvGraphicFramePr>
        <p:xfrm>
          <a:off x="3010" y="339666"/>
          <a:ext cx="9140988" cy="6079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557">
                  <a:extLst>
                    <a:ext uri="{9D8B030D-6E8A-4147-A177-3AD203B41FA5}">
                      <a16:colId xmlns:a16="http://schemas.microsoft.com/office/drawing/2014/main" val="388590825"/>
                    </a:ext>
                  </a:extLst>
                </a:gridCol>
                <a:gridCol w="691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500">
                  <a:extLst>
                    <a:ext uri="{9D8B030D-6E8A-4147-A177-3AD203B41FA5}">
                      <a16:colId xmlns:a16="http://schemas.microsoft.com/office/drawing/2014/main" val="781690207"/>
                    </a:ext>
                  </a:extLst>
                </a:gridCol>
                <a:gridCol w="620640">
                  <a:extLst>
                    <a:ext uri="{9D8B030D-6E8A-4147-A177-3AD203B41FA5}">
                      <a16:colId xmlns:a16="http://schemas.microsoft.com/office/drawing/2014/main" val="1247343431"/>
                    </a:ext>
                  </a:extLst>
                </a:gridCol>
                <a:gridCol w="424380">
                  <a:extLst>
                    <a:ext uri="{9D8B030D-6E8A-4147-A177-3AD203B41FA5}">
                      <a16:colId xmlns:a16="http://schemas.microsoft.com/office/drawing/2014/main" val="2029178380"/>
                    </a:ext>
                  </a:extLst>
                </a:gridCol>
                <a:gridCol w="353650">
                  <a:extLst>
                    <a:ext uri="{9D8B030D-6E8A-4147-A177-3AD203B41FA5}">
                      <a16:colId xmlns:a16="http://schemas.microsoft.com/office/drawing/2014/main" val="4201325871"/>
                    </a:ext>
                  </a:extLst>
                </a:gridCol>
                <a:gridCol w="539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318">
                  <a:extLst>
                    <a:ext uri="{9D8B030D-6E8A-4147-A177-3AD203B41FA5}">
                      <a16:colId xmlns:a16="http://schemas.microsoft.com/office/drawing/2014/main" val="3767125596"/>
                    </a:ext>
                  </a:extLst>
                </a:gridCol>
                <a:gridCol w="434781">
                  <a:extLst>
                    <a:ext uri="{9D8B030D-6E8A-4147-A177-3AD203B41FA5}">
                      <a16:colId xmlns:a16="http://schemas.microsoft.com/office/drawing/2014/main" val="429903625"/>
                    </a:ext>
                  </a:extLst>
                </a:gridCol>
                <a:gridCol w="434781">
                  <a:extLst>
                    <a:ext uri="{9D8B030D-6E8A-4147-A177-3AD203B41FA5}">
                      <a16:colId xmlns:a16="http://schemas.microsoft.com/office/drawing/2014/main" val="3038515744"/>
                    </a:ext>
                  </a:extLst>
                </a:gridCol>
                <a:gridCol w="446228">
                  <a:extLst>
                    <a:ext uri="{9D8B030D-6E8A-4147-A177-3AD203B41FA5}">
                      <a16:colId xmlns:a16="http://schemas.microsoft.com/office/drawing/2014/main" val="3898627166"/>
                    </a:ext>
                  </a:extLst>
                </a:gridCol>
                <a:gridCol w="3422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2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2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2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3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0993">
                  <a:extLst>
                    <a:ext uri="{9D8B030D-6E8A-4147-A177-3AD203B41FA5}">
                      <a16:colId xmlns:a16="http://schemas.microsoft.com/office/drawing/2014/main" val="1983446214"/>
                    </a:ext>
                  </a:extLst>
                </a:gridCol>
              </a:tblGrid>
              <a:tr h="394539">
                <a:tc>
                  <a:txBody>
                    <a:bodyPr/>
                    <a:lstStyle/>
                    <a:p>
                      <a:pPr algn="ctr"/>
                      <a:r>
                        <a:rPr lang="en-ZA" sz="800" cap="all" dirty="0">
                          <a:solidFill>
                            <a:schemeClr val="bg1"/>
                          </a:solidFill>
                          <a:latin typeface="+mn-lt"/>
                        </a:rPr>
                        <a:t>Programme</a:t>
                      </a:r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n-lt"/>
                        </a:rPr>
                        <a:t> name</a:t>
                      </a:r>
                      <a:endParaRPr lang="en-ZA" sz="80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dirty="0">
                          <a:solidFill>
                            <a:schemeClr val="bg1"/>
                          </a:solidFill>
                          <a:latin typeface="+mn-lt"/>
                        </a:rPr>
                        <a:t>PROVIDER</a:t>
                      </a:r>
                      <a:endParaRPr lang="en-ZA" sz="80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  <a:latin typeface="+mj-lt"/>
                        </a:rPr>
                        <a:t>LEARNERS</a:t>
                      </a:r>
                      <a:endParaRPr lang="en-ZA" sz="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CLOSING DATE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DURATION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Dec 2021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Jan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Feb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Mar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Apr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May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Jun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Jul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Aug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Sep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Oct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Nov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DEC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71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PLUS LEARNERHIP NQF 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Loran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15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Nov 2021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Year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26-27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22-23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17-18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  <a:p>
                      <a:pPr algn="l"/>
                      <a:r>
                        <a:rPr lang="en-US" sz="800" dirty="0"/>
                        <a:t>21-22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18-19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23-24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21-22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18-19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21-22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20-21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16&amp;22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AT-SA NQF 4 (Accounting Technician Qualification)</a:t>
                      </a:r>
                    </a:p>
                    <a:p>
                      <a:pPr algn="l" fontAlgn="b"/>
                      <a:endParaRPr lang="en-ZA" sz="9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9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baseline="0" dirty="0">
                          <a:latin typeface="+mj-lt"/>
                        </a:rPr>
                        <a:t>12</a:t>
                      </a:r>
                      <a:endParaRPr lang="en-ZA" sz="9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15 Nov 2021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15 Months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8-9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27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3;14;21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3-4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4;11;</a:t>
                      </a:r>
                    </a:p>
                    <a:p>
                      <a:r>
                        <a:rPr lang="en-US" sz="900" dirty="0"/>
                        <a:t>19;21</a:t>
                      </a:r>
                      <a:endParaRPr lang="en-ZA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  <a:p>
                      <a:r>
                        <a:rPr lang="en-US" sz="900" dirty="0"/>
                        <a:t>9;30</a:t>
                      </a:r>
                      <a:endParaRPr lang="en-ZA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15;20;</a:t>
                      </a:r>
                    </a:p>
                    <a:p>
                      <a:r>
                        <a:rPr lang="en-US" sz="900" dirty="0"/>
                        <a:t>21;28</a:t>
                      </a:r>
                      <a:endParaRPr lang="en-ZA" sz="9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12;</a:t>
                      </a:r>
                    </a:p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19;</a:t>
                      </a:r>
                    </a:p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25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10;29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6;</a:t>
                      </a:r>
                    </a:p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12-13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10-11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2; </a:t>
                      </a:r>
                    </a:p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14-15;</a:t>
                      </a:r>
                    </a:p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21;28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6;</a:t>
                      </a:r>
                    </a:p>
                    <a:p>
                      <a:pPr algn="l"/>
                      <a:r>
                        <a:rPr lang="en-US" sz="900" b="1" baseline="0" dirty="0">
                          <a:latin typeface="Calibri" panose="020F0502020204030204" pitchFamily="34" charset="0"/>
                        </a:rPr>
                        <a:t>13</a:t>
                      </a:r>
                      <a:endParaRPr lang="en-ZA" sz="9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965203"/>
                  </a:ext>
                </a:extLst>
              </a:tr>
              <a:tr h="3883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Further Studies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Various other RSA Institutions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30 Nov 2021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Year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January 2022 – 31 December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161047"/>
                  </a:ext>
                </a:extLst>
              </a:tr>
              <a:tr h="328471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HERS-SA (Leadership programme for Women)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HERS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b="1" baseline="0" dirty="0">
                          <a:latin typeface="+mj-lt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 days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ZA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9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 Middle Leadership &amp; Management Programme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baseline="0" dirty="0">
                          <a:latin typeface="+mj-lt"/>
                        </a:rPr>
                        <a:t>5 per module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26 Feb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– 3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ZA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583341"/>
                  </a:ext>
                </a:extLst>
              </a:tr>
              <a:tr h="4479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CEE Executives Leadership &amp; Management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+mj-lt"/>
                        </a:rPr>
                        <a:t>5 per modules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26 April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1-3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</a:p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738467"/>
                  </a:ext>
                </a:extLst>
              </a:tr>
              <a:tr h="3883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 L&amp;M Webinars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+mj-lt"/>
                        </a:rPr>
                        <a:t>TBC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418190"/>
                  </a:ext>
                </a:extLst>
              </a:tr>
              <a:tr h="4479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HELM Leadership &amp; Management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HELM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+mj-lt"/>
                        </a:rPr>
                        <a:t>5 per module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</a:p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470930"/>
                  </a:ext>
                </a:extLst>
              </a:tr>
              <a:tr h="447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 Senior Leadership &amp; Management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(SU Management Processes)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 days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rgbClr val="FF0000"/>
                          </a:solidFill>
                        </a:rPr>
                        <a:t>7-8</a:t>
                      </a:r>
                      <a:endParaRPr lang="en-ZA" sz="8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13-14</a:t>
                      </a:r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9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 HOD Leadership &amp; Management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(SU Management Processes)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2 days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26-27</a:t>
                      </a:r>
                      <a:endParaRPr lang="en-ZA" sz="8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10-11</a:t>
                      </a:r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093881"/>
                  </a:ext>
                </a:extLst>
              </a:tr>
              <a:tr h="3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 Supervisory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Progranme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(SU Management Processes)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 (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see dates)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day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21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20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688127"/>
                  </a:ext>
                </a:extLst>
              </a:tr>
              <a:tr h="38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Management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35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Feb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8-10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430308"/>
                  </a:ext>
                </a:extLst>
              </a:tr>
              <a:tr h="3284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Leadership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Feb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1-3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47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Management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31 Jan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23-24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41407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98" y="1068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>
                <a:latin typeface="+mj-lt"/>
              </a:rPr>
              <a:t>HR Staff Learning and Development Calendar 2022 </a:t>
            </a:r>
          </a:p>
        </p:txBody>
      </p:sp>
    </p:spTree>
    <p:extLst>
      <p:ext uri="{BB962C8B-B14F-4D97-AF65-F5344CB8AC3E}">
        <p14:creationId xmlns:p14="http://schemas.microsoft.com/office/powerpoint/2010/main" val="2245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101948"/>
              </p:ext>
            </p:extLst>
          </p:nvPr>
        </p:nvGraphicFramePr>
        <p:xfrm>
          <a:off x="0" y="764704"/>
          <a:ext cx="9144000" cy="5186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388590825"/>
                    </a:ext>
                  </a:extLst>
                </a:gridCol>
                <a:gridCol w="560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588">
                  <a:extLst>
                    <a:ext uri="{9D8B030D-6E8A-4147-A177-3AD203B41FA5}">
                      <a16:colId xmlns:a16="http://schemas.microsoft.com/office/drawing/2014/main" val="781690207"/>
                    </a:ext>
                  </a:extLst>
                </a:gridCol>
                <a:gridCol w="704799">
                  <a:extLst>
                    <a:ext uri="{9D8B030D-6E8A-4147-A177-3AD203B41FA5}">
                      <a16:colId xmlns:a16="http://schemas.microsoft.com/office/drawing/2014/main" val="1247343431"/>
                    </a:ext>
                  </a:extLst>
                </a:gridCol>
                <a:gridCol w="436334">
                  <a:extLst>
                    <a:ext uri="{9D8B030D-6E8A-4147-A177-3AD203B41FA5}">
                      <a16:colId xmlns:a16="http://schemas.microsoft.com/office/drawing/2014/main" val="2029178380"/>
                    </a:ext>
                  </a:extLst>
                </a:gridCol>
                <a:gridCol w="362437">
                  <a:extLst>
                    <a:ext uri="{9D8B030D-6E8A-4147-A177-3AD203B41FA5}">
                      <a16:colId xmlns:a16="http://schemas.microsoft.com/office/drawing/2014/main" val="4201325871"/>
                    </a:ext>
                  </a:extLst>
                </a:gridCol>
                <a:gridCol w="434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437">
                  <a:extLst>
                    <a:ext uri="{9D8B030D-6E8A-4147-A177-3AD203B41FA5}">
                      <a16:colId xmlns:a16="http://schemas.microsoft.com/office/drawing/2014/main" val="3767125596"/>
                    </a:ext>
                  </a:extLst>
                </a:gridCol>
                <a:gridCol w="434924">
                  <a:extLst>
                    <a:ext uri="{9D8B030D-6E8A-4147-A177-3AD203B41FA5}">
                      <a16:colId xmlns:a16="http://schemas.microsoft.com/office/drawing/2014/main" val="429903625"/>
                    </a:ext>
                  </a:extLst>
                </a:gridCol>
                <a:gridCol w="434924">
                  <a:extLst>
                    <a:ext uri="{9D8B030D-6E8A-4147-A177-3AD203B41FA5}">
                      <a16:colId xmlns:a16="http://schemas.microsoft.com/office/drawing/2014/main" val="3038515744"/>
                    </a:ext>
                  </a:extLst>
                </a:gridCol>
                <a:gridCol w="446374">
                  <a:extLst>
                    <a:ext uri="{9D8B030D-6E8A-4147-A177-3AD203B41FA5}">
                      <a16:colId xmlns:a16="http://schemas.microsoft.com/office/drawing/2014/main" val="3898627166"/>
                    </a:ext>
                  </a:extLst>
                </a:gridCol>
                <a:gridCol w="342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3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3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3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35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1089">
                  <a:extLst>
                    <a:ext uri="{9D8B030D-6E8A-4147-A177-3AD203B41FA5}">
                      <a16:colId xmlns:a16="http://schemas.microsoft.com/office/drawing/2014/main" val="1983446214"/>
                    </a:ext>
                  </a:extLst>
                </a:gridCol>
              </a:tblGrid>
              <a:tr h="402717">
                <a:tc>
                  <a:txBody>
                    <a:bodyPr/>
                    <a:lstStyle/>
                    <a:p>
                      <a:pPr algn="ctr"/>
                      <a:r>
                        <a:rPr lang="en-ZA" sz="800" cap="all" dirty="0">
                          <a:solidFill>
                            <a:schemeClr val="bg1"/>
                          </a:solidFill>
                          <a:latin typeface="+mn-lt"/>
                        </a:rPr>
                        <a:t>Programme</a:t>
                      </a:r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n-lt"/>
                        </a:rPr>
                        <a:t> name</a:t>
                      </a:r>
                      <a:endParaRPr lang="en-ZA" sz="80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dirty="0">
                          <a:solidFill>
                            <a:schemeClr val="bg1"/>
                          </a:solidFill>
                          <a:latin typeface="+mn-lt"/>
                        </a:rPr>
                        <a:t>PROVIDER</a:t>
                      </a:r>
                      <a:endParaRPr lang="en-ZA" sz="80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dirty="0">
                          <a:solidFill>
                            <a:schemeClr val="bg1"/>
                          </a:solidFill>
                          <a:latin typeface="+mj-lt"/>
                        </a:rPr>
                        <a:t>LEARNERS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CLOSING DATE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DURATION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Dec 2021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Jan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Feb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Mar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Apr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May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Jun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Jul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Aug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Sep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Oct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Nov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cap="all" baseline="0" dirty="0">
                          <a:solidFill>
                            <a:schemeClr val="bg1"/>
                          </a:solidFill>
                          <a:latin typeface="+mj-lt"/>
                        </a:rPr>
                        <a:t>DEC</a:t>
                      </a:r>
                      <a:endParaRPr lang="en-ZA" sz="800" cap="all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Women Leadership (Hybrid)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25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Feb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 months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24</a:t>
                      </a:r>
                      <a:r>
                        <a:rPr lang="en-US" sz="800" baseline="0" dirty="0"/>
                        <a:t> (start)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30 (end)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242436"/>
                  </a:ext>
                </a:extLst>
              </a:tr>
              <a:tr h="24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Senior Leadership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USB-ED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Feb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15-16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03142"/>
                  </a:ext>
                </a:extLst>
              </a:tr>
              <a:tr h="24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Junior Leadership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22-23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21-22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Ofiice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Administration &amp; Customer Service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  <a:p>
                      <a:r>
                        <a:rPr lang="en-US" sz="800" dirty="0"/>
                        <a:t>18-19</a:t>
                      </a:r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19-20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965203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Personal Financial Wellness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day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14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8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25269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Money Sense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day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  <a:p>
                      <a:r>
                        <a:rPr lang="en-US" sz="800" dirty="0"/>
                        <a:t>11</a:t>
                      </a:r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5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459060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FFNFM – Finance For Non-Financial Managers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Feb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3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22-24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9-11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12-14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552235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FFNFM (A) – Finance For Non-Financial Managers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Programme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Advanced 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Jamavlo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Consulting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20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15 March 2022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 days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22-23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398560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On-Boarding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50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1 day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22</a:t>
                      </a:r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8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24</a:t>
                      </a:r>
                      <a:endParaRPr lang="en-ZA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23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2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935743"/>
                  </a:ext>
                </a:extLst>
              </a:tr>
              <a:tr h="3963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 Equity &amp; Diversity Management (Various Topics)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161047"/>
                  </a:ext>
                </a:extLst>
              </a:tr>
              <a:tr h="328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 Relations Workshops (Various Topics)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11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 Wellness (Various Topics)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161077"/>
                  </a:ext>
                </a:extLst>
              </a:tr>
              <a:tr h="3303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Talent Management (Various Topics)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ZA" sz="8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+mj-lt"/>
                        </a:rPr>
                        <a:t>30</a:t>
                      </a:r>
                      <a:endParaRPr lang="en-ZA" sz="800" b="1" baseline="0" dirty="0">
                        <a:latin typeface="+mj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baseline="0" dirty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TBC</a:t>
                      </a:r>
                      <a:endParaRPr lang="en-ZA" sz="800" b="1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sz="800" b="1" baseline="0" dirty="0">
                          <a:latin typeface="Calibri" panose="020F0502020204030204" pitchFamily="34" charset="0"/>
                        </a:rPr>
                        <a:t>Dates to be confirmed</a:t>
                      </a:r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800" b="1" baseline="0" dirty="0"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27002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16632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>
                <a:latin typeface="+mj-lt"/>
              </a:rPr>
              <a:t>HR Staff Learning and Development Calendar 2022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976" y="6021288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dirty="0">
                <a:hlinkClick r:id="rId3"/>
              </a:rPr>
              <a:t>http://www0.sun.ac.za/hr/staff-development/skills-development/</a:t>
            </a:r>
            <a:endParaRPr lang="en-ZA" sz="1200" b="1" dirty="0"/>
          </a:p>
          <a:p>
            <a:r>
              <a:rPr lang="en-ZA" sz="1200" b="1" dirty="0"/>
              <a:t>Contact person:  </a:t>
            </a:r>
            <a:r>
              <a:rPr lang="en-ZA" sz="1200" b="1" dirty="0" err="1"/>
              <a:t>Alvira</a:t>
            </a:r>
            <a:r>
              <a:rPr lang="en-ZA" sz="1200" b="1" dirty="0"/>
              <a:t> </a:t>
            </a:r>
            <a:r>
              <a:rPr lang="en-ZA" sz="1200" b="1" dirty="0" err="1"/>
              <a:t>Albertus</a:t>
            </a:r>
            <a:r>
              <a:rPr lang="en-ZA" sz="1200" b="1" dirty="0"/>
              <a:t> at 021-8082966 or e-mail alviraa@sun.ac.za</a:t>
            </a:r>
          </a:p>
        </p:txBody>
      </p:sp>
    </p:spTree>
    <p:extLst>
      <p:ext uri="{BB962C8B-B14F-4D97-AF65-F5344CB8AC3E}">
        <p14:creationId xmlns:p14="http://schemas.microsoft.com/office/powerpoint/2010/main" val="79731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983524"/>
              </p:ext>
            </p:extLst>
          </p:nvPr>
        </p:nvGraphicFramePr>
        <p:xfrm>
          <a:off x="323528" y="1484784"/>
          <a:ext cx="8640959" cy="468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027">
                  <a:extLst>
                    <a:ext uri="{9D8B030D-6E8A-4147-A177-3AD203B41FA5}">
                      <a16:colId xmlns:a16="http://schemas.microsoft.com/office/drawing/2014/main" val="818925510"/>
                    </a:ext>
                  </a:extLst>
                </a:gridCol>
                <a:gridCol w="1167269">
                  <a:extLst>
                    <a:ext uri="{9D8B030D-6E8A-4147-A177-3AD203B41FA5}">
                      <a16:colId xmlns:a16="http://schemas.microsoft.com/office/drawing/2014/main" val="115614258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24746183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3299992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237596266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906091573"/>
                    </a:ext>
                  </a:extLst>
                </a:gridCol>
              </a:tblGrid>
              <a:tr h="499492">
                <a:tc>
                  <a:txBody>
                    <a:bodyPr/>
                    <a:lstStyle/>
                    <a:p>
                      <a:r>
                        <a:rPr lang="en-US" sz="1050" dirty="0"/>
                        <a:t>INTERVENTION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PROVIDER</a:t>
                      </a:r>
                      <a:endParaRPr lang="en-ZA" sz="1050" dirty="0"/>
                    </a:p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TARGET</a:t>
                      </a:r>
                      <a:r>
                        <a:rPr lang="en-US" sz="1050" baseline="0" dirty="0"/>
                        <a:t> NUMBER 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VENUE</a:t>
                      </a:r>
                      <a:endParaRPr lang="en-ZA" sz="1050" dirty="0"/>
                    </a:p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DATE (INTRO/1</a:t>
                      </a:r>
                      <a:r>
                        <a:rPr lang="en-US" sz="1050" baseline="30000" dirty="0"/>
                        <a:t>st</a:t>
                      </a:r>
                      <a:r>
                        <a:rPr lang="en-US" sz="1050" baseline="0" dirty="0"/>
                        <a:t> Day)</a:t>
                      </a:r>
                      <a:endParaRPr lang="en-ZA" sz="1050" dirty="0"/>
                    </a:p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TIME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759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AT SA Accounting Technician NQF 4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Jamavlo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12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Den Bosch (Stellenbosch Main Campus, </a:t>
                      </a:r>
                      <a:r>
                        <a:rPr lang="en-US" sz="1050" dirty="0" err="1"/>
                        <a:t>Victoriastreet</a:t>
                      </a:r>
                      <a:r>
                        <a:rPr lang="en-US" sz="1050" dirty="0"/>
                        <a:t>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8 Dec 2021 (Intro 9-12:00)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9 Dec 2021 (Revision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ZA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09:00 -16:00</a:t>
                      </a:r>
                    </a:p>
                    <a:p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192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PLUS ADMIN </a:t>
                      </a:r>
                      <a:r>
                        <a:rPr lang="en-US" sz="1050" dirty="0" err="1"/>
                        <a:t>Learnership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Loran 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15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 Main Campus)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26 January 2022 (Intro 9 -12:00)</a:t>
                      </a:r>
                      <a:endParaRPr lang="en-US" sz="1050" b="1" baseline="0" dirty="0"/>
                    </a:p>
                    <a:p>
                      <a:r>
                        <a:rPr lang="en-US" sz="1050" baseline="0" dirty="0"/>
                        <a:t>27  </a:t>
                      </a:r>
                      <a:r>
                        <a:rPr lang="en-US" sz="1050" dirty="0"/>
                        <a:t>January 2022 (Classes)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09:00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72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Project Management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8 March 2022 (Intro 9:00-10:00)</a:t>
                      </a:r>
                    </a:p>
                    <a:p>
                      <a:r>
                        <a:rPr lang="en-US" sz="1050" dirty="0"/>
                        <a:t>9&amp;10 March Classes)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08:30-16:00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5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Leadership </a:t>
                      </a:r>
                      <a:r>
                        <a:rPr lang="en-US" sz="1050" dirty="0" err="1"/>
                        <a:t>Programme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</a:t>
                      </a:r>
                      <a:r>
                        <a:rPr lang="en-US" sz="1050" dirty="0" err="1"/>
                        <a:t>Stellenbsoch</a:t>
                      </a:r>
                      <a:r>
                        <a:rPr lang="en-US" sz="1050" dirty="0"/>
                        <a:t>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1 March 2022 (Intro 09:00-10:00</a:t>
                      </a:r>
                      <a:r>
                        <a:rPr lang="en-US" sz="1050" dirty="0"/>
                        <a:t>)</a:t>
                      </a:r>
                    </a:p>
                    <a:p>
                      <a:r>
                        <a:rPr lang="en-US" sz="1050" dirty="0"/>
                        <a:t>2 March (Classes)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08:30 -16:00</a:t>
                      </a:r>
                    </a:p>
                    <a:p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29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Change Management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23 Feb 2022 (Intro 09:00-10:00)</a:t>
                      </a:r>
                    </a:p>
                    <a:p>
                      <a:r>
                        <a:rPr lang="en-US" sz="1050" dirty="0"/>
                        <a:t>24 Feb 2022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61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Women Leadership (Hybrid)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/>
                        <a:t>TBA (Stellenbosch)</a:t>
                      </a:r>
                    </a:p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24 March 2022 (Intro 09:00-12:00)</a:t>
                      </a:r>
                    </a:p>
                    <a:p>
                      <a:r>
                        <a:rPr lang="en-US" sz="1050" dirty="0"/>
                        <a:t>Various online session until</a:t>
                      </a:r>
                      <a:r>
                        <a:rPr lang="en-US" sz="1050" baseline="0" dirty="0"/>
                        <a:t> 30 June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13:00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42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Senior Leadership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USBED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15 March 2022 (Intro 09:00-10:00)</a:t>
                      </a:r>
                    </a:p>
                    <a:p>
                      <a:r>
                        <a:rPr lang="en-US" sz="1050" dirty="0"/>
                        <a:t>16 March 2022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1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FFNFM (1)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Jamavlo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22 Feb 2022 (Intro 09:00-10:00)</a:t>
                      </a:r>
                    </a:p>
                    <a:p>
                      <a:r>
                        <a:rPr lang="en-US" sz="1050" dirty="0"/>
                        <a:t>23&amp;24 Feb 2022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646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FFNFM (2)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Jamavlo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/>
                        <a:t>TBA (Stellenbosch)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9 March 2022 (Intro 09:00-10:00)</a:t>
                      </a:r>
                    </a:p>
                    <a:p>
                      <a:r>
                        <a:rPr lang="en-US" sz="1050" dirty="0"/>
                        <a:t>10&amp;11 March 2022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78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FFNFM (Advanced)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Jamavlo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TBA (Stellenbosch)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/>
                        <a:t>22 March 2022 (Intro 09:00-10:00)</a:t>
                      </a:r>
                    </a:p>
                    <a:p>
                      <a:r>
                        <a:rPr lang="en-US" sz="1050" dirty="0"/>
                        <a:t>23 March 2022 Classes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08:30</a:t>
                      </a:r>
                      <a:r>
                        <a:rPr lang="en-US" sz="1050" baseline="0" dirty="0"/>
                        <a:t> – 16:00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0365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39651" y="76470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2022 STELLENBOSCH UNIVERSITY ETDP SETA GRANTS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262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14F112A304CD41A3A69514B951422D" ma:contentTypeVersion="3" ma:contentTypeDescription="Create a new document." ma:contentTypeScope="" ma:versionID="b5c41e735e787bf0347e21a96d71c7a4">
  <xsd:schema xmlns:xsd="http://www.w3.org/2001/XMLSchema" xmlns:xs="http://www.w3.org/2001/XMLSchema" xmlns:p="http://schemas.microsoft.com/office/2006/metadata/properties" xmlns:ns1="http://schemas.microsoft.com/sharepoint/v3" xmlns:ns2="09c8808a-a851-439c-ad3a-22a973b1f2f7" targetNamespace="http://schemas.microsoft.com/office/2006/metadata/properties" ma:root="true" ma:fieldsID="625ec04a3a32d639ad70f50bdaa44572" ns1:_="" ns2:_="">
    <xsd:import namespace="http://schemas.microsoft.com/sharepoint/v3"/>
    <xsd:import namespace="09c8808a-a851-439c-ad3a-22a973b1f2f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8808a-a851-439c-ad3a-22a973b1f2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BEA0B7B-BACD-471D-BC62-2F0CBB2DD82D}"/>
</file>

<file path=customXml/itemProps2.xml><?xml version="1.0" encoding="utf-8"?>
<ds:datastoreItem xmlns:ds="http://schemas.openxmlformats.org/officeDocument/2006/customXml" ds:itemID="{9177E5EC-CFF5-42D2-B996-92C4D1588BA4}"/>
</file>

<file path=customXml/itemProps3.xml><?xml version="1.0" encoding="utf-8"?>
<ds:datastoreItem xmlns:ds="http://schemas.openxmlformats.org/officeDocument/2006/customXml" ds:itemID="{D0AF411C-0CA1-40F6-A50C-651B46928337}"/>
</file>

<file path=docProps/app.xml><?xml version="1.0" encoding="utf-8"?>
<Properties xmlns="http://schemas.openxmlformats.org/officeDocument/2006/extended-properties" xmlns:vt="http://schemas.openxmlformats.org/officeDocument/2006/docPropsVTypes">
  <TotalTime>9870</TotalTime>
  <Words>800</Words>
  <Application>Microsoft Office PowerPoint</Application>
  <PresentationFormat>On-screen Show (4:3)</PresentationFormat>
  <Paragraphs>402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University of Stellenbosch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Albertus, AL, Mev &lt;alviraa@sun.ac.za&gt;</dc:creator>
  <cp:lastModifiedBy>Albertus, AL, Mev [alviraa@sun.ac.za]</cp:lastModifiedBy>
  <cp:revision>139</cp:revision>
  <cp:lastPrinted>2021-12-09T08:28:34Z</cp:lastPrinted>
  <dcterms:created xsi:type="dcterms:W3CDTF">2013-01-31T09:18:24Z</dcterms:created>
  <dcterms:modified xsi:type="dcterms:W3CDTF">2022-01-28T13:31:24Z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0x0101007A14F112A304CD41A3A69514B951422D</vt:lpwstr>
  </property>
</Properties>
</file>