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1.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1.xml" ContentType="application/vnd.openxmlformats-officedocument.presentationml.slide+xml"/>
  <Override PartName="/ppt/slides/slide10.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handoutMasters/handoutMaster1.xml" ContentType="application/vnd.openxmlformats-officedocument.presentationml.handoutMaster+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handoutMasterIdLst>
    <p:handoutMasterId r:id="rId23"/>
  </p:handoutMasterIdLst>
  <p:sldIdLst>
    <p:sldId id="256" r:id="rId2"/>
    <p:sldId id="257" r:id="rId3"/>
    <p:sldId id="258" r:id="rId4"/>
    <p:sldId id="259" r:id="rId5"/>
    <p:sldId id="276" r:id="rId6"/>
    <p:sldId id="275" r:id="rId7"/>
    <p:sldId id="262" r:id="rId8"/>
    <p:sldId id="263" r:id="rId9"/>
    <p:sldId id="264" r:id="rId10"/>
    <p:sldId id="265" r:id="rId11"/>
    <p:sldId id="266" r:id="rId12"/>
    <p:sldId id="271" r:id="rId13"/>
    <p:sldId id="267" r:id="rId14"/>
    <p:sldId id="268" r:id="rId15"/>
    <p:sldId id="269" r:id="rId16"/>
    <p:sldId id="270" r:id="rId17"/>
    <p:sldId id="272" r:id="rId18"/>
    <p:sldId id="273" r:id="rId19"/>
    <p:sldId id="274" r:id="rId20"/>
    <p:sldId id="260" r:id="rId21"/>
    <p:sldId id="261"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3" autoAdjust="0"/>
    <p:restoredTop sz="94660"/>
  </p:normalViewPr>
  <p:slideViewPr>
    <p:cSldViewPr snapToGrid="0">
      <p:cViewPr varScale="1">
        <p:scale>
          <a:sx n="88" d="100"/>
          <a:sy n="88" d="100"/>
        </p:scale>
        <p:origin x="360" y="62"/>
      </p:cViewPr>
      <p:guideLst/>
    </p:cSldViewPr>
  </p:slideViewPr>
  <p:notesTextViewPr>
    <p:cViewPr>
      <p:scale>
        <a:sx n="3" d="2"/>
        <a:sy n="3" d="2"/>
      </p:scale>
      <p:origin x="0" y="0"/>
    </p:cViewPr>
  </p:notesTextViewPr>
  <p:notesViewPr>
    <p:cSldViewPr snapToGrid="0">
      <p:cViewPr varScale="1">
        <p:scale>
          <a:sx n="66" d="100"/>
          <a:sy n="66" d="100"/>
        </p:scale>
        <p:origin x="3134"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 Id="rId30"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7876A04-FD5E-4C0D-A161-85434E8D5F41}" type="datetimeFigureOut">
              <a:rPr lang="en-ZA" smtClean="0"/>
              <a:t>2019/08/08</a:t>
            </a:fld>
            <a:endParaRPr lang="en-ZA"/>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ZA"/>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6DCF828-25EC-49D7-84A2-BA01AEB8F711}" type="slidenum">
              <a:rPr lang="en-ZA" smtClean="0"/>
              <a:t>‹#›</a:t>
            </a:fld>
            <a:endParaRPr lang="en-ZA"/>
          </a:p>
        </p:txBody>
      </p:sp>
    </p:spTree>
    <p:extLst>
      <p:ext uri="{BB962C8B-B14F-4D97-AF65-F5344CB8AC3E}">
        <p14:creationId xmlns:p14="http://schemas.microsoft.com/office/powerpoint/2010/main" val="7974963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Z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ZA"/>
          </a:p>
        </p:txBody>
      </p:sp>
      <p:sp>
        <p:nvSpPr>
          <p:cNvPr id="4" name="Date Placeholder 3"/>
          <p:cNvSpPr>
            <a:spLocks noGrp="1"/>
          </p:cNvSpPr>
          <p:nvPr>
            <p:ph type="dt" sz="half" idx="10"/>
          </p:nvPr>
        </p:nvSpPr>
        <p:spPr/>
        <p:txBody>
          <a:bodyPr/>
          <a:lstStyle/>
          <a:p>
            <a:fld id="{85766437-C417-4544-BB4D-D0DD9732661F}" type="datetimeFigureOut">
              <a:rPr lang="en-ZA" smtClean="0"/>
              <a:t>2019/08/08</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6691444E-FC63-4F66-B82B-0D7750734B8E}" type="slidenum">
              <a:rPr lang="en-ZA" smtClean="0"/>
              <a:t>‹#›</a:t>
            </a:fld>
            <a:endParaRPr lang="en-ZA"/>
          </a:p>
        </p:txBody>
      </p:sp>
    </p:spTree>
    <p:extLst>
      <p:ext uri="{BB962C8B-B14F-4D97-AF65-F5344CB8AC3E}">
        <p14:creationId xmlns:p14="http://schemas.microsoft.com/office/powerpoint/2010/main" val="29237017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85766437-C417-4544-BB4D-D0DD9732661F}" type="datetimeFigureOut">
              <a:rPr lang="en-ZA" smtClean="0"/>
              <a:t>2019/08/08</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6691444E-FC63-4F66-B82B-0D7750734B8E}" type="slidenum">
              <a:rPr lang="en-ZA" smtClean="0"/>
              <a:t>‹#›</a:t>
            </a:fld>
            <a:endParaRPr lang="en-ZA"/>
          </a:p>
        </p:txBody>
      </p:sp>
    </p:spTree>
    <p:extLst>
      <p:ext uri="{BB962C8B-B14F-4D97-AF65-F5344CB8AC3E}">
        <p14:creationId xmlns:p14="http://schemas.microsoft.com/office/powerpoint/2010/main" val="2966895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85766437-C417-4544-BB4D-D0DD9732661F}" type="datetimeFigureOut">
              <a:rPr lang="en-ZA" smtClean="0"/>
              <a:t>2019/08/08</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6691444E-FC63-4F66-B82B-0D7750734B8E}" type="slidenum">
              <a:rPr lang="en-ZA" smtClean="0"/>
              <a:t>‹#›</a:t>
            </a:fld>
            <a:endParaRPr lang="en-ZA"/>
          </a:p>
        </p:txBody>
      </p:sp>
    </p:spTree>
    <p:extLst>
      <p:ext uri="{BB962C8B-B14F-4D97-AF65-F5344CB8AC3E}">
        <p14:creationId xmlns:p14="http://schemas.microsoft.com/office/powerpoint/2010/main" val="156899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85766437-C417-4544-BB4D-D0DD9732661F}" type="datetimeFigureOut">
              <a:rPr lang="en-ZA" smtClean="0"/>
              <a:t>2019/08/08</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6691444E-FC63-4F66-B82B-0D7750734B8E}" type="slidenum">
              <a:rPr lang="en-ZA" smtClean="0"/>
              <a:t>‹#›</a:t>
            </a:fld>
            <a:endParaRPr lang="en-ZA"/>
          </a:p>
        </p:txBody>
      </p:sp>
    </p:spTree>
    <p:extLst>
      <p:ext uri="{BB962C8B-B14F-4D97-AF65-F5344CB8AC3E}">
        <p14:creationId xmlns:p14="http://schemas.microsoft.com/office/powerpoint/2010/main" val="3509266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Z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5766437-C417-4544-BB4D-D0DD9732661F}" type="datetimeFigureOut">
              <a:rPr lang="en-ZA" smtClean="0"/>
              <a:t>2019/08/08</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6691444E-FC63-4F66-B82B-0D7750734B8E}" type="slidenum">
              <a:rPr lang="en-ZA" smtClean="0"/>
              <a:t>‹#›</a:t>
            </a:fld>
            <a:endParaRPr lang="en-ZA"/>
          </a:p>
        </p:txBody>
      </p:sp>
    </p:spTree>
    <p:extLst>
      <p:ext uri="{BB962C8B-B14F-4D97-AF65-F5344CB8AC3E}">
        <p14:creationId xmlns:p14="http://schemas.microsoft.com/office/powerpoint/2010/main" val="1522637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4"/>
          <p:cNvSpPr>
            <a:spLocks noGrp="1"/>
          </p:cNvSpPr>
          <p:nvPr>
            <p:ph type="dt" sz="half" idx="10"/>
          </p:nvPr>
        </p:nvSpPr>
        <p:spPr/>
        <p:txBody>
          <a:bodyPr/>
          <a:lstStyle/>
          <a:p>
            <a:fld id="{85766437-C417-4544-BB4D-D0DD9732661F}" type="datetimeFigureOut">
              <a:rPr lang="en-ZA" smtClean="0"/>
              <a:t>2019/08/08</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6691444E-FC63-4F66-B82B-0D7750734B8E}" type="slidenum">
              <a:rPr lang="en-ZA" smtClean="0"/>
              <a:t>‹#›</a:t>
            </a:fld>
            <a:endParaRPr lang="en-ZA"/>
          </a:p>
        </p:txBody>
      </p:sp>
    </p:spTree>
    <p:extLst>
      <p:ext uri="{BB962C8B-B14F-4D97-AF65-F5344CB8AC3E}">
        <p14:creationId xmlns:p14="http://schemas.microsoft.com/office/powerpoint/2010/main" val="2781397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Z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6"/>
          <p:cNvSpPr>
            <a:spLocks noGrp="1"/>
          </p:cNvSpPr>
          <p:nvPr>
            <p:ph type="dt" sz="half" idx="10"/>
          </p:nvPr>
        </p:nvSpPr>
        <p:spPr/>
        <p:txBody>
          <a:bodyPr/>
          <a:lstStyle/>
          <a:p>
            <a:fld id="{85766437-C417-4544-BB4D-D0DD9732661F}" type="datetimeFigureOut">
              <a:rPr lang="en-ZA" smtClean="0"/>
              <a:t>2019/08/08</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6691444E-FC63-4F66-B82B-0D7750734B8E}" type="slidenum">
              <a:rPr lang="en-ZA" smtClean="0"/>
              <a:t>‹#›</a:t>
            </a:fld>
            <a:endParaRPr lang="en-ZA"/>
          </a:p>
        </p:txBody>
      </p:sp>
    </p:spTree>
    <p:extLst>
      <p:ext uri="{BB962C8B-B14F-4D97-AF65-F5344CB8AC3E}">
        <p14:creationId xmlns:p14="http://schemas.microsoft.com/office/powerpoint/2010/main" val="1348154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Date Placeholder 2"/>
          <p:cNvSpPr>
            <a:spLocks noGrp="1"/>
          </p:cNvSpPr>
          <p:nvPr>
            <p:ph type="dt" sz="half" idx="10"/>
          </p:nvPr>
        </p:nvSpPr>
        <p:spPr/>
        <p:txBody>
          <a:bodyPr/>
          <a:lstStyle/>
          <a:p>
            <a:fld id="{85766437-C417-4544-BB4D-D0DD9732661F}" type="datetimeFigureOut">
              <a:rPr lang="en-ZA" smtClean="0"/>
              <a:t>2019/08/08</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6691444E-FC63-4F66-B82B-0D7750734B8E}" type="slidenum">
              <a:rPr lang="en-ZA" smtClean="0"/>
              <a:t>‹#›</a:t>
            </a:fld>
            <a:endParaRPr lang="en-ZA"/>
          </a:p>
        </p:txBody>
      </p:sp>
    </p:spTree>
    <p:extLst>
      <p:ext uri="{BB962C8B-B14F-4D97-AF65-F5344CB8AC3E}">
        <p14:creationId xmlns:p14="http://schemas.microsoft.com/office/powerpoint/2010/main" val="13438175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766437-C417-4544-BB4D-D0DD9732661F}" type="datetimeFigureOut">
              <a:rPr lang="en-ZA" smtClean="0"/>
              <a:t>2019/08/08</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6691444E-FC63-4F66-B82B-0D7750734B8E}" type="slidenum">
              <a:rPr lang="en-ZA" smtClean="0"/>
              <a:t>‹#›</a:t>
            </a:fld>
            <a:endParaRPr lang="en-ZA"/>
          </a:p>
        </p:txBody>
      </p:sp>
    </p:spTree>
    <p:extLst>
      <p:ext uri="{BB962C8B-B14F-4D97-AF65-F5344CB8AC3E}">
        <p14:creationId xmlns:p14="http://schemas.microsoft.com/office/powerpoint/2010/main" val="636061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Z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5766437-C417-4544-BB4D-D0DD9732661F}" type="datetimeFigureOut">
              <a:rPr lang="en-ZA" smtClean="0"/>
              <a:t>2019/08/08</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6691444E-FC63-4F66-B82B-0D7750734B8E}" type="slidenum">
              <a:rPr lang="en-ZA" smtClean="0"/>
              <a:t>‹#›</a:t>
            </a:fld>
            <a:endParaRPr lang="en-ZA"/>
          </a:p>
        </p:txBody>
      </p:sp>
    </p:spTree>
    <p:extLst>
      <p:ext uri="{BB962C8B-B14F-4D97-AF65-F5344CB8AC3E}">
        <p14:creationId xmlns:p14="http://schemas.microsoft.com/office/powerpoint/2010/main" val="1244745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Z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5766437-C417-4544-BB4D-D0DD9732661F}" type="datetimeFigureOut">
              <a:rPr lang="en-ZA" smtClean="0"/>
              <a:t>2019/08/08</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6691444E-FC63-4F66-B82B-0D7750734B8E}" type="slidenum">
              <a:rPr lang="en-ZA" smtClean="0"/>
              <a:t>‹#›</a:t>
            </a:fld>
            <a:endParaRPr lang="en-ZA"/>
          </a:p>
        </p:txBody>
      </p:sp>
    </p:spTree>
    <p:extLst>
      <p:ext uri="{BB962C8B-B14F-4D97-AF65-F5344CB8AC3E}">
        <p14:creationId xmlns:p14="http://schemas.microsoft.com/office/powerpoint/2010/main" val="971463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Z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766437-C417-4544-BB4D-D0DD9732661F}" type="datetimeFigureOut">
              <a:rPr lang="en-ZA" smtClean="0"/>
              <a:t>2019/08/08</a:t>
            </a:fld>
            <a:endParaRPr lang="en-Z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91444E-FC63-4F66-B82B-0D7750734B8E}" type="slidenum">
              <a:rPr lang="en-ZA" smtClean="0"/>
              <a:t>‹#›</a:t>
            </a:fld>
            <a:endParaRPr lang="en-ZA"/>
          </a:p>
        </p:txBody>
      </p:sp>
    </p:spTree>
    <p:extLst>
      <p:ext uri="{BB962C8B-B14F-4D97-AF65-F5344CB8AC3E}">
        <p14:creationId xmlns:p14="http://schemas.microsoft.com/office/powerpoint/2010/main" val="1726947587"/>
      </p:ext>
    </p:extLst>
  </p:cSld>
  <p:clrMap bg1="dk1" tx1="lt1" bg2="dk2" tx2="lt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Trinitarian Worship</a:t>
            </a:r>
            <a:endParaRPr lang="en-ZA" dirty="0"/>
          </a:p>
        </p:txBody>
      </p:sp>
      <p:sp>
        <p:nvSpPr>
          <p:cNvPr id="3" name="Subtitle 2"/>
          <p:cNvSpPr>
            <a:spLocks noGrp="1"/>
          </p:cNvSpPr>
          <p:nvPr>
            <p:ph type="subTitle" idx="1"/>
          </p:nvPr>
        </p:nvSpPr>
        <p:spPr/>
        <p:txBody>
          <a:bodyPr/>
          <a:lstStyle/>
          <a:p>
            <a:r>
              <a:rPr lang="en-US" dirty="0" smtClean="0"/>
              <a:t>Coenie Burger</a:t>
            </a:r>
            <a:endParaRPr lang="en-ZA" dirty="0"/>
          </a:p>
        </p:txBody>
      </p:sp>
    </p:spTree>
    <p:extLst>
      <p:ext uri="{BB962C8B-B14F-4D97-AF65-F5344CB8AC3E}">
        <p14:creationId xmlns:p14="http://schemas.microsoft.com/office/powerpoint/2010/main" val="3097741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Divine Mediation: Implications for Worship</a:t>
            </a:r>
            <a:endParaRPr lang="en-ZA" dirty="0"/>
          </a:p>
        </p:txBody>
      </p:sp>
      <p:sp>
        <p:nvSpPr>
          <p:cNvPr id="3" name="Content Placeholder 2"/>
          <p:cNvSpPr>
            <a:spLocks noGrp="1"/>
          </p:cNvSpPr>
          <p:nvPr>
            <p:ph idx="1"/>
          </p:nvPr>
        </p:nvSpPr>
        <p:spPr/>
        <p:txBody>
          <a:bodyPr>
            <a:normAutofit/>
          </a:bodyPr>
          <a:lstStyle/>
          <a:p>
            <a:r>
              <a:rPr lang="en-US" dirty="0" smtClean="0"/>
              <a:t>Worship is a gift: our orientation one of expectation and receiving</a:t>
            </a:r>
          </a:p>
          <a:p>
            <a:r>
              <a:rPr lang="en-US" dirty="0" smtClean="0"/>
              <a:t>Help people to be aware of real presence of God (beginning of service, symbols, interior)  </a:t>
            </a:r>
          </a:p>
          <a:p>
            <a:r>
              <a:rPr lang="en-US" dirty="0" smtClean="0"/>
              <a:t>Role of worship leader </a:t>
            </a:r>
            <a:r>
              <a:rPr lang="en-US" dirty="0" smtClean="0"/>
              <a:t>to help people sense the presence of God</a:t>
            </a:r>
            <a:endParaRPr lang="en-US" dirty="0" smtClean="0"/>
          </a:p>
          <a:p>
            <a:r>
              <a:rPr lang="en-US" dirty="0" smtClean="0"/>
              <a:t>Prophetic preaching (imagination) – helping us to see where God is working</a:t>
            </a:r>
          </a:p>
          <a:p>
            <a:r>
              <a:rPr lang="en-US" dirty="0" smtClean="0"/>
              <a:t>Expectation, longing for God and his action voiced in prayers, singing </a:t>
            </a:r>
            <a:endParaRPr lang="en-ZA" dirty="0"/>
          </a:p>
        </p:txBody>
      </p:sp>
    </p:spTree>
    <p:extLst>
      <p:ext uri="{BB962C8B-B14F-4D97-AF65-F5344CB8AC3E}">
        <p14:creationId xmlns:p14="http://schemas.microsoft.com/office/powerpoint/2010/main" val="6196511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A Personal God: </a:t>
            </a:r>
            <a:br>
              <a:rPr lang="en-US" dirty="0" smtClean="0"/>
            </a:br>
            <a:r>
              <a:rPr lang="en-US" dirty="0" smtClean="0"/>
              <a:t>God’s life is personal life in relationship </a:t>
            </a:r>
            <a:endParaRPr lang="en-ZA" dirty="0"/>
          </a:p>
        </p:txBody>
      </p:sp>
      <p:sp>
        <p:nvSpPr>
          <p:cNvPr id="3" name="Content Placeholder 2"/>
          <p:cNvSpPr>
            <a:spLocks noGrp="1"/>
          </p:cNvSpPr>
          <p:nvPr>
            <p:ph idx="1"/>
          </p:nvPr>
        </p:nvSpPr>
        <p:spPr/>
        <p:txBody>
          <a:bodyPr>
            <a:normAutofit fontScale="92500" lnSpcReduction="20000"/>
          </a:bodyPr>
          <a:lstStyle/>
          <a:p>
            <a:r>
              <a:rPr lang="en-US" dirty="0" smtClean="0"/>
              <a:t>Vital Point of discussion in Theology and Faith: more people who see themselves as adhering to Christianity, but do not think about God in personal terms.  </a:t>
            </a:r>
          </a:p>
          <a:p>
            <a:r>
              <a:rPr lang="en-US" dirty="0" smtClean="0"/>
              <a:t>Important to note that many respected theologians/philosophers resist this development (</a:t>
            </a:r>
            <a:r>
              <a:rPr lang="en-US" dirty="0"/>
              <a:t>C</a:t>
            </a:r>
            <a:r>
              <a:rPr lang="en-US" dirty="0" smtClean="0"/>
              <a:t>alvin, Barth, </a:t>
            </a:r>
            <a:r>
              <a:rPr lang="en-US" dirty="0" err="1" smtClean="0"/>
              <a:t>Migliori</a:t>
            </a:r>
            <a:r>
              <a:rPr lang="en-US" dirty="0" smtClean="0"/>
              <a:t>, </a:t>
            </a:r>
            <a:r>
              <a:rPr lang="en-US" dirty="0" err="1" smtClean="0"/>
              <a:t>Plantinga</a:t>
            </a:r>
            <a:r>
              <a:rPr lang="en-US" dirty="0" smtClean="0"/>
              <a:t>, </a:t>
            </a:r>
            <a:r>
              <a:rPr lang="en-US" dirty="0" err="1" smtClean="0"/>
              <a:t>Wolterstorf</a:t>
            </a:r>
            <a:r>
              <a:rPr lang="en-US" dirty="0" smtClean="0"/>
              <a:t>) – Find strong support in Trinitarian Theology.  </a:t>
            </a:r>
          </a:p>
          <a:p>
            <a:r>
              <a:rPr lang="en-US" dirty="0" err="1" smtClean="0"/>
              <a:t>Migliori</a:t>
            </a:r>
            <a:r>
              <a:rPr lang="en-US" dirty="0" smtClean="0"/>
              <a:t>: Scripture clearly talks about  God in Personal Terms; God loves us, knows us, wants a relationship with us.</a:t>
            </a:r>
          </a:p>
          <a:p>
            <a:r>
              <a:rPr lang="en-US" dirty="0" smtClean="0"/>
              <a:t>Worship service should foster our relationship with Christ: both union with God through Christ and discipleship</a:t>
            </a:r>
          </a:p>
          <a:p>
            <a:r>
              <a:rPr lang="en-US" dirty="0" smtClean="0"/>
              <a:t>Our relationship with God is personal but not exclusive or individualistic (Our Father)</a:t>
            </a:r>
          </a:p>
          <a:p>
            <a:endParaRPr lang="en-ZA" dirty="0"/>
          </a:p>
        </p:txBody>
      </p:sp>
    </p:spTree>
    <p:extLst>
      <p:ext uri="{BB962C8B-B14F-4D97-AF65-F5344CB8AC3E}">
        <p14:creationId xmlns:p14="http://schemas.microsoft.com/office/powerpoint/2010/main" val="12192184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God’s life is personal: Implications for Worship</a:t>
            </a:r>
            <a:endParaRPr lang="en-ZA" dirty="0"/>
          </a:p>
        </p:txBody>
      </p:sp>
      <p:sp>
        <p:nvSpPr>
          <p:cNvPr id="3" name="Content Placeholder 2"/>
          <p:cNvSpPr>
            <a:spLocks noGrp="1"/>
          </p:cNvSpPr>
          <p:nvPr>
            <p:ph idx="1"/>
          </p:nvPr>
        </p:nvSpPr>
        <p:spPr/>
        <p:txBody>
          <a:bodyPr/>
          <a:lstStyle/>
          <a:p>
            <a:r>
              <a:rPr lang="en-US" dirty="0" smtClean="0"/>
              <a:t>Worship service as a meeting (encounter) between God and us.</a:t>
            </a:r>
          </a:p>
          <a:p>
            <a:r>
              <a:rPr lang="en-US" dirty="0" err="1" smtClean="0"/>
              <a:t>Wolterstorff</a:t>
            </a:r>
            <a:r>
              <a:rPr lang="en-US" dirty="0" smtClean="0"/>
              <a:t>: God talking – and listening to us!</a:t>
            </a:r>
          </a:p>
          <a:p>
            <a:r>
              <a:rPr lang="en-US" dirty="0" smtClean="0"/>
              <a:t>Attention to Bible Story: God’s love and concern for us (and all people)</a:t>
            </a:r>
          </a:p>
          <a:p>
            <a:r>
              <a:rPr lang="en-US" dirty="0" smtClean="0"/>
              <a:t>Baptism (You are my children in whom I have delight…)</a:t>
            </a:r>
          </a:p>
          <a:p>
            <a:r>
              <a:rPr lang="en-US" dirty="0" smtClean="0"/>
              <a:t>Lord’s Supper</a:t>
            </a:r>
          </a:p>
          <a:p>
            <a:r>
              <a:rPr lang="en-US" dirty="0" smtClean="0"/>
              <a:t>More time for renewal of our confession and witness-giving in Church</a:t>
            </a:r>
          </a:p>
          <a:p>
            <a:endParaRPr lang="en-ZA" dirty="0"/>
          </a:p>
        </p:txBody>
      </p:sp>
    </p:spTree>
    <p:extLst>
      <p:ext uri="{BB962C8B-B14F-4D97-AF65-F5344CB8AC3E}">
        <p14:creationId xmlns:p14="http://schemas.microsoft.com/office/powerpoint/2010/main" val="9514009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Divine Economy: </a:t>
            </a:r>
            <a:br>
              <a:rPr lang="en-US" dirty="0" smtClean="0"/>
            </a:br>
            <a:r>
              <a:rPr lang="en-US" dirty="0" smtClean="0"/>
              <a:t>We believe God is Father, Son and Spirit</a:t>
            </a:r>
            <a:endParaRPr lang="en-ZA" dirty="0"/>
          </a:p>
        </p:txBody>
      </p:sp>
      <p:sp>
        <p:nvSpPr>
          <p:cNvPr id="3" name="Content Placeholder 2"/>
          <p:cNvSpPr>
            <a:spLocks noGrp="1"/>
          </p:cNvSpPr>
          <p:nvPr>
            <p:ph idx="1"/>
          </p:nvPr>
        </p:nvSpPr>
        <p:spPr/>
        <p:txBody>
          <a:bodyPr/>
          <a:lstStyle/>
          <a:p>
            <a:r>
              <a:rPr lang="en-US" dirty="0" smtClean="0"/>
              <a:t>Issue about God’s true identity: which God do mean when we say God? (vs Eisenhower: had a vague faith to which he held very strongly)</a:t>
            </a:r>
          </a:p>
          <a:p>
            <a:r>
              <a:rPr lang="en-US" dirty="0" smtClean="0"/>
              <a:t>Barth and </a:t>
            </a:r>
            <a:r>
              <a:rPr lang="en-US" dirty="0" err="1" smtClean="0"/>
              <a:t>Rahner</a:t>
            </a:r>
            <a:r>
              <a:rPr lang="en-US" dirty="0" smtClean="0"/>
              <a:t>: the economic Trinity is the immanent real Trinity – cannot go back, higher, deeper than revelation in Christ</a:t>
            </a:r>
          </a:p>
          <a:p>
            <a:r>
              <a:rPr lang="en-US" dirty="0" smtClean="0"/>
              <a:t>Accept revelation of Scripture: God is like God revealed Godself in Bible (vs option of philosophy – </a:t>
            </a:r>
            <a:r>
              <a:rPr lang="en-US" dirty="0" err="1" smtClean="0"/>
              <a:t>Migliori</a:t>
            </a:r>
            <a:r>
              <a:rPr lang="en-US" dirty="0" smtClean="0"/>
              <a:t>)</a:t>
            </a:r>
          </a:p>
          <a:p>
            <a:r>
              <a:rPr lang="en-US" dirty="0" smtClean="0"/>
              <a:t>H </a:t>
            </a:r>
            <a:r>
              <a:rPr lang="en-US" dirty="0" err="1" smtClean="0"/>
              <a:t>Berkhof</a:t>
            </a:r>
            <a:r>
              <a:rPr lang="en-US" dirty="0" smtClean="0"/>
              <a:t>: God more than his revelation but not different</a:t>
            </a:r>
          </a:p>
          <a:p>
            <a:r>
              <a:rPr lang="en-US" dirty="0" smtClean="0"/>
              <a:t>Strong focus on Christ (Joh 14:6; TFT story about soldier)</a:t>
            </a:r>
            <a:endParaRPr lang="en-ZA" dirty="0"/>
          </a:p>
        </p:txBody>
      </p:sp>
    </p:spTree>
    <p:extLst>
      <p:ext uri="{BB962C8B-B14F-4D97-AF65-F5344CB8AC3E}">
        <p14:creationId xmlns:p14="http://schemas.microsoft.com/office/powerpoint/2010/main" val="22519420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Divine Economy: Implications for Worship</a:t>
            </a:r>
            <a:endParaRPr lang="en-ZA" dirty="0"/>
          </a:p>
        </p:txBody>
      </p:sp>
      <p:sp>
        <p:nvSpPr>
          <p:cNvPr id="3" name="Content Placeholder 2"/>
          <p:cNvSpPr>
            <a:spLocks noGrp="1"/>
          </p:cNvSpPr>
          <p:nvPr>
            <p:ph idx="1"/>
          </p:nvPr>
        </p:nvSpPr>
        <p:spPr/>
        <p:txBody>
          <a:bodyPr>
            <a:normAutofit/>
          </a:bodyPr>
          <a:lstStyle/>
          <a:p>
            <a:r>
              <a:rPr lang="en-US" dirty="0" smtClean="0"/>
              <a:t>Strong focus on Bible, </a:t>
            </a:r>
            <a:r>
              <a:rPr lang="en-US" dirty="0" err="1" smtClean="0"/>
              <a:t>esp</a:t>
            </a:r>
            <a:r>
              <a:rPr lang="en-US" dirty="0" smtClean="0"/>
              <a:t> NT story of </a:t>
            </a:r>
            <a:r>
              <a:rPr lang="en-US" dirty="0" smtClean="0"/>
              <a:t>Christ; preaching</a:t>
            </a:r>
            <a:endParaRPr lang="en-US" dirty="0" smtClean="0"/>
          </a:p>
          <a:p>
            <a:r>
              <a:rPr lang="en-US" dirty="0" smtClean="0"/>
              <a:t>Importance of Lord’s Supper (point </a:t>
            </a:r>
            <a:r>
              <a:rPr lang="en-US" dirty="0"/>
              <a:t>of worship is that we should grow into the story of Christ)</a:t>
            </a:r>
            <a:endParaRPr lang="en-US" dirty="0" smtClean="0"/>
          </a:p>
          <a:p>
            <a:r>
              <a:rPr lang="en-US" dirty="0" smtClean="0"/>
              <a:t>Apostles</a:t>
            </a:r>
            <a:r>
              <a:rPr lang="en-US" dirty="0" smtClean="0"/>
              <a:t>’ Creed: Trinitarian in Structure</a:t>
            </a:r>
          </a:p>
          <a:p>
            <a:r>
              <a:rPr lang="en-US" dirty="0" smtClean="0"/>
              <a:t>Attention to liturgical year</a:t>
            </a:r>
          </a:p>
          <a:p>
            <a:r>
              <a:rPr lang="en-US" dirty="0" smtClean="0"/>
              <a:t>Trinitarian invocation and benedictions (beginning and end of service)</a:t>
            </a:r>
            <a:endParaRPr lang="en-ZA" dirty="0"/>
          </a:p>
        </p:txBody>
      </p:sp>
    </p:spTree>
    <p:extLst>
      <p:ext uri="{BB962C8B-B14F-4D97-AF65-F5344CB8AC3E}">
        <p14:creationId xmlns:p14="http://schemas.microsoft.com/office/powerpoint/2010/main" val="7720914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Balance and Integration: </a:t>
            </a:r>
            <a:br>
              <a:rPr lang="en-US" dirty="0" smtClean="0"/>
            </a:br>
            <a:r>
              <a:rPr lang="en-US" dirty="0" smtClean="0"/>
              <a:t>attention to the Three – and the One!5. </a:t>
            </a:r>
            <a:endParaRPr lang="en-ZA" dirty="0"/>
          </a:p>
        </p:txBody>
      </p:sp>
      <p:sp>
        <p:nvSpPr>
          <p:cNvPr id="3" name="Content Placeholder 2"/>
          <p:cNvSpPr>
            <a:spLocks noGrp="1"/>
          </p:cNvSpPr>
          <p:nvPr>
            <p:ph idx="1"/>
          </p:nvPr>
        </p:nvSpPr>
        <p:spPr/>
        <p:txBody>
          <a:bodyPr/>
          <a:lstStyle/>
          <a:p>
            <a:r>
              <a:rPr lang="en-US" dirty="0" smtClean="0"/>
              <a:t>Important correction for Western Church: stronger emphasis on the reality of the Three Persons in God </a:t>
            </a:r>
          </a:p>
          <a:p>
            <a:r>
              <a:rPr lang="en-US" dirty="0" smtClean="0"/>
              <a:t>Often not possible to answer deep questions of life and faith in one word: have to use three words…. Because God is present and acting in most life-situations in more than one way </a:t>
            </a:r>
            <a:r>
              <a:rPr lang="en-US" dirty="0" smtClean="0"/>
              <a:t>(often three </a:t>
            </a:r>
            <a:r>
              <a:rPr lang="en-US" dirty="0" smtClean="0"/>
              <a:t>ways….?) </a:t>
            </a:r>
          </a:p>
          <a:p>
            <a:r>
              <a:rPr lang="en-US" dirty="0" smtClean="0"/>
              <a:t>Danger of one-sidedness (</a:t>
            </a:r>
            <a:r>
              <a:rPr lang="en-US" dirty="0" err="1" smtClean="0"/>
              <a:t>cf</a:t>
            </a:r>
            <a:r>
              <a:rPr lang="en-US" dirty="0" smtClean="0"/>
              <a:t> Niebuhr about history of the church)</a:t>
            </a:r>
          </a:p>
          <a:p>
            <a:r>
              <a:rPr lang="en-US" dirty="0" smtClean="0"/>
              <a:t>Must not slip into </a:t>
            </a:r>
            <a:r>
              <a:rPr lang="en-US" dirty="0" err="1" smtClean="0"/>
              <a:t>Tritheism</a:t>
            </a:r>
            <a:r>
              <a:rPr lang="en-US" dirty="0" smtClean="0"/>
              <a:t> – should not lose the One-ness of God (even bigger problems if we do that!)</a:t>
            </a:r>
            <a:endParaRPr lang="en-ZA" dirty="0"/>
          </a:p>
        </p:txBody>
      </p:sp>
    </p:spTree>
    <p:extLst>
      <p:ext uri="{BB962C8B-B14F-4D97-AF65-F5344CB8AC3E}">
        <p14:creationId xmlns:p14="http://schemas.microsoft.com/office/powerpoint/2010/main" val="21176910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Balance and Integration: </a:t>
            </a:r>
            <a:br>
              <a:rPr lang="en-US" dirty="0" smtClean="0"/>
            </a:br>
            <a:r>
              <a:rPr lang="en-US" dirty="0" smtClean="0"/>
              <a:t>Implications for Worship</a:t>
            </a:r>
            <a:endParaRPr lang="en-ZA" dirty="0"/>
          </a:p>
        </p:txBody>
      </p:sp>
      <p:sp>
        <p:nvSpPr>
          <p:cNvPr id="3" name="Content Placeholder 2"/>
          <p:cNvSpPr>
            <a:spLocks noGrp="1"/>
          </p:cNvSpPr>
          <p:nvPr>
            <p:ph idx="1"/>
          </p:nvPr>
        </p:nvSpPr>
        <p:spPr/>
        <p:txBody>
          <a:bodyPr/>
          <a:lstStyle/>
          <a:p>
            <a:r>
              <a:rPr lang="en-US" dirty="0" smtClean="0"/>
              <a:t>Remember the Trinitarian Structure and Flow of Worship (From the Father through Christ in the Spirit; to the Father through Christ in the Spirit) and help congregation to think along those lines</a:t>
            </a:r>
          </a:p>
          <a:p>
            <a:r>
              <a:rPr lang="en-US" dirty="0" smtClean="0"/>
              <a:t>Attention to detail of Bible stories and language</a:t>
            </a:r>
          </a:p>
          <a:p>
            <a:r>
              <a:rPr lang="en-US" dirty="0" smtClean="0"/>
              <a:t>Attention to Trinitarian beginning and end of service</a:t>
            </a:r>
          </a:p>
          <a:p>
            <a:endParaRPr lang="en-ZA" dirty="0"/>
          </a:p>
        </p:txBody>
      </p:sp>
    </p:spTree>
    <p:extLst>
      <p:ext uri="{BB962C8B-B14F-4D97-AF65-F5344CB8AC3E}">
        <p14:creationId xmlns:p14="http://schemas.microsoft.com/office/powerpoint/2010/main" val="37511143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 </a:t>
            </a:r>
            <a:r>
              <a:rPr lang="en-US" dirty="0" smtClean="0"/>
              <a:t>Attributes: God </a:t>
            </a:r>
            <a:r>
              <a:rPr lang="en-US" dirty="0" smtClean="0"/>
              <a:t>is self-giving, other-regarding, community-forming love</a:t>
            </a:r>
            <a:endParaRPr lang="en-ZA" dirty="0"/>
          </a:p>
        </p:txBody>
      </p:sp>
      <p:sp>
        <p:nvSpPr>
          <p:cNvPr id="3" name="Content Placeholder 2"/>
          <p:cNvSpPr>
            <a:spLocks noGrp="1"/>
          </p:cNvSpPr>
          <p:nvPr>
            <p:ph idx="1"/>
          </p:nvPr>
        </p:nvSpPr>
        <p:spPr/>
        <p:txBody>
          <a:bodyPr>
            <a:normAutofit fontScale="92500" lnSpcReduction="20000"/>
          </a:bodyPr>
          <a:lstStyle/>
          <a:p>
            <a:r>
              <a:rPr lang="en-US" dirty="0" smtClean="0"/>
              <a:t>Core of the Gospel: God is love (Joh 3:16, Matt 22:35) – the mind must grasp it, but even more important: the heart must feel it and the will must be moved by it.</a:t>
            </a:r>
          </a:p>
          <a:p>
            <a:r>
              <a:rPr lang="en-US" dirty="0" smtClean="0"/>
              <a:t>Tom Wright: The Gospel is not a power story but a love story</a:t>
            </a:r>
          </a:p>
          <a:p>
            <a:r>
              <a:rPr lang="en-US" dirty="0" smtClean="0"/>
              <a:t>God’s love defined by the self-giving, other-regarding love of Christ (Gorman: Phil 2:1-11 central for our understanding of Christ)</a:t>
            </a:r>
          </a:p>
          <a:p>
            <a:r>
              <a:rPr lang="en-US" dirty="0" smtClean="0"/>
              <a:t>Christ’s incarnation invites us to move with him into the struggles, pain and chaos of others around us</a:t>
            </a:r>
          </a:p>
          <a:p>
            <a:r>
              <a:rPr lang="en-ZA" dirty="0" err="1" smtClean="0"/>
              <a:t>Migliori</a:t>
            </a:r>
            <a:r>
              <a:rPr lang="en-ZA" dirty="0" smtClean="0"/>
              <a:t> adds: the </a:t>
            </a:r>
            <a:r>
              <a:rPr lang="en-ZA" dirty="0"/>
              <a:t>life of God is essentially self-giving love </a:t>
            </a:r>
            <a:r>
              <a:rPr lang="en-ZA" u="sng" dirty="0"/>
              <a:t>whose strength embraces vulnerability</a:t>
            </a:r>
          </a:p>
          <a:p>
            <a:r>
              <a:rPr lang="en-US" dirty="0" smtClean="0"/>
              <a:t>Don </a:t>
            </a:r>
            <a:r>
              <a:rPr lang="en-US" dirty="0" err="1" smtClean="0"/>
              <a:t>Saliers</a:t>
            </a:r>
            <a:r>
              <a:rPr lang="en-US" dirty="0" smtClean="0"/>
              <a:t>: real worship happens when God’s ethos embraces human pathos</a:t>
            </a:r>
            <a:endParaRPr lang="en-ZA" dirty="0"/>
          </a:p>
        </p:txBody>
      </p:sp>
    </p:spTree>
    <p:extLst>
      <p:ext uri="{BB962C8B-B14F-4D97-AF65-F5344CB8AC3E}">
        <p14:creationId xmlns:p14="http://schemas.microsoft.com/office/powerpoint/2010/main" val="3809914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Self-giving God: Implications for worship</a:t>
            </a:r>
            <a:endParaRPr lang="en-ZA" dirty="0"/>
          </a:p>
        </p:txBody>
      </p:sp>
      <p:sp>
        <p:nvSpPr>
          <p:cNvPr id="3" name="Content Placeholder 2"/>
          <p:cNvSpPr>
            <a:spLocks noGrp="1"/>
          </p:cNvSpPr>
          <p:nvPr>
            <p:ph idx="1"/>
          </p:nvPr>
        </p:nvSpPr>
        <p:spPr/>
        <p:txBody>
          <a:bodyPr>
            <a:normAutofit fontScale="92500" lnSpcReduction="10000"/>
          </a:bodyPr>
          <a:lstStyle/>
          <a:p>
            <a:r>
              <a:rPr lang="en-US" dirty="0" smtClean="0"/>
              <a:t>Vital for the Missional Connection in the Worship Service!</a:t>
            </a:r>
          </a:p>
          <a:p>
            <a:r>
              <a:rPr lang="en-US" dirty="0" smtClean="0"/>
              <a:t>Must be space for peoples’ humanity and brokenness in the worship service</a:t>
            </a:r>
          </a:p>
          <a:p>
            <a:r>
              <a:rPr lang="en-US" dirty="0" smtClean="0"/>
              <a:t>Disruption and pain must be voiced in hymn, prayers and scripture reading and sermon </a:t>
            </a:r>
          </a:p>
          <a:p>
            <a:r>
              <a:rPr lang="en-US" dirty="0" smtClean="0"/>
              <a:t>Must help people to understand the power of love</a:t>
            </a:r>
          </a:p>
          <a:p>
            <a:r>
              <a:rPr lang="en-US" dirty="0" smtClean="0"/>
              <a:t>Halverson Benediction:</a:t>
            </a:r>
            <a:br>
              <a:rPr lang="en-US" dirty="0" smtClean="0"/>
            </a:br>
            <a:r>
              <a:rPr lang="en-GB" i="1" dirty="0" smtClean="0"/>
              <a:t>Wherever </a:t>
            </a:r>
            <a:r>
              <a:rPr lang="en-GB" i="1" dirty="0"/>
              <a:t>you go, God is sending you; wherever you are, God has put you there; God has a purpose in your being there. Christ who indwells you has something He wants to do through you where you are. Believe this and go in His grace and love and power. Amen! </a:t>
            </a:r>
            <a:endParaRPr lang="en-US" dirty="0" smtClean="0"/>
          </a:p>
          <a:p>
            <a:endParaRPr lang="en-ZA" dirty="0"/>
          </a:p>
        </p:txBody>
      </p:sp>
    </p:spTree>
    <p:extLst>
      <p:ext uri="{BB962C8B-B14F-4D97-AF65-F5344CB8AC3E}">
        <p14:creationId xmlns:p14="http://schemas.microsoft.com/office/powerpoint/2010/main" val="28798546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ZA"/>
          </a:p>
        </p:txBody>
      </p:sp>
      <p:sp>
        <p:nvSpPr>
          <p:cNvPr id="3" name="Content Placeholder 2"/>
          <p:cNvSpPr>
            <a:spLocks noGrp="1"/>
          </p:cNvSpPr>
          <p:nvPr>
            <p:ph idx="1"/>
          </p:nvPr>
        </p:nvSpPr>
        <p:spPr/>
        <p:txBody>
          <a:bodyPr/>
          <a:lstStyle/>
          <a:p>
            <a:endParaRPr lang="en-ZA"/>
          </a:p>
        </p:txBody>
      </p:sp>
    </p:spTree>
    <p:extLst>
      <p:ext uri="{BB962C8B-B14F-4D97-AF65-F5344CB8AC3E}">
        <p14:creationId xmlns:p14="http://schemas.microsoft.com/office/powerpoint/2010/main" val="3780766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Worship and Mission</a:t>
            </a:r>
            <a:endParaRPr lang="en-ZA" dirty="0"/>
          </a:p>
        </p:txBody>
      </p:sp>
      <p:sp>
        <p:nvSpPr>
          <p:cNvPr id="3" name="Content Placeholder 2"/>
          <p:cNvSpPr>
            <a:spLocks noGrp="1"/>
          </p:cNvSpPr>
          <p:nvPr>
            <p:ph idx="1"/>
          </p:nvPr>
        </p:nvSpPr>
        <p:spPr/>
        <p:txBody>
          <a:bodyPr>
            <a:normAutofit lnSpcReduction="10000"/>
          </a:bodyPr>
          <a:lstStyle/>
          <a:p>
            <a:r>
              <a:rPr lang="en-US" dirty="0" smtClean="0"/>
              <a:t>Aim of conference to bring themes of mission and worship in conversation with one another</a:t>
            </a:r>
          </a:p>
          <a:p>
            <a:r>
              <a:rPr lang="en-US" dirty="0" smtClean="0"/>
              <a:t>Danger?  Two themes can be in tension or even opposition….</a:t>
            </a:r>
          </a:p>
          <a:p>
            <a:r>
              <a:rPr lang="en-US" dirty="0" smtClean="0"/>
              <a:t>Why we need a close connection: good energy for mission can only come from right worship </a:t>
            </a:r>
          </a:p>
          <a:p>
            <a:r>
              <a:rPr lang="en-US" dirty="0" smtClean="0"/>
              <a:t>Believe the Conversation on Trinity can help us…</a:t>
            </a:r>
          </a:p>
          <a:p>
            <a:pPr lvl="1"/>
            <a:r>
              <a:rPr lang="en-US" dirty="0" smtClean="0"/>
              <a:t>Has been a lively conversation on Trinity past 50 years</a:t>
            </a:r>
          </a:p>
          <a:p>
            <a:pPr lvl="1"/>
            <a:r>
              <a:rPr lang="en-US" dirty="0" smtClean="0"/>
              <a:t>Acknowledged in </a:t>
            </a:r>
            <a:r>
              <a:rPr lang="en-US" dirty="0" err="1" smtClean="0"/>
              <a:t>Missio</a:t>
            </a:r>
            <a:r>
              <a:rPr lang="en-US" dirty="0" smtClean="0"/>
              <a:t> Dei discussion</a:t>
            </a:r>
          </a:p>
          <a:p>
            <a:pPr lvl="1"/>
            <a:r>
              <a:rPr lang="en-US" dirty="0" smtClean="0"/>
              <a:t>Also new interest in implications of Trinitarian Faith for worship (</a:t>
            </a:r>
            <a:r>
              <a:rPr lang="en-US" dirty="0" err="1" smtClean="0"/>
              <a:t>Torrances</a:t>
            </a:r>
            <a:r>
              <a:rPr lang="en-US" dirty="0" smtClean="0"/>
              <a:t>, Wainwright, </a:t>
            </a:r>
            <a:r>
              <a:rPr lang="en-US" dirty="0" err="1" smtClean="0"/>
              <a:t>Witvliet</a:t>
            </a:r>
            <a:r>
              <a:rPr lang="en-US" dirty="0" smtClean="0"/>
              <a:t>)</a:t>
            </a:r>
          </a:p>
          <a:p>
            <a:r>
              <a:rPr lang="en-US" dirty="0" smtClean="0"/>
              <a:t>Primary focus here on Trinitarian </a:t>
            </a:r>
            <a:r>
              <a:rPr lang="en-US" u="sng" dirty="0" smtClean="0"/>
              <a:t>Worship</a:t>
            </a:r>
            <a:r>
              <a:rPr lang="en-US" dirty="0" smtClean="0"/>
              <a:t> </a:t>
            </a:r>
            <a:endParaRPr lang="en-ZA" dirty="0"/>
          </a:p>
        </p:txBody>
      </p:sp>
    </p:spTree>
    <p:extLst>
      <p:ext uri="{BB962C8B-B14F-4D97-AF65-F5344CB8AC3E}">
        <p14:creationId xmlns:p14="http://schemas.microsoft.com/office/powerpoint/2010/main" val="35035235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3898" y="596474"/>
            <a:ext cx="9613861" cy="1080938"/>
          </a:xfrm>
        </p:spPr>
        <p:txBody>
          <a:bodyPr>
            <a:normAutofit fontScale="90000"/>
          </a:bodyPr>
          <a:lstStyle/>
          <a:p>
            <a:r>
              <a:rPr lang="en-US" dirty="0" smtClean="0"/>
              <a:t>Different discourses on the Trinity and their consequences for our theology and worship</a:t>
            </a:r>
            <a:endParaRPr lang="en-ZA" dirty="0"/>
          </a:p>
        </p:txBody>
      </p:sp>
      <p:sp>
        <p:nvSpPr>
          <p:cNvPr id="3" name="Content Placeholder 2"/>
          <p:cNvSpPr>
            <a:spLocks noGrp="1"/>
          </p:cNvSpPr>
          <p:nvPr>
            <p:ph idx="1"/>
          </p:nvPr>
        </p:nvSpPr>
        <p:spPr/>
        <p:txBody>
          <a:bodyPr>
            <a:normAutofit/>
          </a:bodyPr>
          <a:lstStyle/>
          <a:p>
            <a:r>
              <a:rPr lang="en-US" dirty="0" err="1" smtClean="0"/>
              <a:t>Witvliet</a:t>
            </a:r>
            <a:r>
              <a:rPr lang="en-US" dirty="0" smtClean="0"/>
              <a:t> </a:t>
            </a:r>
          </a:p>
          <a:p>
            <a:pPr lvl="1"/>
            <a:r>
              <a:rPr lang="en-US" dirty="0" smtClean="0"/>
              <a:t>Imago </a:t>
            </a:r>
            <a:r>
              <a:rPr lang="en-US" dirty="0" err="1" smtClean="0"/>
              <a:t>Trinitatis</a:t>
            </a:r>
            <a:r>
              <a:rPr lang="en-US" dirty="0" smtClean="0"/>
              <a:t> (Trinity is about life in community)</a:t>
            </a:r>
          </a:p>
          <a:p>
            <a:pPr lvl="1"/>
            <a:r>
              <a:rPr lang="en-US" dirty="0" smtClean="0"/>
              <a:t>Divine Mediation (the Primacy of God’s real presence and agency)</a:t>
            </a:r>
            <a:endParaRPr lang="en-ZA" dirty="0"/>
          </a:p>
          <a:p>
            <a:pPr lvl="1"/>
            <a:r>
              <a:rPr lang="en-US" dirty="0" smtClean="0"/>
              <a:t>The Divine Economy (How the Bible speaks about the identity of God)</a:t>
            </a:r>
          </a:p>
          <a:p>
            <a:pPr lvl="1"/>
            <a:r>
              <a:rPr lang="en-US" dirty="0" smtClean="0"/>
              <a:t>Balance and </a:t>
            </a:r>
            <a:r>
              <a:rPr lang="en-US" dirty="0" err="1" smtClean="0"/>
              <a:t>Intergration</a:t>
            </a:r>
            <a:r>
              <a:rPr lang="en-US" dirty="0" smtClean="0"/>
              <a:t> (taking the Three and the One seriously)</a:t>
            </a:r>
          </a:p>
          <a:p>
            <a:pPr lvl="1"/>
            <a:r>
              <a:rPr lang="en-US" dirty="0" smtClean="0"/>
              <a:t>Redefinitions: five images of God and his key attributes</a:t>
            </a:r>
          </a:p>
          <a:p>
            <a:pPr lvl="2"/>
            <a:r>
              <a:rPr lang="en-US" dirty="0" smtClean="0"/>
              <a:t>Personal </a:t>
            </a:r>
          </a:p>
          <a:p>
            <a:pPr lvl="2"/>
            <a:r>
              <a:rPr lang="en-US" dirty="0" smtClean="0"/>
              <a:t>Relational</a:t>
            </a:r>
          </a:p>
          <a:p>
            <a:pPr lvl="2"/>
            <a:r>
              <a:rPr lang="en-US" dirty="0" smtClean="0"/>
              <a:t>Agential</a:t>
            </a:r>
          </a:p>
          <a:p>
            <a:pPr lvl="2"/>
            <a:r>
              <a:rPr lang="en-US" dirty="0" smtClean="0"/>
              <a:t>Self-giving</a:t>
            </a:r>
          </a:p>
          <a:p>
            <a:pPr lvl="2"/>
            <a:r>
              <a:rPr lang="en-US" dirty="0" smtClean="0"/>
              <a:t>speaking</a:t>
            </a:r>
          </a:p>
          <a:p>
            <a:pPr marL="457200" lvl="1" indent="0">
              <a:buNone/>
            </a:pPr>
            <a:endParaRPr lang="en-ZA" dirty="0" smtClean="0"/>
          </a:p>
          <a:p>
            <a:pPr lvl="1"/>
            <a:endParaRPr lang="en-US" dirty="0" smtClean="0"/>
          </a:p>
          <a:p>
            <a:pPr lvl="1"/>
            <a:endParaRPr lang="en-US" dirty="0"/>
          </a:p>
          <a:p>
            <a:pPr lvl="1"/>
            <a:endParaRPr lang="en-ZA" dirty="0"/>
          </a:p>
        </p:txBody>
      </p:sp>
    </p:spTree>
    <p:extLst>
      <p:ext uri="{BB962C8B-B14F-4D97-AF65-F5344CB8AC3E}">
        <p14:creationId xmlns:p14="http://schemas.microsoft.com/office/powerpoint/2010/main" val="32077946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Migliore</a:t>
            </a:r>
            <a:r>
              <a:rPr lang="en-US" dirty="0" smtClean="0"/>
              <a:t> about the Trinity</a:t>
            </a:r>
            <a:endParaRPr lang="en-ZA" dirty="0"/>
          </a:p>
        </p:txBody>
      </p:sp>
      <p:sp>
        <p:nvSpPr>
          <p:cNvPr id="3" name="Content Placeholder 2"/>
          <p:cNvSpPr>
            <a:spLocks noGrp="1"/>
          </p:cNvSpPr>
          <p:nvPr>
            <p:ph idx="1"/>
          </p:nvPr>
        </p:nvSpPr>
        <p:spPr/>
        <p:txBody>
          <a:bodyPr/>
          <a:lstStyle/>
          <a:p>
            <a:r>
              <a:rPr lang="en-ZA" dirty="0" smtClean="0"/>
              <a:t>Must not lose the depth grammar: </a:t>
            </a:r>
            <a:br>
              <a:rPr lang="en-ZA" dirty="0" smtClean="0"/>
            </a:br>
            <a:r>
              <a:rPr lang="en-ZA" b="1" dirty="0" smtClean="0"/>
              <a:t>God is self-expending, other-regarding, community-forming love</a:t>
            </a:r>
          </a:p>
          <a:p>
            <a:r>
              <a:rPr lang="en-ZA" dirty="0" smtClean="0"/>
              <a:t>Add three points: Trinitarian Theology…</a:t>
            </a:r>
          </a:p>
          <a:p>
            <a:pPr lvl="1"/>
            <a:r>
              <a:rPr lang="en-ZA" dirty="0" smtClean="0"/>
              <a:t>affirms that the eternal life of God is personal life in relationship</a:t>
            </a:r>
          </a:p>
          <a:p>
            <a:pPr lvl="1"/>
            <a:r>
              <a:rPr lang="en-ZA" dirty="0" smtClean="0"/>
              <a:t>affirms that God exists in communion far deeper than the relationships and partnerships we know in our human experience</a:t>
            </a:r>
          </a:p>
          <a:p>
            <a:pPr lvl="1"/>
            <a:r>
              <a:rPr lang="en-ZA" dirty="0" smtClean="0"/>
              <a:t>affirms that the life of God is essentially self-giving love whose strength embraces vulnerability</a:t>
            </a:r>
          </a:p>
          <a:p>
            <a:pPr marL="457200" lvl="1" indent="0">
              <a:buNone/>
            </a:pPr>
            <a:endParaRPr lang="en-ZA" dirty="0"/>
          </a:p>
        </p:txBody>
      </p:sp>
    </p:spTree>
    <p:extLst>
      <p:ext uri="{BB962C8B-B14F-4D97-AF65-F5344CB8AC3E}">
        <p14:creationId xmlns:p14="http://schemas.microsoft.com/office/powerpoint/2010/main" val="1594960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the issues behind this conversation?</a:t>
            </a:r>
            <a:endParaRPr lang="en-ZA" dirty="0"/>
          </a:p>
        </p:txBody>
      </p:sp>
      <p:sp>
        <p:nvSpPr>
          <p:cNvPr id="3" name="Content Placeholder 2"/>
          <p:cNvSpPr>
            <a:spLocks noGrp="1"/>
          </p:cNvSpPr>
          <p:nvPr>
            <p:ph idx="1"/>
          </p:nvPr>
        </p:nvSpPr>
        <p:spPr/>
        <p:txBody>
          <a:bodyPr>
            <a:normAutofit/>
          </a:bodyPr>
          <a:lstStyle/>
          <a:p>
            <a:r>
              <a:rPr lang="en-US" dirty="0" smtClean="0"/>
              <a:t>There are obvious and important </a:t>
            </a:r>
            <a:r>
              <a:rPr lang="en-US" u="sng" dirty="0" smtClean="0"/>
              <a:t>theological issues </a:t>
            </a:r>
            <a:r>
              <a:rPr lang="en-US" dirty="0" smtClean="0"/>
              <a:t>behind this conversation (</a:t>
            </a:r>
            <a:r>
              <a:rPr lang="en-US" dirty="0" err="1" smtClean="0"/>
              <a:t>eg</a:t>
            </a:r>
            <a:r>
              <a:rPr lang="en-US" dirty="0" smtClean="0"/>
              <a:t> identity of the Christian God, how we think about God, what is true worship, what is the essence of worship)</a:t>
            </a:r>
          </a:p>
          <a:p>
            <a:r>
              <a:rPr lang="en-US" dirty="0" smtClean="0"/>
              <a:t>But also very </a:t>
            </a:r>
            <a:r>
              <a:rPr lang="en-US" u="sng" dirty="0" smtClean="0"/>
              <a:t>real practical life issues</a:t>
            </a:r>
            <a:r>
              <a:rPr lang="en-US" dirty="0" smtClean="0"/>
              <a:t>: how people experience worship services:</a:t>
            </a:r>
          </a:p>
          <a:p>
            <a:pPr lvl="1"/>
            <a:r>
              <a:rPr lang="en-US" dirty="0" smtClean="0"/>
              <a:t>Dutch member: Christian faith still makes sense; not the church and worship</a:t>
            </a:r>
          </a:p>
          <a:p>
            <a:pPr lvl="1"/>
            <a:r>
              <a:rPr lang="en-US" dirty="0" smtClean="0"/>
              <a:t>Many people not inspired, helped</a:t>
            </a:r>
          </a:p>
          <a:p>
            <a:pPr lvl="1"/>
            <a:r>
              <a:rPr lang="en-US" dirty="0" smtClean="0"/>
              <a:t>Not much impetus for mission?</a:t>
            </a:r>
            <a:endParaRPr lang="en-ZA" dirty="0" smtClean="0"/>
          </a:p>
        </p:txBody>
      </p:sp>
    </p:spTree>
    <p:extLst>
      <p:ext uri="{BB962C8B-B14F-4D97-AF65-F5344CB8AC3E}">
        <p14:creationId xmlns:p14="http://schemas.microsoft.com/office/powerpoint/2010/main" val="2869482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 B Torrance’s perspective on </a:t>
            </a:r>
            <a:br>
              <a:rPr lang="en-US" dirty="0" smtClean="0"/>
            </a:br>
            <a:r>
              <a:rPr lang="en-US" dirty="0" smtClean="0"/>
              <a:t>Trinitarian Worship</a:t>
            </a:r>
            <a:endParaRPr lang="en-ZA" dirty="0"/>
          </a:p>
        </p:txBody>
      </p:sp>
      <p:sp>
        <p:nvSpPr>
          <p:cNvPr id="3" name="Content Placeholder 2"/>
          <p:cNvSpPr>
            <a:spLocks noGrp="1"/>
          </p:cNvSpPr>
          <p:nvPr>
            <p:ph idx="1"/>
          </p:nvPr>
        </p:nvSpPr>
        <p:spPr/>
        <p:txBody>
          <a:bodyPr>
            <a:normAutofit fontScale="92500" lnSpcReduction="20000"/>
          </a:bodyPr>
          <a:lstStyle/>
          <a:p>
            <a:r>
              <a:rPr lang="en-US" dirty="0" smtClean="0"/>
              <a:t>Primary problem of the church and worship: no longer Trinitarian, but Unitarian!</a:t>
            </a:r>
          </a:p>
          <a:p>
            <a:r>
              <a:rPr lang="en-US" dirty="0" smtClean="0"/>
              <a:t>Unitarian?  Do not take Bible story and especially Christ seriously; </a:t>
            </a:r>
            <a:br>
              <a:rPr lang="en-US" dirty="0" smtClean="0"/>
            </a:br>
            <a:r>
              <a:rPr lang="en-US" dirty="0" smtClean="0"/>
              <a:t>deistic or moralistic or pantheistic understanding of God; God no longer a living, acting God;  we are the acting agents in worship – not God!</a:t>
            </a:r>
          </a:p>
          <a:p>
            <a:r>
              <a:rPr lang="en-US" dirty="0" smtClean="0"/>
              <a:t>True Trinitarian Worship: Pray to Father, through Christ, in the Spirit</a:t>
            </a:r>
          </a:p>
          <a:p>
            <a:pPr lvl="1"/>
            <a:r>
              <a:rPr lang="en-US" dirty="0" smtClean="0"/>
              <a:t>Christ our worship leader (</a:t>
            </a:r>
            <a:r>
              <a:rPr lang="en-US" dirty="0" err="1" smtClean="0"/>
              <a:t>Hebr</a:t>
            </a:r>
            <a:r>
              <a:rPr lang="en-US" dirty="0" smtClean="0"/>
              <a:t> 8:2); He is the only One who can bring true and acceptable worship to God</a:t>
            </a:r>
          </a:p>
          <a:p>
            <a:pPr lvl="1"/>
            <a:r>
              <a:rPr lang="en-US" dirty="0" smtClean="0"/>
              <a:t>Our worship? We are invited to join Christ in his worship in Spirit</a:t>
            </a:r>
          </a:p>
          <a:p>
            <a:pPr lvl="1"/>
            <a:r>
              <a:rPr lang="en-US" dirty="0" smtClean="0"/>
              <a:t>So God the primary acting person in worship; we respond through the power of Spirit </a:t>
            </a:r>
          </a:p>
          <a:p>
            <a:r>
              <a:rPr lang="en-US" dirty="0" smtClean="0"/>
              <a:t>Interesting research by </a:t>
            </a:r>
            <a:r>
              <a:rPr lang="en-US" dirty="0" err="1" smtClean="0"/>
              <a:t>Jungmann</a:t>
            </a:r>
            <a:r>
              <a:rPr lang="en-US" dirty="0" smtClean="0"/>
              <a:t> and T F Torrance (Unintended consequences of </a:t>
            </a:r>
            <a:r>
              <a:rPr lang="en-US" dirty="0" err="1" smtClean="0"/>
              <a:t>Nicea</a:t>
            </a:r>
            <a:r>
              <a:rPr lang="en-US" dirty="0" smtClean="0"/>
              <a:t>)</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pPr marL="0" indent="0">
              <a:buNone/>
            </a:pPr>
            <a:endParaRPr lang="en-ZA" dirty="0"/>
          </a:p>
        </p:txBody>
      </p:sp>
    </p:spTree>
    <p:extLst>
      <p:ext uri="{BB962C8B-B14F-4D97-AF65-F5344CB8AC3E}">
        <p14:creationId xmlns:p14="http://schemas.microsoft.com/office/powerpoint/2010/main" val="24956200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JB Torrance on Christian Worship:</a:t>
            </a:r>
            <a:endParaRPr lang="en-ZA" dirty="0"/>
          </a:p>
        </p:txBody>
      </p:sp>
      <p:sp>
        <p:nvSpPr>
          <p:cNvPr id="3" name="Content Placeholder 2"/>
          <p:cNvSpPr>
            <a:spLocks noGrp="1"/>
          </p:cNvSpPr>
          <p:nvPr>
            <p:ph idx="1"/>
          </p:nvPr>
        </p:nvSpPr>
        <p:spPr/>
        <p:txBody>
          <a:bodyPr/>
          <a:lstStyle/>
          <a:p>
            <a:r>
              <a:rPr lang="en-US" dirty="0" smtClean="0"/>
              <a:t>Christian Worship is, therefore, our participation through the Spirit in the Son’s communion with the Father, in his vicarious life of worship and intercession. </a:t>
            </a:r>
          </a:p>
          <a:p>
            <a:r>
              <a:rPr lang="en-US" dirty="0" smtClean="0"/>
              <a:t>We must ask ourselves whether our forms of worship conveys this Gospel. Do they help people to apprehend the worship and ministry of Christ as He draws us by the Spirit into a life of shared communion, or do they hinder….  Do they make the real presence of Christ transparent in worship – or do they obscure it?</a:t>
            </a:r>
            <a:endParaRPr lang="en-ZA" dirty="0"/>
          </a:p>
        </p:txBody>
      </p:sp>
    </p:spTree>
    <p:extLst>
      <p:ext uri="{BB962C8B-B14F-4D97-AF65-F5344CB8AC3E}">
        <p14:creationId xmlns:p14="http://schemas.microsoft.com/office/powerpoint/2010/main" val="3993217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Different discourses on the Trinity and their consequences for our theology and </a:t>
            </a:r>
            <a:r>
              <a:rPr lang="en-US" dirty="0" smtClean="0"/>
              <a:t>worship (combining </a:t>
            </a:r>
            <a:r>
              <a:rPr lang="en-US" dirty="0" err="1" smtClean="0"/>
              <a:t>Witvliet</a:t>
            </a:r>
            <a:r>
              <a:rPr lang="en-US" dirty="0" smtClean="0"/>
              <a:t> and </a:t>
            </a:r>
            <a:r>
              <a:rPr lang="en-US" dirty="0" err="1" smtClean="0"/>
              <a:t>Migliori</a:t>
            </a:r>
            <a:r>
              <a:rPr lang="en-US" dirty="0" smtClean="0"/>
              <a:t>)</a:t>
            </a:r>
            <a:endParaRPr lang="en-ZA" dirty="0"/>
          </a:p>
        </p:txBody>
      </p:sp>
      <p:sp>
        <p:nvSpPr>
          <p:cNvPr id="3" name="Content Placeholder 2"/>
          <p:cNvSpPr>
            <a:spLocks noGrp="1"/>
          </p:cNvSpPr>
          <p:nvPr>
            <p:ph idx="1"/>
          </p:nvPr>
        </p:nvSpPr>
        <p:spPr>
          <a:xfrm>
            <a:off x="838200" y="2238103"/>
            <a:ext cx="10515600" cy="3938860"/>
          </a:xfrm>
        </p:spPr>
        <p:txBody>
          <a:bodyPr/>
          <a:lstStyle/>
          <a:p>
            <a:pPr marL="457200" indent="-457200">
              <a:buFont typeface="+mj-lt"/>
              <a:buAutoNum type="arabicPeriod"/>
            </a:pPr>
            <a:r>
              <a:rPr lang="en-US" dirty="0" smtClean="0"/>
              <a:t>In the Image of God: </a:t>
            </a:r>
            <a:r>
              <a:rPr lang="en-US" dirty="0" smtClean="0"/>
              <a:t>Divine </a:t>
            </a:r>
            <a:r>
              <a:rPr lang="en-US" dirty="0"/>
              <a:t>and Human </a:t>
            </a:r>
            <a:r>
              <a:rPr lang="en-US" dirty="0" err="1" smtClean="0"/>
              <a:t>Relationality</a:t>
            </a:r>
            <a:r>
              <a:rPr lang="en-US" dirty="0" smtClean="0"/>
              <a:t> (</a:t>
            </a:r>
            <a:r>
              <a:rPr lang="en-US" dirty="0" err="1" smtClean="0"/>
              <a:t>Perichoresis</a:t>
            </a:r>
            <a:r>
              <a:rPr lang="en-US" dirty="0" smtClean="0"/>
              <a:t>)</a:t>
            </a:r>
          </a:p>
          <a:p>
            <a:pPr marL="457200" indent="-457200">
              <a:buFont typeface="+mj-lt"/>
              <a:buAutoNum type="arabicPeriod"/>
            </a:pPr>
            <a:r>
              <a:rPr lang="en-US" dirty="0" smtClean="0"/>
              <a:t>Divine Mediation: God’s real Presence and Agency (vs Deism)</a:t>
            </a:r>
          </a:p>
          <a:p>
            <a:pPr marL="457200" indent="-457200">
              <a:buFont typeface="+mj-lt"/>
              <a:buAutoNum type="arabicPeriod"/>
            </a:pPr>
            <a:r>
              <a:rPr lang="en-US" dirty="0" smtClean="0"/>
              <a:t>A Personal God: God’s life is personal life in relationship</a:t>
            </a:r>
          </a:p>
          <a:p>
            <a:pPr marL="457200" indent="-457200">
              <a:buFont typeface="+mj-lt"/>
              <a:buAutoNum type="arabicPeriod"/>
            </a:pPr>
            <a:r>
              <a:rPr lang="en-US" dirty="0" smtClean="0"/>
              <a:t>Divine </a:t>
            </a:r>
            <a:r>
              <a:rPr lang="en-US" dirty="0"/>
              <a:t>Economy: </a:t>
            </a:r>
            <a:r>
              <a:rPr lang="en-US" dirty="0" smtClean="0"/>
              <a:t>We </a:t>
            </a:r>
            <a:r>
              <a:rPr lang="en-US" dirty="0"/>
              <a:t>believe God is Father, Son and </a:t>
            </a:r>
            <a:r>
              <a:rPr lang="en-US" dirty="0" smtClean="0"/>
              <a:t>Spirit</a:t>
            </a:r>
          </a:p>
          <a:p>
            <a:pPr marL="457200" indent="-457200">
              <a:buFont typeface="+mj-lt"/>
              <a:buAutoNum type="arabicPeriod"/>
            </a:pPr>
            <a:r>
              <a:rPr lang="en-US" dirty="0"/>
              <a:t>Balance and Integration: </a:t>
            </a:r>
            <a:r>
              <a:rPr lang="en-US" dirty="0" smtClean="0"/>
              <a:t>attention </a:t>
            </a:r>
            <a:r>
              <a:rPr lang="en-US" dirty="0"/>
              <a:t>to the Three – and the One</a:t>
            </a:r>
            <a:r>
              <a:rPr lang="en-US" dirty="0" smtClean="0"/>
              <a:t>!</a:t>
            </a:r>
          </a:p>
          <a:p>
            <a:pPr marL="457200" indent="-457200">
              <a:buFont typeface="+mj-lt"/>
              <a:buAutoNum type="arabicPeriod"/>
            </a:pPr>
            <a:r>
              <a:rPr lang="en-US" dirty="0"/>
              <a:t>God is self-giving, other-regarding, community-forming love</a:t>
            </a:r>
            <a:endParaRPr lang="en-US" dirty="0" smtClean="0"/>
          </a:p>
          <a:p>
            <a:endParaRPr lang="en-ZA" dirty="0"/>
          </a:p>
        </p:txBody>
      </p:sp>
    </p:spTree>
    <p:extLst>
      <p:ext uri="{BB962C8B-B14F-4D97-AF65-F5344CB8AC3E}">
        <p14:creationId xmlns:p14="http://schemas.microsoft.com/office/powerpoint/2010/main" val="3174879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Imago </a:t>
            </a:r>
            <a:r>
              <a:rPr lang="en-US" dirty="0" err="1" smtClean="0"/>
              <a:t>Trinitatis</a:t>
            </a:r>
            <a:r>
              <a:rPr lang="en-US" dirty="0" smtClean="0"/>
              <a:t>: </a:t>
            </a:r>
            <a:br>
              <a:rPr lang="en-US" dirty="0" smtClean="0"/>
            </a:br>
            <a:r>
              <a:rPr lang="en-US" dirty="0" smtClean="0"/>
              <a:t>Divine and Human </a:t>
            </a:r>
            <a:r>
              <a:rPr lang="en-US" dirty="0" err="1" smtClean="0"/>
              <a:t>Relationality</a:t>
            </a:r>
            <a:endParaRPr lang="en-ZA" dirty="0"/>
          </a:p>
        </p:txBody>
      </p:sp>
      <p:sp>
        <p:nvSpPr>
          <p:cNvPr id="3" name="Content Placeholder 2"/>
          <p:cNvSpPr>
            <a:spLocks noGrp="1"/>
          </p:cNvSpPr>
          <p:nvPr>
            <p:ph idx="1"/>
          </p:nvPr>
        </p:nvSpPr>
        <p:spPr/>
        <p:txBody>
          <a:bodyPr>
            <a:normAutofit/>
          </a:bodyPr>
          <a:lstStyle/>
          <a:p>
            <a:r>
              <a:rPr lang="en-US" dirty="0" smtClean="0"/>
              <a:t>If being in relationships is central to God’s life it must be vital and for created human life as well (</a:t>
            </a:r>
            <a:r>
              <a:rPr lang="en-US" dirty="0" err="1" smtClean="0"/>
              <a:t>Zizioulas</a:t>
            </a:r>
            <a:r>
              <a:rPr lang="en-US" dirty="0" smtClean="0"/>
              <a:t>: Being as Communion)</a:t>
            </a:r>
          </a:p>
          <a:p>
            <a:pPr lvl="1"/>
            <a:r>
              <a:rPr lang="en-US" dirty="0" smtClean="0"/>
              <a:t>Point of </a:t>
            </a:r>
            <a:r>
              <a:rPr lang="en-US" dirty="0" err="1" smtClean="0"/>
              <a:t>perichoresis</a:t>
            </a:r>
            <a:r>
              <a:rPr lang="en-US" dirty="0" smtClean="0"/>
              <a:t> (also Early Church, Hurtado)</a:t>
            </a:r>
          </a:p>
          <a:p>
            <a:pPr lvl="1"/>
            <a:r>
              <a:rPr lang="en-US" dirty="0" err="1" smtClean="0"/>
              <a:t>Migliori</a:t>
            </a:r>
            <a:r>
              <a:rPr lang="en-US" dirty="0" smtClean="0"/>
              <a:t>: other-regarding, community-forming love</a:t>
            </a:r>
          </a:p>
          <a:p>
            <a:pPr lvl="1"/>
            <a:r>
              <a:rPr lang="en-US" dirty="0" smtClean="0"/>
              <a:t>WCC: focus on </a:t>
            </a:r>
            <a:r>
              <a:rPr lang="en-US" dirty="0" err="1" smtClean="0"/>
              <a:t>koinonia</a:t>
            </a:r>
            <a:endParaRPr lang="en-US" dirty="0"/>
          </a:p>
          <a:p>
            <a:r>
              <a:rPr lang="en-US" dirty="0" smtClean="0"/>
              <a:t>Difference between Barth (unipersonal) and </a:t>
            </a:r>
            <a:r>
              <a:rPr lang="en-US" dirty="0" err="1" smtClean="0"/>
              <a:t>Moltmann</a:t>
            </a:r>
            <a:r>
              <a:rPr lang="en-US" dirty="0" smtClean="0"/>
              <a:t> (</a:t>
            </a:r>
            <a:r>
              <a:rPr lang="en-US" dirty="0" err="1" smtClean="0"/>
              <a:t>tripersonal</a:t>
            </a:r>
            <a:r>
              <a:rPr lang="en-US" dirty="0" smtClean="0"/>
              <a:t>): both agree that human life with God is about a relationship</a:t>
            </a:r>
          </a:p>
          <a:p>
            <a:r>
              <a:rPr lang="en-US" dirty="0" smtClean="0"/>
              <a:t>Obvious implications for ecclesiology and anthropology </a:t>
            </a:r>
          </a:p>
          <a:p>
            <a:endParaRPr lang="en-US" dirty="0"/>
          </a:p>
        </p:txBody>
      </p:sp>
    </p:spTree>
    <p:extLst>
      <p:ext uri="{BB962C8B-B14F-4D97-AF65-F5344CB8AC3E}">
        <p14:creationId xmlns:p14="http://schemas.microsoft.com/office/powerpoint/2010/main" val="31880640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Relationality</a:t>
            </a:r>
            <a:r>
              <a:rPr lang="en-US" dirty="0" smtClean="0"/>
              <a:t>: Implications </a:t>
            </a:r>
            <a:r>
              <a:rPr lang="en-US" dirty="0"/>
              <a:t>for  worship</a:t>
            </a:r>
          </a:p>
        </p:txBody>
      </p:sp>
      <p:sp>
        <p:nvSpPr>
          <p:cNvPr id="3" name="Content Placeholder 2"/>
          <p:cNvSpPr>
            <a:spLocks noGrp="1"/>
          </p:cNvSpPr>
          <p:nvPr>
            <p:ph idx="1"/>
          </p:nvPr>
        </p:nvSpPr>
        <p:spPr/>
        <p:txBody>
          <a:bodyPr>
            <a:normAutofit lnSpcReduction="10000"/>
          </a:bodyPr>
          <a:lstStyle/>
          <a:p>
            <a:r>
              <a:rPr lang="en-US" dirty="0" smtClean="0"/>
              <a:t>Focus not only on truth and information but on people and relations </a:t>
            </a:r>
          </a:p>
          <a:p>
            <a:r>
              <a:rPr lang="en-US" dirty="0"/>
              <a:t>Hurtado: focus on sharing </a:t>
            </a:r>
            <a:r>
              <a:rPr lang="en-US" dirty="0" err="1"/>
              <a:t>koinonia</a:t>
            </a:r>
            <a:endParaRPr lang="en-US" dirty="0"/>
          </a:p>
          <a:p>
            <a:r>
              <a:rPr lang="en-US" dirty="0" smtClean="0"/>
              <a:t>Ecumenical awareness (space for others)</a:t>
            </a:r>
          </a:p>
          <a:p>
            <a:r>
              <a:rPr lang="en-US" dirty="0" err="1" smtClean="0"/>
              <a:t>Kiefert</a:t>
            </a:r>
            <a:r>
              <a:rPr lang="en-US" dirty="0" smtClean="0"/>
              <a:t>: welcoming, hospitality vital (also Mike Harrison)</a:t>
            </a:r>
          </a:p>
          <a:p>
            <a:r>
              <a:rPr lang="en-US" dirty="0"/>
              <a:t>Awareness, space for children..</a:t>
            </a:r>
            <a:endParaRPr lang="en-ZA" dirty="0"/>
          </a:p>
          <a:p>
            <a:r>
              <a:rPr lang="en-US" dirty="0" smtClean="0"/>
              <a:t>Passing </a:t>
            </a:r>
            <a:r>
              <a:rPr lang="en-US" dirty="0" smtClean="0"/>
              <a:t>the peace</a:t>
            </a:r>
          </a:p>
          <a:p>
            <a:r>
              <a:rPr lang="en-US" dirty="0" smtClean="0"/>
              <a:t>Sacraments </a:t>
            </a:r>
          </a:p>
          <a:p>
            <a:r>
              <a:rPr lang="en-US" dirty="0"/>
              <a:t>Architecture!</a:t>
            </a:r>
          </a:p>
          <a:p>
            <a:r>
              <a:rPr lang="en-US" dirty="0"/>
              <a:t>Leadership in congregations and in worship service (more communal</a:t>
            </a:r>
            <a:r>
              <a:rPr lang="en-US" dirty="0" smtClean="0"/>
              <a:t>)</a:t>
            </a:r>
            <a:endParaRPr lang="en-US" dirty="0"/>
          </a:p>
        </p:txBody>
      </p:sp>
    </p:spTree>
    <p:extLst>
      <p:ext uri="{BB962C8B-B14F-4D97-AF65-F5344CB8AC3E}">
        <p14:creationId xmlns:p14="http://schemas.microsoft.com/office/powerpoint/2010/main" val="24948335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Divine Mediation: </a:t>
            </a:r>
            <a:br>
              <a:rPr lang="en-US" dirty="0" smtClean="0"/>
            </a:br>
            <a:r>
              <a:rPr lang="en-US" dirty="0" smtClean="0"/>
              <a:t>God’s real presence and agency</a:t>
            </a:r>
            <a:endParaRPr lang="en-ZA" dirty="0"/>
          </a:p>
        </p:txBody>
      </p:sp>
      <p:sp>
        <p:nvSpPr>
          <p:cNvPr id="3" name="Content Placeholder 2"/>
          <p:cNvSpPr>
            <a:spLocks noGrp="1"/>
          </p:cNvSpPr>
          <p:nvPr>
            <p:ph idx="1"/>
          </p:nvPr>
        </p:nvSpPr>
        <p:spPr/>
        <p:txBody>
          <a:bodyPr>
            <a:normAutofit lnSpcReduction="10000"/>
          </a:bodyPr>
          <a:lstStyle/>
          <a:p>
            <a:r>
              <a:rPr lang="en-US" dirty="0" smtClean="0"/>
              <a:t>Critical issue: vs deism </a:t>
            </a:r>
            <a:r>
              <a:rPr lang="en-US" dirty="0" smtClean="0"/>
              <a:t>who </a:t>
            </a:r>
            <a:r>
              <a:rPr lang="en-US" dirty="0" smtClean="0"/>
              <a:t>denies God’s active presence and action in history (</a:t>
            </a:r>
            <a:r>
              <a:rPr lang="en-US" dirty="0" err="1" smtClean="0"/>
              <a:t>vgl</a:t>
            </a:r>
            <a:r>
              <a:rPr lang="en-US" dirty="0" smtClean="0"/>
              <a:t> Keifert: what is God doing?)</a:t>
            </a:r>
          </a:p>
          <a:p>
            <a:r>
              <a:rPr lang="en-US" dirty="0" smtClean="0"/>
              <a:t>Torrance and others convinced that this is widespread in First World Christianity: God reduced to doctrine, worldview, morals, spirituality, human potential</a:t>
            </a:r>
          </a:p>
          <a:p>
            <a:r>
              <a:rPr lang="en-US" dirty="0" smtClean="0"/>
              <a:t>Contra: God of the Bible is a Living God (Calvin ala Smit) who acts in history and is really present with us</a:t>
            </a:r>
          </a:p>
          <a:p>
            <a:pPr lvl="1"/>
            <a:r>
              <a:rPr lang="en-US" dirty="0" smtClean="0"/>
              <a:t>JB Torrance about active Priesthood of Christ</a:t>
            </a:r>
          </a:p>
          <a:p>
            <a:pPr lvl="1"/>
            <a:r>
              <a:rPr lang="en-US" dirty="0" smtClean="0"/>
              <a:t>CWB about Christ’s presence with us after his ascension</a:t>
            </a:r>
          </a:p>
          <a:p>
            <a:r>
              <a:rPr lang="en-US" dirty="0" smtClean="0"/>
              <a:t>Important second question: how do we understand God’s agency in history (</a:t>
            </a:r>
            <a:r>
              <a:rPr lang="en-US" dirty="0" err="1" smtClean="0"/>
              <a:t>cf</a:t>
            </a:r>
            <a:r>
              <a:rPr lang="en-US" dirty="0" smtClean="0"/>
              <a:t> new book by Rowan Williams)</a:t>
            </a:r>
            <a:endParaRPr lang="en-ZA" dirty="0"/>
          </a:p>
        </p:txBody>
      </p:sp>
    </p:spTree>
    <p:extLst>
      <p:ext uri="{BB962C8B-B14F-4D97-AF65-F5344CB8AC3E}">
        <p14:creationId xmlns:p14="http://schemas.microsoft.com/office/powerpoint/2010/main" val="431540619"/>
      </p:ext>
    </p:extLst>
  </p:cSld>
  <p:clrMapOvr>
    <a:masterClrMapping/>
  </p:clrMapOvr>
</p:sld>
</file>

<file path=ppt/theme/theme1.xml><?xml version="1.0" encoding="utf-8"?>
<a:theme xmlns:a="http://schemas.openxmlformats.org/drawingml/2006/main" name="Office Theme">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7D9A99C0DC25245B4ED1FED49F07ED6" ma:contentTypeVersion="2" ma:contentTypeDescription="Create a new document." ma:contentTypeScope="" ma:versionID="4cee59691d2adbf841374a68b80425b0">
  <xsd:schema xmlns:xsd="http://www.w3.org/2001/XMLSchema" xmlns:xs="http://www.w3.org/2001/XMLSchema" xmlns:p="http://schemas.microsoft.com/office/2006/metadata/properties" xmlns:ns1="http://schemas.microsoft.com/sharepoint/v3" xmlns:ns2="3d0ffbf4-0ab1-4e4b-bd8c-865f61d41201" targetNamespace="http://schemas.microsoft.com/office/2006/metadata/properties" ma:root="true" ma:fieldsID="0358fc54e04717fd1f8ea0dccb55e9fc" ns1:_="" ns2:_="">
    <xsd:import namespace="http://schemas.microsoft.com/sharepoint/v3"/>
    <xsd:import namespace="3d0ffbf4-0ab1-4e4b-bd8c-865f61d41201"/>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d0ffbf4-0ab1-4e4b-bd8c-865f61d41201"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4E7FBEA7-D83E-42C4-9704-A1D9D29A79C0}"/>
</file>

<file path=customXml/itemProps2.xml><?xml version="1.0" encoding="utf-8"?>
<ds:datastoreItem xmlns:ds="http://schemas.openxmlformats.org/officeDocument/2006/customXml" ds:itemID="{A7C766F5-1F00-4CA3-8F26-29DA0CE8A751}"/>
</file>

<file path=customXml/itemProps3.xml><?xml version="1.0" encoding="utf-8"?>
<ds:datastoreItem xmlns:ds="http://schemas.openxmlformats.org/officeDocument/2006/customXml" ds:itemID="{28906262-B3B5-4FC9-9C1C-E4DF671EB423}"/>
</file>

<file path=docProps/app.xml><?xml version="1.0" encoding="utf-8"?>
<Properties xmlns="http://schemas.openxmlformats.org/officeDocument/2006/extended-properties" xmlns:vt="http://schemas.openxmlformats.org/officeDocument/2006/docPropsVTypes">
  <Template/>
  <TotalTime>5885</TotalTime>
  <Words>1521</Words>
  <Application>Microsoft Office PowerPoint</Application>
  <PresentationFormat>Widescreen</PresentationFormat>
  <Paragraphs>146</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Trinitarian Worship</vt:lpstr>
      <vt:lpstr>Worship and Mission</vt:lpstr>
      <vt:lpstr>What are the issues behind this conversation?</vt:lpstr>
      <vt:lpstr>J B Torrance’s perspective on  Trinitarian Worship</vt:lpstr>
      <vt:lpstr>JB Torrance on Christian Worship:</vt:lpstr>
      <vt:lpstr>Different discourses on the Trinity and their consequences for our theology and worship (combining Witvliet and Migliori)</vt:lpstr>
      <vt:lpstr>1. Imago Trinitatis:  Divine and Human Relationality</vt:lpstr>
      <vt:lpstr>Relationality: Implications for  worship</vt:lpstr>
      <vt:lpstr>2. Divine Mediation:  God’s real presence and agency</vt:lpstr>
      <vt:lpstr>Divine Mediation: Implications for Worship</vt:lpstr>
      <vt:lpstr>3. A Personal God:  God’s life is personal life in relationship </vt:lpstr>
      <vt:lpstr>God’s life is personal: Implications for Worship</vt:lpstr>
      <vt:lpstr>4. Divine Economy:  We believe God is Father, Son and Spirit</vt:lpstr>
      <vt:lpstr>Divine Economy: Implications for Worship</vt:lpstr>
      <vt:lpstr>5. Balance and Integration:  attention to the Three – and the One!5. </vt:lpstr>
      <vt:lpstr>Balance and Integration:  Implications for Worship</vt:lpstr>
      <vt:lpstr>6. Attributes: God is self-giving, other-regarding, community-forming love</vt:lpstr>
      <vt:lpstr>Self-giving God: Implications for worship</vt:lpstr>
      <vt:lpstr>PowerPoint Presentation</vt:lpstr>
      <vt:lpstr>Different discourses on the Trinity and their consequences for our theology and worship</vt:lpstr>
      <vt:lpstr>Migliore about the Trinity</vt:lpstr>
    </vt:vector>
  </TitlesOfParts>
  <Company>Stellenbosch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Trinitarian Worship</dc:title>
  <dc:creator>Burger, C, Dr [cwbu@sun.ac.za]</dc:creator>
  <cp:lastModifiedBy>Burger, C, Dr [cwbu@sun.ac.za]</cp:lastModifiedBy>
  <cp:revision>41</cp:revision>
  <cp:lastPrinted>2019-08-08T04:55:24Z</cp:lastPrinted>
  <dcterms:created xsi:type="dcterms:W3CDTF">2019-07-20T10:15:29Z</dcterms:created>
  <dcterms:modified xsi:type="dcterms:W3CDTF">2019-08-08T05:55:07Z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0x01010007D9A99C0DC25245B4ED1FED49F07ED6</vt:lpwstr>
  </property>
</Properties>
</file>