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6" r:id="rId4"/>
    <p:sldId id="258" r:id="rId5"/>
    <p:sldId id="276" r:id="rId6"/>
    <p:sldId id="277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FA2D0-FAA3-40C2-BDC4-C6DF882C14AD}" v="1724" dt="2022-11-01T09:32:36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7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E5565-7DC5-77DA-5574-1107DC187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5273B1-4CF4-9CF5-1751-BEE05B83B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3C8E0-9811-B8ED-DAE4-5A5E1891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B8F-3F0C-4128-BEFE-0CD29D9BAC73}" type="datetimeFigureOut">
              <a:rPr lang="en-ZA" smtClean="0"/>
              <a:t>2022/11/01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36C2D-E440-6708-1723-BDC4A40D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2FE70-703B-E7A3-A4F9-3A06CFA4C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E6B-C481-4E18-A5C0-E5BE041B9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10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CECC-FD96-319B-E940-9487ED3C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3E6445-B319-7B29-A518-C27AA85D4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FC84D-2F1C-C48C-6996-68C9C1812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B8F-3F0C-4128-BEFE-0CD29D9BAC73}" type="datetimeFigureOut">
              <a:rPr lang="en-ZA" smtClean="0"/>
              <a:t>2022/11/01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C52D0-CEF3-7B69-3996-3ED7F021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4BC56-1EF0-A1DE-FB9B-FA202066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E6B-C481-4E18-A5C0-E5BE041B9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4672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159F17-A7E9-1878-B718-6E732F5872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7A407-A68E-A083-2025-A0D1F4B59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2150E-D84E-953F-ABBB-982EFF4CB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B8F-3F0C-4128-BEFE-0CD29D9BAC73}" type="datetimeFigureOut">
              <a:rPr lang="en-ZA" smtClean="0"/>
              <a:t>2022/11/01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A1276-60E0-3BA2-D2B5-E76297979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7B967-E6B4-35AF-659A-58CF6EA7D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E6B-C481-4E18-A5C0-E5BE041B9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604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032-3B8E-8788-6EA6-59C17209F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B62B6-9DB1-BE9D-7E93-3497C7679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7A7A6-878D-26F7-8224-F747E65E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B8F-3F0C-4128-BEFE-0CD29D9BAC73}" type="datetimeFigureOut">
              <a:rPr lang="en-ZA" smtClean="0"/>
              <a:t>2022/11/01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6DEA9-05EA-62BF-F38C-08054E29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7F02E-31CE-3A7C-2571-6F5AA7E8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E6B-C481-4E18-A5C0-E5BE041B9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059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06E4F-965B-DE2C-0702-4C914F44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FE4EF-530C-EDC1-0673-EF9D8CCFB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207B6-CA25-F831-5658-49AA987C6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B8F-3F0C-4128-BEFE-0CD29D9BAC73}" type="datetimeFigureOut">
              <a:rPr lang="en-ZA" smtClean="0"/>
              <a:t>2022/11/01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3435A-F0BF-6526-F941-07E2D281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D721D-9015-A494-9132-92024A20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E6B-C481-4E18-A5C0-E5BE041B9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863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ECCD3-5082-A629-3BF5-7AC00D47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7E5A5-7E22-1095-48B2-88E6A29A3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912A3-82C9-EE3D-437F-F96B9AC4F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E186-BE5F-84F9-39C8-DDB69A56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B8F-3F0C-4128-BEFE-0CD29D9BAC73}" type="datetimeFigureOut">
              <a:rPr lang="en-ZA" smtClean="0"/>
              <a:t>2022/11/01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3D24E-F5D7-9437-9495-50CF3D6F5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D6A54-6570-8BCF-46CA-7D917B87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E6B-C481-4E18-A5C0-E5BE041B9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012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7BAE0-A67E-B4BF-4B93-7ED6956A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25152-EE00-D3F2-77C0-9E834C6D6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F2F9ED-8B82-8199-E30C-587B0D543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0F93C-BD19-1E8C-2381-726D20E8B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4056D-8286-E925-F41F-E336CAFED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8AC4C5-5E4C-802F-FA7A-1ACEBB0B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B8F-3F0C-4128-BEFE-0CD29D9BAC73}" type="datetimeFigureOut">
              <a:rPr lang="en-ZA" smtClean="0"/>
              <a:t>2022/11/01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E7E1B-8107-5CF4-36B9-79AECE46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0864B-F8A6-210C-8810-72030A82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E6B-C481-4E18-A5C0-E5BE041B9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859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6AD71-2DF3-4E53-A894-F00D0A25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35BEBA-106A-CFC0-A5ED-9A13F933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B8F-3F0C-4128-BEFE-0CD29D9BAC73}" type="datetimeFigureOut">
              <a:rPr lang="en-ZA" smtClean="0"/>
              <a:t>2022/11/01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35EDB-0089-D8FC-89F2-4481A049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1A28E7-551E-A7F4-1FC0-255923C86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E6B-C481-4E18-A5C0-E5BE041B9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406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AE52B-432D-26C7-9EC0-893DCE1D0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B8F-3F0C-4128-BEFE-0CD29D9BAC73}" type="datetimeFigureOut">
              <a:rPr lang="en-ZA" smtClean="0"/>
              <a:t>2022/11/01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ACF71-48D7-29A6-2DAE-F1284487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21AAE-29B3-7096-1149-4C683C9B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E6B-C481-4E18-A5C0-E5BE041B9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130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B7521-A908-83B7-2BD7-CA9497F2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FC789-38F9-14A6-E5DC-D9BD6737D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7CBFC-FAA6-EFAD-96D4-103E987B4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8E2F0-A050-546F-1455-21E7C9E8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B8F-3F0C-4128-BEFE-0CD29D9BAC73}" type="datetimeFigureOut">
              <a:rPr lang="en-ZA" smtClean="0"/>
              <a:t>2022/11/01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E2977-711B-BDBE-5DF8-47D444C0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6C965-0D1D-091F-750A-BBBFE30C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E6B-C481-4E18-A5C0-E5BE041B9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831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B7373-D39A-B1C7-4E85-70B4D10C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57622-92E4-68A7-C0F7-4B48786822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57D305-5A58-5BA7-615F-DA8358850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2170A-8781-1750-9BF5-1735B6A8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09B8F-3F0C-4128-BEFE-0CD29D9BAC73}" type="datetimeFigureOut">
              <a:rPr lang="en-ZA" smtClean="0"/>
              <a:t>2022/11/01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CA28B-3530-DEEC-8C63-78E366222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6FC85-AD96-E916-12F2-5A970752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96E6B-C481-4E18-A5C0-E5BE041B9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864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0EB8D-8A51-24EA-EE4F-B7F7F006B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4518D-9E2A-4436-7C42-9067743FF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4D82C-4B20-63F3-E39F-E1C1AA865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09B8F-3F0C-4128-BEFE-0CD29D9BAC73}" type="datetimeFigureOut">
              <a:rPr lang="en-ZA" smtClean="0"/>
              <a:t>2022/11/01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793C7-A1B3-F5F1-E7EA-A672F7BBA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F5023-0EA4-1961-7C6E-B4C595248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96E6B-C481-4E18-A5C0-E5BE041B928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784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id="{BBA10BFB-B481-D8DB-F9B1-302B50E91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097" y="2105697"/>
            <a:ext cx="4325800" cy="177279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b="1" dirty="0">
                <a:latin typeface="+mn-lt"/>
              </a:rPr>
              <a:t>Faadiel Essop</a:t>
            </a:r>
          </a:p>
          <a:p>
            <a:pPr algn="ctr">
              <a:defRPr/>
            </a:pPr>
            <a:endParaRPr lang="en-US" sz="2800" b="1" dirty="0">
              <a:latin typeface="+mn-lt"/>
            </a:endParaRPr>
          </a:p>
          <a:p>
            <a:pPr algn="ctr">
              <a:defRPr/>
            </a:pPr>
            <a:r>
              <a:rPr lang="en-ZA" sz="2800" b="1" dirty="0">
                <a:latin typeface="+mn-lt"/>
              </a:rPr>
              <a:t>Center for Cardio-metabolic</a:t>
            </a:r>
          </a:p>
          <a:p>
            <a:pPr algn="ctr">
              <a:defRPr/>
            </a:pPr>
            <a:r>
              <a:rPr lang="en-ZA" sz="2800" b="1" dirty="0">
                <a:latin typeface="+mn-lt"/>
              </a:rPr>
              <a:t>Research in Africa (CARMA)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92ECB27F-0225-86A4-837C-CEF2FCE83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42" y="4365937"/>
            <a:ext cx="6291715" cy="2137151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B43387A7-F6D1-03EA-7996-F280B75D1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70" y="222032"/>
            <a:ext cx="11119655" cy="523220"/>
          </a:xfrm>
          <a:prstGeom prst="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b="1" dirty="0"/>
              <a:t>My TAU journey: a unique learning experience</a:t>
            </a:r>
            <a:endParaRPr lang="en-ZA" sz="2800" b="1" i="1" dirty="0"/>
          </a:p>
        </p:txBody>
      </p:sp>
    </p:spTree>
    <p:extLst>
      <p:ext uri="{BB962C8B-B14F-4D97-AF65-F5344CB8AC3E}">
        <p14:creationId xmlns:p14="http://schemas.microsoft.com/office/powerpoint/2010/main" val="23104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C163C62-D9C2-0B1E-552F-BC0BEE739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444625"/>
            <a:ext cx="5291666" cy="39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124E3245-353B-3DE3-7A50-94F30AA509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"/>
          <a:stretch/>
        </p:blipFill>
        <p:spPr>
          <a:xfrm>
            <a:off x="6256865" y="1471771"/>
            <a:ext cx="5291667" cy="3914458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92B0C510-EE46-87E4-AF60-50B9156D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70" y="222032"/>
            <a:ext cx="11119655" cy="523220"/>
          </a:xfrm>
          <a:prstGeom prst="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b="1" dirty="0"/>
              <a:t>Life before TAU..</a:t>
            </a:r>
            <a:endParaRPr lang="en-ZA" sz="2800" b="1" i="1" dirty="0"/>
          </a:p>
        </p:txBody>
      </p:sp>
    </p:spTree>
    <p:extLst>
      <p:ext uri="{BB962C8B-B14F-4D97-AF65-F5344CB8AC3E}">
        <p14:creationId xmlns:p14="http://schemas.microsoft.com/office/powerpoint/2010/main" val="290935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 descr="A group of people sitting at a tab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4E44B387-7E01-6DDE-596D-1D8FF23D4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" b="-2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F4E69245-E1DE-2B17-E25B-8EC1C8432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70" y="222032"/>
            <a:ext cx="11119655" cy="523220"/>
          </a:xfrm>
          <a:prstGeom prst="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b="1" dirty="0"/>
              <a:t>SOEL touched my T &amp; L soul - 2019</a:t>
            </a:r>
            <a:endParaRPr lang="en-ZA" sz="2800" b="1" i="1" dirty="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68EF13A-8099-4171-9EAC-E00116D15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753" y="5654714"/>
            <a:ext cx="983448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ZA" sz="2400" b="1" i="1" dirty="0">
                <a:latin typeface="+mn-lt"/>
              </a:rPr>
              <a:t>Whatever makes you uncomfortable is your biggest opportunity for growth.</a:t>
            </a:r>
          </a:p>
          <a:p>
            <a:pPr algn="ctr">
              <a:defRPr/>
            </a:pPr>
            <a:r>
              <a:rPr lang="en-ZA" sz="2400" b="1" i="1" dirty="0">
                <a:latin typeface="+mn-lt"/>
              </a:rPr>
              <a:t>Bryant McGill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FA52E-2BED-5BCB-0C7C-6D5E36080E1C}"/>
              </a:ext>
            </a:extLst>
          </p:cNvPr>
          <p:cNvSpPr txBox="1"/>
          <p:nvPr/>
        </p:nvSpPr>
        <p:spPr>
          <a:xfrm>
            <a:off x="5226368" y="48158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https://www.sun.ac.za/english/learning-teaching/ctl/professional-learning-opportunities-for-t-l/soel</a:t>
            </a:r>
          </a:p>
        </p:txBody>
      </p:sp>
    </p:spTree>
    <p:extLst>
      <p:ext uri="{BB962C8B-B14F-4D97-AF65-F5344CB8AC3E}">
        <p14:creationId xmlns:p14="http://schemas.microsoft.com/office/powerpoint/2010/main" val="60278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7BBEB43-7281-0F8A-7D81-16010BB9C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532" y="1032508"/>
            <a:ext cx="7480800" cy="39036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4BCEFC-81D4-0D29-8CAA-52D5FA3A066E}"/>
              </a:ext>
            </a:extLst>
          </p:cNvPr>
          <p:cNvSpPr txBox="1"/>
          <p:nvPr/>
        </p:nvSpPr>
        <p:spPr>
          <a:xfrm>
            <a:off x="4943095" y="4936179"/>
            <a:ext cx="6633675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‘’Scientific elitism’’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Science = neutral &amp; devoid of socio-political &amp; historical contexts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Strong emphasis on biological vs. human aspects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Alienation from social sciences, arts &amp; humanities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Methodologies employed results in inflated belief &amp; authority</a:t>
            </a:r>
          </a:p>
          <a:p>
            <a:r>
              <a:rPr lang="en-US" b="1" dirty="0"/>
              <a:t>      versus other disciplines</a:t>
            </a:r>
            <a:endParaRPr lang="en-ZA" b="1" dirty="0"/>
          </a:p>
        </p:txBody>
      </p:sp>
      <p:pic>
        <p:nvPicPr>
          <p:cNvPr id="19" name="Picture 18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E4AF0C69-9AB9-9109-5328-EC85791633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0" y="1178418"/>
            <a:ext cx="3791410" cy="5055708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A6CC651-CED9-6213-FFC3-760042C96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170" y="222032"/>
            <a:ext cx="11119655" cy="523220"/>
          </a:xfrm>
          <a:prstGeom prst="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b="1" dirty="0"/>
              <a:t>Origins of my TAU project..</a:t>
            </a:r>
            <a:endParaRPr lang="en-ZA" sz="2800" b="1" i="1" dirty="0"/>
          </a:p>
        </p:txBody>
      </p:sp>
    </p:spTree>
    <p:extLst>
      <p:ext uri="{BB962C8B-B14F-4D97-AF65-F5344CB8AC3E}">
        <p14:creationId xmlns:p14="http://schemas.microsoft.com/office/powerpoint/2010/main" val="369656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8C7606E-6D71-10BA-CCF6-239322D6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39" y="216885"/>
            <a:ext cx="10959921" cy="523220"/>
          </a:xfrm>
          <a:prstGeom prst="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b="1" dirty="0"/>
              <a:t>Start of TAU journey: mixed feelings</a:t>
            </a:r>
            <a:endParaRPr lang="en-ZA" sz="28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DA927-3998-48D8-7BA3-12159D6EB45C}"/>
              </a:ext>
            </a:extLst>
          </p:cNvPr>
          <p:cNvSpPr txBox="1"/>
          <p:nvPr/>
        </p:nvSpPr>
        <p:spPr>
          <a:xfrm>
            <a:off x="1252035" y="2753516"/>
            <a:ext cx="206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Overwhelming</a:t>
            </a:r>
            <a:endParaRPr lang="en-ZA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74DAF9-FCC0-FBF4-C9BE-04DF034F715D}"/>
              </a:ext>
            </a:extLst>
          </p:cNvPr>
          <p:cNvSpPr txBox="1"/>
          <p:nvPr/>
        </p:nvSpPr>
        <p:spPr>
          <a:xfrm>
            <a:off x="2472209" y="1802956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Insecurities</a:t>
            </a:r>
            <a:endParaRPr lang="en-Z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3DDEA-5134-263E-793A-AF63902A12AC}"/>
              </a:ext>
            </a:extLst>
          </p:cNvPr>
          <p:cNvSpPr txBox="1"/>
          <p:nvPr/>
        </p:nvSpPr>
        <p:spPr>
          <a:xfrm>
            <a:off x="1016418" y="4639097"/>
            <a:ext cx="298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Workload fears/stress</a:t>
            </a:r>
            <a:endParaRPr lang="en-ZA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39C5D-C34C-E5B1-FFFA-C2AE68205D9C}"/>
              </a:ext>
            </a:extLst>
          </p:cNvPr>
          <p:cNvSpPr txBox="1"/>
          <p:nvPr/>
        </p:nvSpPr>
        <p:spPr>
          <a:xfrm>
            <a:off x="2002625" y="3681664"/>
            <a:ext cx="258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Coping with jargon</a:t>
            </a:r>
            <a:endParaRPr lang="en-Z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E634B3-C10F-D360-04D4-C4801C0DF422}"/>
              </a:ext>
            </a:extLst>
          </p:cNvPr>
          <p:cNvSpPr txBox="1"/>
          <p:nvPr/>
        </p:nvSpPr>
        <p:spPr>
          <a:xfrm>
            <a:off x="2002625" y="5560372"/>
            <a:ext cx="1914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Long sessions</a:t>
            </a:r>
            <a:endParaRPr lang="en-Z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54F034-59DA-43D4-017F-AB0DA834423D}"/>
              </a:ext>
            </a:extLst>
          </p:cNvPr>
          <p:cNvSpPr txBox="1"/>
          <p:nvPr/>
        </p:nvSpPr>
        <p:spPr>
          <a:xfrm>
            <a:off x="7319390" y="2753516"/>
            <a:ext cx="3046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Enquiry group support</a:t>
            </a:r>
            <a:endParaRPr lang="en-Z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2F7BA-B44B-D303-4656-0CF4E1A662A5}"/>
              </a:ext>
            </a:extLst>
          </p:cNvPr>
          <p:cNvSpPr txBox="1"/>
          <p:nvPr/>
        </p:nvSpPr>
        <p:spPr>
          <a:xfrm>
            <a:off x="8539564" y="1802956"/>
            <a:ext cx="2950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TAU advisor expertise</a:t>
            </a:r>
            <a:endParaRPr lang="en-Z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94D841-BA46-56D1-CB91-E20F4AF1F62A}"/>
              </a:ext>
            </a:extLst>
          </p:cNvPr>
          <p:cNvSpPr txBox="1"/>
          <p:nvPr/>
        </p:nvSpPr>
        <p:spPr>
          <a:xfrm>
            <a:off x="7083773" y="4639097"/>
            <a:ext cx="461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Diversity of disciplines/institutions</a:t>
            </a:r>
            <a:endParaRPr lang="en-Z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C42656-D3AD-4D82-AF20-975368CDF66A}"/>
              </a:ext>
            </a:extLst>
          </p:cNvPr>
          <p:cNvSpPr txBox="1"/>
          <p:nvPr/>
        </p:nvSpPr>
        <p:spPr>
          <a:xfrm>
            <a:off x="8069980" y="3681664"/>
            <a:ext cx="3069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Knowledge acquisition</a:t>
            </a:r>
            <a:endParaRPr lang="en-Z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09ED42-96E2-A2B0-F79D-A1454368BADD}"/>
              </a:ext>
            </a:extLst>
          </p:cNvPr>
          <p:cNvSpPr txBox="1"/>
          <p:nvPr/>
        </p:nvSpPr>
        <p:spPr>
          <a:xfrm>
            <a:off x="8069980" y="5560372"/>
            <a:ext cx="341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Array of expert speakers</a:t>
            </a:r>
            <a:endParaRPr lang="en-ZA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94F0A3-A1ED-6046-45C4-7359244D3244}"/>
              </a:ext>
            </a:extLst>
          </p:cNvPr>
          <p:cNvCxnSpPr/>
          <p:nvPr/>
        </p:nvCxnSpPr>
        <p:spPr>
          <a:xfrm>
            <a:off x="5775158" y="1491917"/>
            <a:ext cx="0" cy="486700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2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28C7606E-6D71-10BA-CCF6-239322D60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39" y="216885"/>
            <a:ext cx="10959921" cy="523220"/>
          </a:xfrm>
          <a:prstGeom prst="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b="1" dirty="0"/>
              <a:t>Latter part TAU journey: far more enjoyment</a:t>
            </a:r>
            <a:endParaRPr lang="en-ZA" sz="28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DA927-3998-48D8-7BA3-12159D6EB45C}"/>
              </a:ext>
            </a:extLst>
          </p:cNvPr>
          <p:cNvSpPr txBox="1"/>
          <p:nvPr/>
        </p:nvSpPr>
        <p:spPr>
          <a:xfrm>
            <a:off x="2723377" y="2616866"/>
            <a:ext cx="674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Last session nice mix of talks vs enquiry group work</a:t>
            </a:r>
            <a:endParaRPr lang="en-ZA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74DAF9-FCC0-FBF4-C9BE-04DF034F715D}"/>
              </a:ext>
            </a:extLst>
          </p:cNvPr>
          <p:cNvSpPr txBox="1"/>
          <p:nvPr/>
        </p:nvSpPr>
        <p:spPr>
          <a:xfrm>
            <a:off x="3871062" y="1632137"/>
            <a:ext cx="444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Enhanced personal relationships</a:t>
            </a:r>
            <a:endParaRPr lang="en-ZA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3DDEA-5134-263E-793A-AF63902A12AC}"/>
              </a:ext>
            </a:extLst>
          </p:cNvPr>
          <p:cNvSpPr txBox="1"/>
          <p:nvPr/>
        </p:nvSpPr>
        <p:spPr>
          <a:xfrm>
            <a:off x="4026780" y="4517404"/>
            <a:ext cx="4138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Project implementation &amp; data</a:t>
            </a:r>
            <a:endParaRPr lang="en-ZA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439C5D-C34C-E5B1-FFFA-C2AE68205D9C}"/>
              </a:ext>
            </a:extLst>
          </p:cNvPr>
          <p:cNvSpPr txBox="1"/>
          <p:nvPr/>
        </p:nvSpPr>
        <p:spPr>
          <a:xfrm>
            <a:off x="3443096" y="3567135"/>
            <a:ext cx="5305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Better grasp of broader concepts/jargon</a:t>
            </a:r>
            <a:endParaRPr lang="en-ZA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E634B3-C10F-D360-04D4-C4801C0DF422}"/>
              </a:ext>
            </a:extLst>
          </p:cNvPr>
          <p:cNvSpPr txBox="1"/>
          <p:nvPr/>
        </p:nvSpPr>
        <p:spPr>
          <a:xfrm>
            <a:off x="4139021" y="5467673"/>
            <a:ext cx="391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Impact of excellent feedback </a:t>
            </a:r>
            <a:endParaRPr lang="en-ZA" sz="2400" b="1" dirty="0"/>
          </a:p>
        </p:txBody>
      </p:sp>
    </p:spTree>
    <p:extLst>
      <p:ext uri="{BB962C8B-B14F-4D97-AF65-F5344CB8AC3E}">
        <p14:creationId xmlns:p14="http://schemas.microsoft.com/office/powerpoint/2010/main" val="53880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6B6F2F-32C5-D9A0-3977-F7BA506702D4}"/>
              </a:ext>
            </a:extLst>
          </p:cNvPr>
          <p:cNvSpPr txBox="1"/>
          <p:nvPr/>
        </p:nvSpPr>
        <p:spPr>
          <a:xfrm>
            <a:off x="1215461" y="783809"/>
            <a:ext cx="9761076" cy="5940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Interesting concepts that appealed to me</a:t>
            </a:r>
            <a:r>
              <a:rPr lang="en-US" sz="2000" b="1" dirty="0"/>
              <a:t>:</a:t>
            </a:r>
          </a:p>
          <a:p>
            <a:endParaRPr lang="en-US" sz="2000" b="1" dirty="0"/>
          </a:p>
          <a:p>
            <a:r>
              <a:rPr lang="en-US" sz="2000" b="1" dirty="0"/>
              <a:t>The notion of ‘’slow’’ versus ‘’fast’’ science</a:t>
            </a:r>
          </a:p>
          <a:p>
            <a:r>
              <a:rPr lang="en-US" sz="2000" b="1" dirty="0"/>
              <a:t>Emphasis on social justice &amp; how apply in own environments?</a:t>
            </a:r>
          </a:p>
          <a:p>
            <a:r>
              <a:rPr lang="en-US" sz="2000" b="1" dirty="0"/>
              <a:t>Introduction to design-based research </a:t>
            </a:r>
          </a:p>
          <a:p>
            <a:endParaRPr lang="en-US" sz="2000" b="1" dirty="0"/>
          </a:p>
          <a:p>
            <a:r>
              <a:rPr lang="en-US" sz="2000" b="1" u="sng" dirty="0"/>
              <a:t>Triggering new thoughts/ideas/projects</a:t>
            </a:r>
            <a:r>
              <a:rPr lang="en-US" sz="2000" b="1" dirty="0"/>
              <a:t>:</a:t>
            </a:r>
          </a:p>
          <a:p>
            <a:endParaRPr lang="en-US" sz="2000" b="1" dirty="0"/>
          </a:p>
          <a:p>
            <a:r>
              <a:rPr lang="en-US" sz="2000" b="1" dirty="0"/>
              <a:t>Purpose of higher education?</a:t>
            </a:r>
          </a:p>
          <a:p>
            <a:r>
              <a:rPr lang="en-US" sz="2000" b="1" dirty="0"/>
              <a:t>How actually ‘’decolonize’’ disciplines such as Physiology?</a:t>
            </a:r>
          </a:p>
          <a:p>
            <a:r>
              <a:rPr lang="en-US" sz="2000" b="1" dirty="0"/>
              <a:t>Racism and medicine/biomedical science: roots, practices, structural </a:t>
            </a:r>
          </a:p>
          <a:p>
            <a:endParaRPr lang="en-US" sz="2000" b="1" dirty="0"/>
          </a:p>
          <a:p>
            <a:r>
              <a:rPr lang="en-US" sz="2000" b="1" u="sng" dirty="0"/>
              <a:t>Change strategies &amp; impact</a:t>
            </a:r>
            <a:r>
              <a:rPr lang="en-US" sz="2000" b="1" dirty="0"/>
              <a:t>:</a:t>
            </a:r>
          </a:p>
          <a:p>
            <a:endParaRPr lang="en-US" sz="2000" b="1" dirty="0"/>
          </a:p>
          <a:p>
            <a:r>
              <a:rPr lang="en-US" sz="2000" b="1" dirty="0"/>
              <a:t>Share &amp; collaborate – Medical Physiology, Dept of Biomedical Sciences, 2023 plans </a:t>
            </a:r>
          </a:p>
          <a:p>
            <a:r>
              <a:rPr lang="en-US" sz="2000" b="1" dirty="0"/>
              <a:t>Interact more, break down silos – Visual Arts, Journalism, Shared Humanity, CREST, Visual Redress</a:t>
            </a:r>
          </a:p>
          <a:p>
            <a:r>
              <a:rPr lang="en-US" sz="2000" b="1" dirty="0"/>
              <a:t>Think bigger – beyond SU, IUPS book chapter</a:t>
            </a:r>
          </a:p>
          <a:p>
            <a:r>
              <a:rPr lang="en-US" sz="2000" b="1" dirty="0"/>
              <a:t>How assess long-term impact?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371507F-938E-B0BA-72BE-D867E64CD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39" y="216885"/>
            <a:ext cx="10959921" cy="523220"/>
          </a:xfrm>
          <a:prstGeom prst="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b="1" dirty="0"/>
              <a:t>Theoretical considerations: my growth</a:t>
            </a:r>
            <a:endParaRPr lang="en-ZA" sz="2800" b="1" i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4CE80E-2237-578D-F34A-1E7BD8181B69}"/>
              </a:ext>
            </a:extLst>
          </p:cNvPr>
          <p:cNvSpPr/>
          <p:nvPr/>
        </p:nvSpPr>
        <p:spPr>
          <a:xfrm>
            <a:off x="1215461" y="2393251"/>
            <a:ext cx="9596918" cy="210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EA3592-0168-3DB0-4F8C-FA7E876F04F1}"/>
              </a:ext>
            </a:extLst>
          </p:cNvPr>
          <p:cNvSpPr/>
          <p:nvPr/>
        </p:nvSpPr>
        <p:spPr>
          <a:xfrm>
            <a:off x="1215461" y="4539035"/>
            <a:ext cx="9596918" cy="2102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33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122" name="Picture 2" descr="Nelson Mandela Quotes | Nelson mandela quotes, Nelson mandela, Quotes">
            <a:extLst>
              <a:ext uri="{FF2B5EF4-FFF2-40B4-BE49-F238E27FC236}">
                <a16:creationId xmlns:a16="http://schemas.microsoft.com/office/drawing/2014/main" id="{1E704051-49F7-3272-D67C-931963003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0" r="1" b="1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12A103EE-48F0-E554-9FFD-4AD1267F2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39" y="216885"/>
            <a:ext cx="10959921" cy="523220"/>
          </a:xfrm>
          <a:prstGeom prst="rect">
            <a:avLst/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b="1" dirty="0"/>
              <a:t>TAU journey was indeed worth it &amp; opened-up new horizons</a:t>
            </a:r>
            <a:endParaRPr lang="en-ZA" sz="2800" b="1" i="1" dirty="0"/>
          </a:p>
        </p:txBody>
      </p:sp>
    </p:spTree>
    <p:extLst>
      <p:ext uri="{BB962C8B-B14F-4D97-AF65-F5344CB8AC3E}">
        <p14:creationId xmlns:p14="http://schemas.microsoft.com/office/powerpoint/2010/main" val="60838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BE0AB94E8BC94A9890400D94B22345" ma:contentTypeVersion="2" ma:contentTypeDescription="Create a new document." ma:contentTypeScope="" ma:versionID="43aca10b07895d1247060d916793197c">
  <xsd:schema xmlns:xsd="http://www.w3.org/2001/XMLSchema" xmlns:xs="http://www.w3.org/2001/XMLSchema" xmlns:p="http://schemas.microsoft.com/office/2006/metadata/properties" xmlns:ns1="http://schemas.microsoft.com/sharepoint/v3" xmlns:ns2="3d0ffbf4-0ab1-4e4b-bd8c-865f61d41201" targetNamespace="http://schemas.microsoft.com/office/2006/metadata/properties" ma:root="true" ma:fieldsID="0358fc54e04717fd1f8ea0dccb55e9fc" ns1:_="" ns2:_="">
    <xsd:import namespace="http://schemas.microsoft.com/sharepoint/v3"/>
    <xsd:import namespace="3d0ffbf4-0ab1-4e4b-bd8c-865f61d4120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ffbf4-0ab1-4e4b-bd8c-865f61d412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F8049A3-106F-4688-BD38-D799A239BD5E}"/>
</file>

<file path=customXml/itemProps2.xml><?xml version="1.0" encoding="utf-8"?>
<ds:datastoreItem xmlns:ds="http://schemas.openxmlformats.org/officeDocument/2006/customXml" ds:itemID="{F600F440-3481-4F08-A07E-4F9703448CFA}"/>
</file>

<file path=customXml/itemProps3.xml><?xml version="1.0" encoding="utf-8"?>
<ds:datastoreItem xmlns:ds="http://schemas.openxmlformats.org/officeDocument/2006/customXml" ds:itemID="{A442F5CB-046E-4CF3-97E6-DBF9C23A62B9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318</Words>
  <Application>Microsoft Office PowerPoint</Application>
  <PresentationFormat>Widescreen</PresentationFormat>
  <Paragraphs>54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Essop, Faadiel, Prof [mfessop@sun.ac.za]</dc:creator>
  <cp:lastModifiedBy>Essop, Faadiel, Prof [mfessop@sun.ac.za]</cp:lastModifiedBy>
  <cp:revision>2</cp:revision>
  <dcterms:created xsi:type="dcterms:W3CDTF">2022-11-01T07:38:38Z</dcterms:created>
  <dcterms:modified xsi:type="dcterms:W3CDTF">2022-11-01T09:34:38Z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0x010100A8BE0AB94E8BC94A9890400D94B22345</vt:lpwstr>
  </property>
</Properties>
</file>