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48" r:id="rId2"/>
    <p:sldMasterId id="2147483658" r:id="rId3"/>
    <p:sldMasterId id="2147483657" r:id="rId4"/>
    <p:sldMasterId id="2147483665" r:id="rId5"/>
  </p:sldMasterIdLst>
  <p:sldIdLst>
    <p:sldId id="257" r:id="rId6"/>
    <p:sldId id="258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68"/>
    <a:srgbClr val="006E58"/>
    <a:srgbClr val="1F5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967"/>
    <p:restoredTop sz="95820"/>
  </p:normalViewPr>
  <p:slideViewPr>
    <p:cSldViewPr snapToGrid="0" snapToObjects="1">
      <p:cViewPr varScale="1">
        <p:scale>
          <a:sx n="86" d="100"/>
          <a:sy n="86" d="100"/>
        </p:scale>
        <p:origin x="23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customXml" Target="../customXml/item2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072C5-E66F-B94A-96A0-7961D4E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076" y="4613840"/>
            <a:ext cx="7944555" cy="1325563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bg1"/>
                </a:solidFill>
                <a:latin typeface="Gill Sans MT" panose="020B0502020104020203" pitchFamily="34" charset="77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51D67-1AD6-0344-938D-D89B9B7D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96740-8821-E24E-8BEA-8B14B078E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46808B8-4B6C-9D45-83F6-810A06AEA9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148739"/>
            <a:ext cx="953773" cy="93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4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ADD414AF-1D42-CB48-AA9D-73EB5AC2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8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AF072-72AB-944C-887A-15D66082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6FF5B-D61C-0C45-840C-0BEFF5553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8738"/>
            <a:ext cx="5181600" cy="48482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A6764-20B9-CC48-8702-F6F7D3A4E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28738"/>
            <a:ext cx="5181600" cy="48482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7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948C-2A51-9D46-A743-5A6069F6D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HEADING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EE1B2-C2A9-7B41-A8D8-1BCD0E032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57288"/>
            <a:ext cx="5181600" cy="51720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103B5-F4F3-B843-8294-4D8C03173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57288"/>
            <a:ext cx="5181600" cy="517207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3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805C2-5C25-8A4C-8466-8DEA8032FB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8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31E4-7A4D-934B-8ED2-A5E1E212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2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23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B3C59C1-8D76-6C45-92C7-4E34F57744B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A86CDE8-7339-244F-AB7A-9672E997C0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A42EEB5-AF35-FF4F-98E6-129849ACD55A}"/>
              </a:ext>
            </a:extLst>
          </p:cNvPr>
          <p:cNvSpPr txBox="1"/>
          <p:nvPr userDrawn="1"/>
        </p:nvSpPr>
        <p:spPr>
          <a:xfrm>
            <a:off x="4509783" y="1658426"/>
            <a:ext cx="6405689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2200" b="1" spc="50" baseline="0" dirty="0">
                <a:solidFill>
                  <a:schemeClr val="bg1"/>
                </a:solidFill>
              </a:rPr>
              <a:t>Division of Molecular Biology and Human Genetics</a:t>
            </a:r>
          </a:p>
          <a:p>
            <a:pPr marL="0" marR="0" lvl="0" indent="0" algn="thai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2200" b="1" spc="50" baseline="0" dirty="0">
                <a:solidFill>
                  <a:schemeClr val="bg1"/>
                </a:solidFill>
              </a:rPr>
              <a:t>Department of Biomedical Sciences</a:t>
            </a:r>
          </a:p>
          <a:p>
            <a:pPr algn="thaiDist">
              <a:lnSpc>
                <a:spcPct val="100000"/>
              </a:lnSpc>
              <a:spcAft>
                <a:spcPts val="800"/>
              </a:spcAft>
            </a:pPr>
            <a:r>
              <a:rPr lang="en-US" sz="2200" b="1" spc="50" baseline="0" dirty="0">
                <a:solidFill>
                  <a:schemeClr val="bg1"/>
                </a:solidFill>
              </a:rPr>
              <a:t>Faculty of Medicine and Health Sciences</a:t>
            </a:r>
          </a:p>
        </p:txBody>
      </p:sp>
      <p:pic>
        <p:nvPicPr>
          <p:cNvPr id="25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34CC9690-7222-494C-B9F9-9388AE124F5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93341" y="5959892"/>
            <a:ext cx="2005317" cy="97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E5FD6E09-73BD-B945-858A-A5CDD588D85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7697" t="8306" r="3385"/>
          <a:stretch/>
        </p:blipFill>
        <p:spPr bwMode="auto">
          <a:xfrm>
            <a:off x="2267420" y="1270220"/>
            <a:ext cx="2137410" cy="208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FC76BBE-CB56-CA42-A62E-47AAA468309A}"/>
              </a:ext>
            </a:extLst>
          </p:cNvPr>
          <p:cNvCxnSpPr>
            <a:cxnSpLocks/>
          </p:cNvCxnSpPr>
          <p:nvPr userDrawn="1"/>
        </p:nvCxnSpPr>
        <p:spPr>
          <a:xfrm>
            <a:off x="838200" y="6109216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66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FA8EF0-8A3B-6546-8DB8-4704FEBD9D57}"/>
              </a:ext>
            </a:extLst>
          </p:cNvPr>
          <p:cNvSpPr/>
          <p:nvPr userDrawn="1"/>
        </p:nvSpPr>
        <p:spPr>
          <a:xfrm>
            <a:off x="-22303" y="425380"/>
            <a:ext cx="7968124" cy="477868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CD6973-6A20-B045-ABE9-3123FA1D7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HEADING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E85B0-3002-A146-AB28-7DC91C681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A12696-EE79-DB4E-9F28-E54B7A4D56E2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7816"/>
            <a:ext cx="10515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44341D0-896B-3B4E-9CE1-56B444832169}"/>
              </a:ext>
            </a:extLst>
          </p:cNvPr>
          <p:cNvSpPr txBox="1"/>
          <p:nvPr userDrawn="1"/>
        </p:nvSpPr>
        <p:spPr>
          <a:xfrm>
            <a:off x="738187" y="6402705"/>
            <a:ext cx="8834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77"/>
              </a:rPr>
              <a:t>DIVISION OF MOLECULAR BIOLOGY AND HUMAN GENETICS | DEPARTMENT BIOMEDICAL SCIENCES | FACULTY MEDICINE AND HEALTH SCIENCES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987602-6D5A-024B-82C1-53B5EC3D4DC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148739"/>
            <a:ext cx="953773" cy="937114"/>
          </a:xfrm>
          <a:prstGeom prst="rect">
            <a:avLst/>
          </a:prstGeom>
        </p:spPr>
      </p:pic>
      <p:pic>
        <p:nvPicPr>
          <p:cNvPr id="17" name="Picture 16" descr="A picture containing drawing, food, mug&#10;&#10;Description automatically generated">
            <a:extLst>
              <a:ext uri="{FF2B5EF4-FFF2-40B4-BE49-F238E27FC236}">
                <a16:creationId xmlns:a16="http://schemas.microsoft.com/office/drawing/2014/main" id="{E7919A20-6FB5-D249-ADF2-70322D14DCA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6419841"/>
            <a:ext cx="913390" cy="31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6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bg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F081D36-95FC-624A-BC68-F93F4EB3D64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CD70EA9-9F55-554E-BA34-B3DE3BE97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5D221D-9CB2-3D42-87FA-4F08D4FC4B71}"/>
              </a:ext>
            </a:extLst>
          </p:cNvPr>
          <p:cNvSpPr/>
          <p:nvPr userDrawn="1"/>
        </p:nvSpPr>
        <p:spPr>
          <a:xfrm>
            <a:off x="-22303" y="425380"/>
            <a:ext cx="7968124" cy="477868"/>
          </a:xfrm>
          <a:prstGeom prst="rect">
            <a:avLst/>
          </a:prstGeom>
          <a:solidFill>
            <a:schemeClr val="bg1"/>
          </a:solidFill>
          <a:ln>
            <a:solidFill>
              <a:srgbClr val="1F556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00FD66-B77F-F149-BCEE-D43DD769290F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7816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9618DFD-C745-564C-900A-E77B6A5107CF}"/>
              </a:ext>
            </a:extLst>
          </p:cNvPr>
          <p:cNvSpPr txBox="1"/>
          <p:nvPr userDrawn="1"/>
        </p:nvSpPr>
        <p:spPr>
          <a:xfrm>
            <a:off x="738187" y="6402705"/>
            <a:ext cx="88344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/>
                </a:solidFill>
                <a:latin typeface="Gill Sans MT" panose="020B0502020104020203" pitchFamily="34" charset="77"/>
              </a:rPr>
              <a:t>DIVISION OF MOLECULAR BIOLOGY AND HUMAN GENETICS | DEPARTMENT BIOMEDICAL SCIENCES | FACULTY MEDICINE AND HEALTH SCIENCES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EC5719-5A53-1842-977A-0BC0C872ED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2967" y="6411337"/>
            <a:ext cx="960833" cy="319405"/>
          </a:xfrm>
          <a:prstGeom prst="rect">
            <a:avLst/>
          </a:prstGeom>
        </p:spPr>
      </p:pic>
      <p:pic>
        <p:nvPicPr>
          <p:cNvPr id="17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CFBB254D-BA48-E641-8D6B-996A25C700A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92967" y="-22742"/>
            <a:ext cx="1238175" cy="114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2DAA747-462C-AE48-9C61-5D9259E1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1F5565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B6ED73-D1CF-AB49-A8FD-F0DB06DE789A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7816"/>
            <a:ext cx="10515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BF404B1-732E-AA4C-9669-EF375D0B9712}"/>
              </a:ext>
            </a:extLst>
          </p:cNvPr>
          <p:cNvSpPr txBox="1"/>
          <p:nvPr userDrawn="1"/>
        </p:nvSpPr>
        <p:spPr>
          <a:xfrm>
            <a:off x="738187" y="6402705"/>
            <a:ext cx="8834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77"/>
              </a:rPr>
              <a:t>DIVISION OF MOLECULAR BIOLOGY AND HUMAN GENETICS | DEPARTMENT BIOMEDICAL SCIENCES | FACULTY MEDICINE AND HEALTH SCIENCES</a:t>
            </a:r>
          </a:p>
        </p:txBody>
      </p:sp>
      <p:pic>
        <p:nvPicPr>
          <p:cNvPr id="9" name="Picture 8" descr="A picture containing drawing, food, mug&#10;&#10;Description automatically generated">
            <a:extLst>
              <a:ext uri="{FF2B5EF4-FFF2-40B4-BE49-F238E27FC236}">
                <a16:creationId xmlns:a16="http://schemas.microsoft.com/office/drawing/2014/main" id="{E89EFDDA-17B2-9545-A389-54ACFB312B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027" y="6419841"/>
            <a:ext cx="913390" cy="31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1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0EB382-833C-054D-948F-FAC4AA75384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68"/>
          </a:solidFill>
          <a:ln>
            <a:solidFill>
              <a:srgbClr val="1F5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507294-1690-C94C-864C-2738DC5F41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6">
            <a:extLst>
              <a:ext uri="{FF2B5EF4-FFF2-40B4-BE49-F238E27FC236}">
                <a16:creationId xmlns:a16="http://schemas.microsoft.com/office/drawing/2014/main" id="{7543FCED-4846-5447-81AA-C8199E05F2A5}"/>
              </a:ext>
            </a:extLst>
          </p:cNvPr>
          <p:cNvSpPr txBox="1">
            <a:spLocks/>
          </p:cNvSpPr>
          <p:nvPr userDrawn="1"/>
        </p:nvSpPr>
        <p:spPr>
          <a:xfrm>
            <a:off x="2339155" y="724248"/>
            <a:ext cx="7513689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2600" b="1" dirty="0">
                <a:solidFill>
                  <a:schemeClr val="bg1"/>
                </a:solidFill>
                <a:latin typeface="Gill Sans MT" panose="020B0502020104020203" pitchFamily="34" charset="0"/>
              </a:rPr>
              <a:t>CONTACT US | STAY IN TOUCH </a:t>
            </a:r>
          </a:p>
        </p:txBody>
      </p:sp>
      <p:pic>
        <p:nvPicPr>
          <p:cNvPr id="13" name="Picture 2" descr="C:\Users\asm24\Documents\Nadene Reignier\James Hart\W11581 - SU Faculty of Medicine and Health - Powerpoint Presentation\Powerpoint Presentation\Logo-02.png">
            <a:extLst>
              <a:ext uri="{FF2B5EF4-FFF2-40B4-BE49-F238E27FC236}">
                <a16:creationId xmlns:a16="http://schemas.microsoft.com/office/drawing/2014/main" id="{2AF19488-28D2-5044-8D1D-94329BF18E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9783" y="5647967"/>
            <a:ext cx="3172434" cy="97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cebook icon white png, Picture #2234209 facebook icon white png">
            <a:extLst>
              <a:ext uri="{FF2B5EF4-FFF2-40B4-BE49-F238E27FC236}">
                <a16:creationId xmlns:a16="http://schemas.microsoft.com/office/drawing/2014/main" id="{5ADA315A-0991-314E-A6A8-80A30DD04B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65139" y="2760353"/>
            <a:ext cx="722496" cy="72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Download HD Contact Us - Square Twitter Png White Transparent PNG Image -  NicePNG.com">
            <a:extLst>
              <a:ext uri="{FF2B5EF4-FFF2-40B4-BE49-F238E27FC236}">
                <a16:creationId xmlns:a16="http://schemas.microsoft.com/office/drawing/2014/main" id="{6E2A264C-D606-F840-A423-DAA1B2D15A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8531" y="3597865"/>
            <a:ext cx="516259" cy="5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4" descr="Website Logo - Site Icon White Png, Png Download - Original Size PNG Image  - PNGJoy">
            <a:extLst>
              <a:ext uri="{FF2B5EF4-FFF2-40B4-BE49-F238E27FC236}">
                <a16:creationId xmlns:a16="http://schemas.microsoft.com/office/drawing/2014/main" id="{D97DA40F-BC13-7942-845B-03A91E7A7A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0296" y="1446743"/>
            <a:ext cx="514221" cy="51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4" descr="Free White Linkedin Icon - Download White Linkedin Icon">
            <a:extLst>
              <a:ext uri="{FF2B5EF4-FFF2-40B4-BE49-F238E27FC236}">
                <a16:creationId xmlns:a16="http://schemas.microsoft.com/office/drawing/2014/main" id="{68A9A912-0C5C-904F-88B7-A1ED960D06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8530" y="4356500"/>
            <a:ext cx="516259" cy="51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4" descr="User account | United Way of Missoula County">
            <a:extLst>
              <a:ext uri="{FF2B5EF4-FFF2-40B4-BE49-F238E27FC236}">
                <a16:creationId xmlns:a16="http://schemas.microsoft.com/office/drawing/2014/main" id="{EF33D24B-E26D-A64C-8236-E62F6E4F79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8530" y="5103741"/>
            <a:ext cx="552730" cy="54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le 6">
            <a:extLst>
              <a:ext uri="{FF2B5EF4-FFF2-40B4-BE49-F238E27FC236}">
                <a16:creationId xmlns:a16="http://schemas.microsoft.com/office/drawing/2014/main" id="{05FCCA72-A9E2-4748-80FE-9445A549DF76}"/>
              </a:ext>
            </a:extLst>
          </p:cNvPr>
          <p:cNvSpPr txBox="1">
            <a:spLocks/>
          </p:cNvSpPr>
          <p:nvPr userDrawn="1"/>
        </p:nvSpPr>
        <p:spPr>
          <a:xfrm>
            <a:off x="4234617" y="3634005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@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SuMBHG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9" name="Title 6">
            <a:extLst>
              <a:ext uri="{FF2B5EF4-FFF2-40B4-BE49-F238E27FC236}">
                <a16:creationId xmlns:a16="http://schemas.microsoft.com/office/drawing/2014/main" id="{45AC244A-93AE-2D4F-AC8F-31C674652F86}"/>
              </a:ext>
            </a:extLst>
          </p:cNvPr>
          <p:cNvSpPr txBox="1">
            <a:spLocks/>
          </p:cNvSpPr>
          <p:nvPr userDrawn="1"/>
        </p:nvSpPr>
        <p:spPr>
          <a:xfrm>
            <a:off x="4209980" y="1474108"/>
            <a:ext cx="5281914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www.sun.ac.za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/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mbhg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-funding-support</a:t>
            </a:r>
          </a:p>
        </p:txBody>
      </p:sp>
      <p:sp>
        <p:nvSpPr>
          <p:cNvPr id="30" name="Title 6">
            <a:extLst>
              <a:ext uri="{FF2B5EF4-FFF2-40B4-BE49-F238E27FC236}">
                <a16:creationId xmlns:a16="http://schemas.microsoft.com/office/drawing/2014/main" id="{4C930D91-27B3-674E-B25F-4421B337D990}"/>
              </a:ext>
            </a:extLst>
          </p:cNvPr>
          <p:cNvSpPr txBox="1">
            <a:spLocks/>
          </p:cNvSpPr>
          <p:nvPr userDrawn="1"/>
        </p:nvSpPr>
        <p:spPr>
          <a:xfrm>
            <a:off x="4234617" y="2899709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@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SuMBHG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1" name="Title 6">
            <a:extLst>
              <a:ext uri="{FF2B5EF4-FFF2-40B4-BE49-F238E27FC236}">
                <a16:creationId xmlns:a16="http://schemas.microsoft.com/office/drawing/2014/main" id="{B4652608-5E8E-E947-981F-7C9E53ECC4E3}"/>
              </a:ext>
            </a:extLst>
          </p:cNvPr>
          <p:cNvSpPr txBox="1">
            <a:spLocks/>
          </p:cNvSpPr>
          <p:nvPr userDrawn="1"/>
        </p:nvSpPr>
        <p:spPr>
          <a:xfrm>
            <a:off x="4234617" y="4383865"/>
            <a:ext cx="5281915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https://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www.linkedin.com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/company/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mbhg</a:t>
            </a:r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/</a:t>
            </a:r>
          </a:p>
        </p:txBody>
      </p:sp>
      <p:sp>
        <p:nvSpPr>
          <p:cNvPr id="32" name="Title 6">
            <a:extLst>
              <a:ext uri="{FF2B5EF4-FFF2-40B4-BE49-F238E27FC236}">
                <a16:creationId xmlns:a16="http://schemas.microsoft.com/office/drawing/2014/main" id="{98F4BED1-99E2-1A4D-A441-FE4EF6095F76}"/>
              </a:ext>
            </a:extLst>
          </p:cNvPr>
          <p:cNvSpPr txBox="1">
            <a:spLocks/>
          </p:cNvSpPr>
          <p:nvPr userDrawn="1"/>
        </p:nvSpPr>
        <p:spPr>
          <a:xfrm>
            <a:off x="4234617" y="5103741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>
                <a:solidFill>
                  <a:schemeClr val="bg1"/>
                </a:solidFill>
                <a:latin typeface="Gill Sans MT" panose="020B0502020104020203" pitchFamily="34" charset="0"/>
              </a:rPr>
              <a:t>@</a:t>
            </a:r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su_mbhg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3" name="Graphic 2" descr="Email with solid fill">
            <a:extLst>
              <a:ext uri="{FF2B5EF4-FFF2-40B4-BE49-F238E27FC236}">
                <a16:creationId xmlns:a16="http://schemas.microsoft.com/office/drawing/2014/main" id="{4357F887-0F72-B54A-A044-44CB891F1A4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70302" y="2133522"/>
            <a:ext cx="552724" cy="552724"/>
          </a:xfrm>
          <a:prstGeom prst="rect">
            <a:avLst/>
          </a:prstGeom>
        </p:spPr>
      </p:pic>
      <p:sp>
        <p:nvSpPr>
          <p:cNvPr id="18" name="Title 6">
            <a:extLst>
              <a:ext uri="{FF2B5EF4-FFF2-40B4-BE49-F238E27FC236}">
                <a16:creationId xmlns:a16="http://schemas.microsoft.com/office/drawing/2014/main" id="{DE73C407-DACA-5842-889B-2BEA1740D38A}"/>
              </a:ext>
            </a:extLst>
          </p:cNvPr>
          <p:cNvSpPr txBox="1">
            <a:spLocks/>
          </p:cNvSpPr>
          <p:nvPr userDrawn="1"/>
        </p:nvSpPr>
        <p:spPr>
          <a:xfrm>
            <a:off x="4233098" y="2178524"/>
            <a:ext cx="4773916" cy="7224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400" dirty="0" err="1">
                <a:solidFill>
                  <a:schemeClr val="bg1"/>
                </a:solidFill>
                <a:latin typeface="Gill Sans MT" panose="020B0502020104020203" pitchFamily="34" charset="0"/>
              </a:rPr>
              <a:t>mbhgapplications@sun.ac.za</a:t>
            </a:r>
            <a:endParaRPr lang="en-ZA" sz="2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2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.ac.za/english/faculty/healthsciences/Molecular_Biology_Human_Genetics/Pages/default.aspx" TargetMode="External"/><Relationship Id="rId2" Type="http://schemas.openxmlformats.org/officeDocument/2006/relationships/hyperlink" Target="https://hermes.mb.sun.ac.za/redcap/surveys/?s=LFCM88A33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uropass.cedefop.europa.e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A7413-C3A3-7844-B143-F41CF89F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076" y="4613840"/>
            <a:ext cx="10169848" cy="1325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ZA" b="1" dirty="0"/>
              <a:t>DAAD IN-REGION SCHOLARSHIP PROGRAMME</a:t>
            </a:r>
            <a:br>
              <a:rPr lang="en-ZA" b="1" dirty="0"/>
            </a:br>
            <a:r>
              <a:rPr lang="en-ZA" b="1" dirty="0"/>
              <a:t>APPLICATION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8F12A-8934-2344-B297-FF689873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TO IMPROVE YOUR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4D67A-C4E4-7149-8967-DC45EAA0E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/>
              <a:t>What to include in your personal statement/motivation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Why do you want to get a MSc or PhD degree?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What topic would you like to study?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How will you use the acquired skills to the benefit of your home country in future?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Do you plan to visit Germany (research stay) during the scholarship?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3200" b="1" dirty="0"/>
              <a:t>(Max 500 words)</a:t>
            </a:r>
            <a:endParaRPr lang="en-ZA" sz="3200" b="1" dirty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2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8D380-CB48-7244-B4A0-247C0765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PROPOSAL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BF2F-A690-BA4A-9889-94CBA640A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Attention: For PhD applicants ONLY (Step 2)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Background</a:t>
            </a:r>
            <a:endParaRPr lang="en-ZA" sz="32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/>
              <a:t>Research </a:t>
            </a:r>
            <a:r>
              <a:rPr lang="af-ZA" dirty="0" err="1"/>
              <a:t>question</a:t>
            </a:r>
            <a:r>
              <a:rPr lang="af-ZA" dirty="0"/>
              <a:t>(</a:t>
            </a:r>
            <a:r>
              <a:rPr lang="af-ZA" dirty="0" err="1"/>
              <a:t>s</a:t>
            </a:r>
            <a:r>
              <a:rPr lang="af-ZA" dirty="0"/>
              <a:t>) 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Problem and objectives</a:t>
            </a:r>
            <a:endParaRPr lang="en-ZA" sz="32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Design &amp; methods</a:t>
            </a:r>
            <a:endParaRPr lang="en-ZA" sz="32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 err="1"/>
              <a:t>Why</a:t>
            </a:r>
            <a:r>
              <a:rPr lang="af-ZA" dirty="0"/>
              <a:t> is </a:t>
            </a:r>
            <a:r>
              <a:rPr lang="af-ZA" dirty="0" err="1"/>
              <a:t>this</a:t>
            </a:r>
            <a:r>
              <a:rPr lang="af-ZA" dirty="0"/>
              <a:t> </a:t>
            </a:r>
            <a:r>
              <a:rPr lang="af-ZA" dirty="0" err="1"/>
              <a:t>study</a:t>
            </a:r>
            <a:r>
              <a:rPr lang="af-ZA" dirty="0"/>
              <a:t> </a:t>
            </a:r>
            <a:r>
              <a:rPr lang="af-ZA" dirty="0" err="1"/>
              <a:t>significant</a:t>
            </a:r>
            <a:r>
              <a:rPr lang="af-ZA" dirty="0"/>
              <a:t>: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Ø"/>
            </a:pPr>
            <a:r>
              <a:rPr lang="af-ZA" dirty="0" err="1"/>
              <a:t>What</a:t>
            </a:r>
            <a:r>
              <a:rPr lang="af-ZA" dirty="0"/>
              <a:t> </a:t>
            </a:r>
            <a:r>
              <a:rPr lang="af-ZA" dirty="0" err="1"/>
              <a:t>problem</a:t>
            </a:r>
            <a:r>
              <a:rPr lang="af-ZA" dirty="0"/>
              <a:t> is </a:t>
            </a:r>
            <a:r>
              <a:rPr lang="af-ZA" dirty="0" err="1"/>
              <a:t>your</a:t>
            </a:r>
            <a:r>
              <a:rPr lang="af-ZA" dirty="0"/>
              <a:t> </a:t>
            </a:r>
            <a:r>
              <a:rPr lang="af-ZA" dirty="0" err="1"/>
              <a:t>study</a:t>
            </a:r>
            <a:r>
              <a:rPr lang="af-ZA" dirty="0"/>
              <a:t> </a:t>
            </a:r>
            <a:r>
              <a:rPr lang="af-ZA" dirty="0" err="1"/>
              <a:t>going</a:t>
            </a:r>
            <a:r>
              <a:rPr lang="af-ZA" dirty="0"/>
              <a:t> </a:t>
            </a:r>
            <a:r>
              <a:rPr lang="af-ZA" dirty="0" err="1"/>
              <a:t>to</a:t>
            </a:r>
            <a:r>
              <a:rPr lang="af-ZA" dirty="0"/>
              <a:t> </a:t>
            </a:r>
            <a:r>
              <a:rPr lang="af-ZA" dirty="0" err="1"/>
              <a:t>solve</a:t>
            </a:r>
            <a:r>
              <a:rPr lang="af-ZA" dirty="0"/>
              <a:t>?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Ø"/>
            </a:pPr>
            <a:r>
              <a:rPr lang="af-ZA" dirty="0" err="1"/>
              <a:t>Who</a:t>
            </a:r>
            <a:r>
              <a:rPr lang="af-ZA" dirty="0"/>
              <a:t> </a:t>
            </a:r>
            <a:r>
              <a:rPr lang="af-ZA" dirty="0" err="1"/>
              <a:t>will</a:t>
            </a:r>
            <a:r>
              <a:rPr lang="af-ZA" dirty="0"/>
              <a:t> </a:t>
            </a:r>
            <a:r>
              <a:rPr lang="af-ZA" dirty="0" err="1"/>
              <a:t>be</a:t>
            </a:r>
            <a:r>
              <a:rPr lang="af-ZA" dirty="0"/>
              <a:t> </a:t>
            </a:r>
            <a:r>
              <a:rPr lang="af-ZA" dirty="0" err="1"/>
              <a:t>interested</a:t>
            </a:r>
            <a:r>
              <a:rPr lang="af-ZA" dirty="0"/>
              <a:t> in </a:t>
            </a:r>
            <a:r>
              <a:rPr lang="af-ZA" dirty="0" err="1"/>
              <a:t>the</a:t>
            </a:r>
            <a:r>
              <a:rPr lang="af-ZA" dirty="0"/>
              <a:t> </a:t>
            </a:r>
            <a:r>
              <a:rPr lang="af-ZA" dirty="0" err="1"/>
              <a:t>results</a:t>
            </a:r>
            <a:r>
              <a:rPr lang="af-ZA" dirty="0"/>
              <a:t> of </a:t>
            </a:r>
            <a:r>
              <a:rPr lang="af-ZA" dirty="0" err="1"/>
              <a:t>your</a:t>
            </a:r>
            <a:r>
              <a:rPr lang="af-ZA" dirty="0"/>
              <a:t> </a:t>
            </a:r>
            <a:r>
              <a:rPr lang="af-ZA" dirty="0" err="1"/>
              <a:t>study</a:t>
            </a:r>
            <a:r>
              <a:rPr lang="af-ZA" dirty="0"/>
              <a:t>? </a:t>
            </a:r>
          </a:p>
          <a:p>
            <a:pPr lvl="3">
              <a:lnSpc>
                <a:spcPct val="120000"/>
              </a:lnSpc>
              <a:buFont typeface="Wingdings" pitchFamily="2" charset="2"/>
              <a:buChar char="Ø"/>
            </a:pPr>
            <a:r>
              <a:rPr lang="af-ZA" dirty="0" err="1"/>
              <a:t>How</a:t>
            </a:r>
            <a:r>
              <a:rPr lang="af-ZA" dirty="0"/>
              <a:t> are </a:t>
            </a:r>
            <a:r>
              <a:rPr lang="af-ZA" dirty="0" err="1"/>
              <a:t>your</a:t>
            </a:r>
            <a:r>
              <a:rPr lang="af-ZA" dirty="0"/>
              <a:t> </a:t>
            </a:r>
            <a:r>
              <a:rPr lang="af-ZA" dirty="0" err="1"/>
              <a:t>results</a:t>
            </a:r>
            <a:r>
              <a:rPr lang="af-ZA" dirty="0"/>
              <a:t> </a:t>
            </a:r>
            <a:r>
              <a:rPr lang="af-ZA" dirty="0" err="1"/>
              <a:t>going</a:t>
            </a:r>
            <a:r>
              <a:rPr lang="af-ZA" dirty="0"/>
              <a:t> </a:t>
            </a:r>
            <a:r>
              <a:rPr lang="af-ZA" dirty="0" err="1"/>
              <a:t>to</a:t>
            </a:r>
            <a:r>
              <a:rPr lang="af-ZA" dirty="0"/>
              <a:t> </a:t>
            </a:r>
            <a:r>
              <a:rPr lang="af-ZA" dirty="0" err="1"/>
              <a:t>change</a:t>
            </a:r>
            <a:r>
              <a:rPr lang="af-ZA" dirty="0"/>
              <a:t> </a:t>
            </a:r>
            <a:r>
              <a:rPr lang="af-ZA" dirty="0" err="1"/>
              <a:t>policy</a:t>
            </a:r>
            <a:r>
              <a:rPr lang="af-ZA" dirty="0"/>
              <a:t>, </a:t>
            </a:r>
            <a:r>
              <a:rPr lang="af-ZA" dirty="0" err="1"/>
              <a:t>practice</a:t>
            </a:r>
            <a:r>
              <a:rPr lang="af-ZA" dirty="0"/>
              <a:t> </a:t>
            </a:r>
            <a:r>
              <a:rPr lang="af-ZA" dirty="0" err="1"/>
              <a:t>or</a:t>
            </a:r>
            <a:r>
              <a:rPr lang="af-ZA" dirty="0"/>
              <a:t> </a:t>
            </a:r>
            <a:r>
              <a:rPr lang="af-ZA" dirty="0" err="1"/>
              <a:t>both</a:t>
            </a:r>
            <a:r>
              <a:rPr lang="af-ZA" dirty="0"/>
              <a:t>?</a:t>
            </a:r>
            <a:endParaRPr lang="en-ZA" sz="2800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/>
              <a:t>Research </a:t>
            </a:r>
            <a:r>
              <a:rPr lang="af-ZA" dirty="0" err="1"/>
              <a:t>stay</a:t>
            </a:r>
            <a:r>
              <a:rPr lang="af-ZA" dirty="0"/>
              <a:t> in </a:t>
            </a:r>
            <a:r>
              <a:rPr lang="af-ZA" dirty="0" err="1"/>
              <a:t>Germany</a:t>
            </a:r>
            <a:endParaRPr lang="af-ZA" dirty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af-ZA" dirty="0" err="1"/>
              <a:t>Timeline</a:t>
            </a:r>
            <a:endParaRPr lang="af-ZA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af-ZA" b="1" dirty="0"/>
              <a:t>(Max 10 pages)</a:t>
            </a:r>
            <a:endParaRPr lang="en-ZA" b="1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4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3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2BBD0-7AE1-B649-81EE-50DDF073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SCHOLARSHIP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D019F-B383-CD48-9CB7-A1E26F0C1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Target group: </a:t>
            </a:r>
            <a:r>
              <a:rPr lang="en-US" sz="2000" dirty="0"/>
              <a:t>students from </a:t>
            </a:r>
            <a:r>
              <a:rPr lang="en-US" sz="2000" b="1" dirty="0"/>
              <a:t>Sub-Saharan African countries</a:t>
            </a:r>
            <a:r>
              <a:rPr lang="en-US" sz="2000" dirty="0"/>
              <a:t> (excluding South Africa)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Purpose:</a:t>
            </a:r>
            <a:r>
              <a:rPr lang="en-US" sz="2000" dirty="0">
                <a:solidFill>
                  <a:srgbClr val="006268"/>
                </a:solidFill>
              </a:rPr>
              <a:t> </a:t>
            </a:r>
            <a:r>
              <a:rPr lang="en-US" sz="2000" dirty="0"/>
              <a:t>study towards an </a:t>
            </a:r>
            <a:r>
              <a:rPr lang="en-US" sz="2000" b="1" dirty="0"/>
              <a:t>MSc or PhD</a:t>
            </a:r>
            <a:r>
              <a:rPr lang="en-US" sz="2000" dirty="0"/>
              <a:t> degree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Location:</a:t>
            </a:r>
            <a:r>
              <a:rPr lang="en-US" sz="2000" dirty="0">
                <a:solidFill>
                  <a:srgbClr val="006268"/>
                </a:solidFill>
              </a:rPr>
              <a:t> </a:t>
            </a:r>
            <a:r>
              <a:rPr lang="en-US" sz="2000" b="1" dirty="0"/>
              <a:t>Division of Molecular Biology and Human Genetics, Stellenbosch University, South Africa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6268"/>
                </a:solidFill>
              </a:rPr>
              <a:t>Goal: </a:t>
            </a:r>
            <a:r>
              <a:rPr lang="en-US" sz="2000" b="1" dirty="0"/>
              <a:t>train </a:t>
            </a:r>
            <a:r>
              <a:rPr lang="en-US" sz="2000" dirty="0"/>
              <a:t>individuals who plan to pursue a </a:t>
            </a:r>
            <a:r>
              <a:rPr lang="en-US" sz="2000" b="1" dirty="0"/>
              <a:t>career in teaching and/or research</a:t>
            </a:r>
            <a:r>
              <a:rPr lang="en-US" sz="2000" dirty="0"/>
              <a:t> at a higher education institution in Sub-Saharan Africa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97851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69350-EF56-9D43-A51E-6917E836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07" y="867149"/>
            <a:ext cx="10515600" cy="1325563"/>
          </a:xfrm>
        </p:spPr>
        <p:txBody>
          <a:bodyPr/>
          <a:lstStyle/>
          <a:p>
            <a:r>
              <a:rPr lang="en-US" sz="2800" b="1" dirty="0">
                <a:latin typeface="Gill Sans MT" panose="020B0502020104020203" pitchFamily="34" charset="77"/>
              </a:rPr>
              <a:t>SCHOLARSHIP AMOUNT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B32B62F8-4D4E-6E4B-8FE4-6CE37058B4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317290"/>
              </p:ext>
            </p:extLst>
          </p:nvPr>
        </p:nvGraphicFramePr>
        <p:xfrm>
          <a:off x="616807" y="1690688"/>
          <a:ext cx="10958385" cy="389890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6077303">
                  <a:extLst>
                    <a:ext uri="{9D8B030D-6E8A-4147-A177-3AD203B41FA5}">
                      <a16:colId xmlns:a16="http://schemas.microsoft.com/office/drawing/2014/main" val="1537681401"/>
                    </a:ext>
                  </a:extLst>
                </a:gridCol>
                <a:gridCol w="2568539">
                  <a:extLst>
                    <a:ext uri="{9D8B030D-6E8A-4147-A177-3AD203B41FA5}">
                      <a16:colId xmlns:a16="http://schemas.microsoft.com/office/drawing/2014/main" val="973971372"/>
                    </a:ext>
                  </a:extLst>
                </a:gridCol>
                <a:gridCol w="2312543">
                  <a:extLst>
                    <a:ext uri="{9D8B030D-6E8A-4147-A177-3AD203B41FA5}">
                      <a16:colId xmlns:a16="http://schemas.microsoft.com/office/drawing/2014/main" val="733280622"/>
                    </a:ext>
                  </a:extLst>
                </a:gridCol>
              </a:tblGrid>
              <a:tr h="487363">
                <a:tc>
                  <a:txBody>
                    <a:bodyPr/>
                    <a:lstStyle/>
                    <a:p>
                      <a:pPr algn="l" fontAlgn="b"/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626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8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MSc </a:t>
                      </a:r>
                      <a:r>
                        <a:rPr lang="en-ZA" sz="16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(2 years)</a:t>
                      </a:r>
                      <a:endParaRPr lang="en-ZA" sz="16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626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8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PhD </a:t>
                      </a:r>
                      <a:r>
                        <a:rPr lang="en-ZA" sz="1600" b="1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77"/>
                        </a:rPr>
                        <a:t>(3 years)</a:t>
                      </a:r>
                      <a:endParaRPr lang="en-ZA" sz="16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62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800548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Stipend per year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5400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6000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9734114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Research allowance per year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460 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920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29870715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Printing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(once)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400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EUR 800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2248941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Travel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(twice; estimate per year)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5 000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5 000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3729233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Health insurance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(estimate)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2 000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2 000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3762124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Tuition &amp; university fee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(paid directly to SU)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43 686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41 664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7415002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TOTAL </a:t>
                      </a:r>
                      <a:r>
                        <a:rPr lang="en-ZA" sz="1800" b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(estimate per year; varies based on exchange rate)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166 613 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</a:rPr>
                        <a:t> R 191 635 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1587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79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40E5-4150-8A41-948A-F39AB4AA2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D2BB7-38D4-894C-B550-D57C7071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ZA" sz="2800" b="1" dirty="0">
                <a:solidFill>
                  <a:srgbClr val="006268"/>
                </a:solidFill>
              </a:rPr>
              <a:t>Short-term research scholarship </a:t>
            </a:r>
            <a:r>
              <a:rPr lang="en-ZA" sz="2800" dirty="0"/>
              <a:t>to visit a research lab in Germany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3-6 months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Needs to be mentioned in the application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Includes: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sz="2800" dirty="0"/>
              <a:t>Monthly scholarship payment for living costs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sz="2800" dirty="0"/>
              <a:t>Health/accident/liability insurance costs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sz="2800" dirty="0"/>
              <a:t>Travel costs</a:t>
            </a:r>
          </a:p>
        </p:txBody>
      </p:sp>
    </p:spTree>
    <p:extLst>
      <p:ext uri="{BB962C8B-B14F-4D97-AF65-F5344CB8AC3E}">
        <p14:creationId xmlns:p14="http://schemas.microsoft.com/office/powerpoint/2010/main" val="212891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40E5-4150-8A41-948A-F39AB4AA2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ELIGIBLE?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D2BB7-38D4-894C-B550-D57C7071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Nationals/permanent residents from Sub-Saharan African countries (not SA)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 err="1"/>
              <a:t>BScHon</a:t>
            </a:r>
            <a:r>
              <a:rPr lang="en-ZA" dirty="0"/>
              <a:t> degree (MSc) or MSc degree (PhD) with at least Second Class/Upper division/&gt;60% 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Thorough knowledge of English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Completed last university degree </a:t>
            </a:r>
            <a:r>
              <a:rPr lang="en-ZA" b="1" u="sng" dirty="0"/>
              <a:t>&lt;</a:t>
            </a:r>
            <a:r>
              <a:rPr lang="en-ZA" b="1" dirty="0"/>
              <a:t>6 </a:t>
            </a:r>
            <a:r>
              <a:rPr lang="en-ZA" dirty="0"/>
              <a:t>years ago at the time of application 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From one of these groups: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a) Staff member of a public university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b) Candidate considered for teaching or research staff recruitment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c) Public sector employee</a:t>
            </a:r>
          </a:p>
          <a:p>
            <a:pPr marL="457200" lvl="1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en-ZA" dirty="0"/>
              <a:t>d) Alumni of the DAFI programme (</a:t>
            </a:r>
            <a:r>
              <a:rPr lang="de-DE" dirty="0"/>
              <a:t>Albert Einstein German Academic </a:t>
            </a:r>
            <a:r>
              <a:rPr lang="de-DE" dirty="0" err="1"/>
              <a:t>Refugee</a:t>
            </a:r>
            <a:r>
              <a:rPr lang="de-DE" dirty="0"/>
              <a:t> Initiative)</a:t>
            </a:r>
            <a:endParaRPr lang="en-ZA" dirty="0"/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Show motivation and strong commitment </a:t>
            </a:r>
          </a:p>
          <a:p>
            <a:pPr lvl="0">
              <a:lnSpc>
                <a:spcPct val="160000"/>
              </a:lnSpc>
              <a:spcBef>
                <a:spcPts val="300"/>
              </a:spcBef>
            </a:pPr>
            <a:r>
              <a:rPr lang="en-ZA" dirty="0"/>
              <a:t>Female applicants and candidates from less privileged regions or groups are highly encouraged</a:t>
            </a:r>
          </a:p>
        </p:txBody>
      </p:sp>
    </p:spTree>
    <p:extLst>
      <p:ext uri="{BB962C8B-B14F-4D97-AF65-F5344CB8AC3E}">
        <p14:creationId xmlns:p14="http://schemas.microsoft.com/office/powerpoint/2010/main" val="401273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ZA" sz="2800" b="1" dirty="0"/>
              <a:t>2-step procedure</a:t>
            </a:r>
            <a:r>
              <a:rPr lang="en-ZA" sz="2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ZA" sz="2800" b="1" dirty="0">
                <a:solidFill>
                  <a:srgbClr val="00B050"/>
                </a:solidFill>
              </a:rPr>
              <a:t>   </a:t>
            </a:r>
            <a:r>
              <a:rPr lang="en-ZA" sz="2800" b="1" u="sng" dirty="0">
                <a:solidFill>
                  <a:srgbClr val="92D050"/>
                </a:solidFill>
              </a:rPr>
              <a:t>Step 1: </a:t>
            </a:r>
            <a:r>
              <a:rPr lang="en-ZA" sz="2800" dirty="0"/>
              <a:t>Submit application to MBHG using online application form</a:t>
            </a:r>
          </a:p>
          <a:p>
            <a:pPr marL="717550" indent="-263525">
              <a:lnSpc>
                <a:spcPct val="120000"/>
              </a:lnSpc>
            </a:pPr>
            <a:r>
              <a:rPr lang="en-ZA" sz="2800" b="1" u="sng" dirty="0"/>
              <a:t>Shortlisted candidates only</a:t>
            </a:r>
            <a:r>
              <a:rPr lang="en-ZA" sz="2800" dirty="0"/>
              <a:t> are matched with MBHG supervisors</a:t>
            </a:r>
          </a:p>
          <a:p>
            <a:pPr marL="717550" indent="-263525">
              <a:lnSpc>
                <a:spcPct val="120000"/>
              </a:lnSpc>
            </a:pPr>
            <a:r>
              <a:rPr lang="en-ZA" sz="2800" dirty="0"/>
              <a:t>Required to apply to Stellenbosch University for formal admission </a:t>
            </a:r>
          </a:p>
          <a:p>
            <a:pPr marL="717550" indent="-263525">
              <a:lnSpc>
                <a:spcPct val="120000"/>
              </a:lnSpc>
            </a:pPr>
            <a:r>
              <a:rPr lang="en-ZA" sz="2800" dirty="0"/>
              <a:t>Invited to apply to step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sz="2800" b="1" dirty="0">
                <a:solidFill>
                  <a:srgbClr val="00B050"/>
                </a:solidFill>
              </a:rPr>
              <a:t>   </a:t>
            </a:r>
            <a:r>
              <a:rPr lang="en-ZA" sz="2800" b="1" u="sng" dirty="0">
                <a:solidFill>
                  <a:srgbClr val="92D050"/>
                </a:solidFill>
              </a:rPr>
              <a:t>Step 2:</a:t>
            </a:r>
            <a:r>
              <a:rPr lang="en-ZA" sz="2800" u="sng" dirty="0">
                <a:solidFill>
                  <a:srgbClr val="92D050"/>
                </a:solidFill>
              </a:rPr>
              <a:t> </a:t>
            </a:r>
            <a:r>
              <a:rPr lang="en-ZA" sz="2800" dirty="0"/>
              <a:t>submit application to DAAD</a:t>
            </a:r>
          </a:p>
          <a:p>
            <a:pPr lvl="1">
              <a:lnSpc>
                <a:spcPct val="110000"/>
              </a:lnSpc>
            </a:pPr>
            <a:r>
              <a:rPr lang="en-ZA" sz="2800" dirty="0"/>
              <a:t>Final decisions will be made by DAAD committee</a:t>
            </a:r>
          </a:p>
          <a:p>
            <a:pPr lvl="1">
              <a:lnSpc>
                <a:spcPct val="110000"/>
              </a:lnSpc>
            </a:pPr>
            <a:r>
              <a:rPr lang="en-ZA" sz="2800" dirty="0"/>
              <a:t>Candidates will be notified in September</a:t>
            </a:r>
          </a:p>
          <a:p>
            <a:pPr lvl="1">
              <a:lnSpc>
                <a:spcPct val="110000"/>
              </a:lnSpc>
            </a:pPr>
            <a:r>
              <a:rPr lang="en-ZA" sz="2800" dirty="0"/>
              <a:t>Funding can start in January/February 2022</a:t>
            </a:r>
          </a:p>
        </p:txBody>
      </p:sp>
    </p:spTree>
    <p:extLst>
      <p:ext uri="{BB962C8B-B14F-4D97-AF65-F5344CB8AC3E}">
        <p14:creationId xmlns:p14="http://schemas.microsoft.com/office/powerpoint/2010/main" val="54622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FOR ALL APPLICANTS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2000" dirty="0">
                <a:solidFill>
                  <a:srgbClr val="FFC000"/>
                </a:solidFill>
              </a:rPr>
              <a:t>Deadline: </a:t>
            </a:r>
            <a:r>
              <a:rPr lang="en-ZA" sz="2000" b="1" u="sng" dirty="0">
                <a:solidFill>
                  <a:srgbClr val="FFC000"/>
                </a:solidFill>
              </a:rPr>
              <a:t>15 March 2021 </a:t>
            </a:r>
            <a:r>
              <a:rPr lang="en-ZA" sz="2000" dirty="0">
                <a:solidFill>
                  <a:srgbClr val="FFC000"/>
                </a:solidFill>
              </a:rPr>
              <a:t>at midnight </a:t>
            </a:r>
            <a:r>
              <a:rPr lang="en-ZA" sz="2000" dirty="0"/>
              <a:t>South African time</a:t>
            </a:r>
          </a:p>
          <a:p>
            <a:r>
              <a:rPr lang="en-ZA" sz="1600" dirty="0"/>
              <a:t>Online application: </a:t>
            </a:r>
            <a:r>
              <a:rPr lang="en-US" sz="1600" dirty="0">
                <a:solidFill>
                  <a:srgbClr val="00B0F0"/>
                </a:solidFill>
                <a:latin typeface="Segoe UI" panose="020B0502040204020203" pitchFamily="34" charset="0"/>
              </a:rPr>
              <a:t> </a:t>
            </a:r>
            <a:r>
              <a:rPr lang="en-US" sz="1600" dirty="0">
                <a:latin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https://hermes.mb.sun.ac.za/redcap/surveys/?s=LFCM88A33F</a:t>
            </a:r>
            <a:endParaRPr lang="en-ZA" sz="1600" dirty="0"/>
          </a:p>
          <a:p>
            <a:r>
              <a:rPr lang="en-ZA" sz="1600" b="1" dirty="0"/>
              <a:t>Information required:</a:t>
            </a:r>
          </a:p>
          <a:p>
            <a:pPr marL="914400" lvl="1" indent="-457200">
              <a:buAutoNum type="arabicParenR"/>
            </a:pPr>
            <a:r>
              <a:rPr lang="en-ZA" sz="1600" dirty="0"/>
              <a:t>Fully completed application form, including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Personal details and previous education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List of publications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List of conference presentations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Personal statement (max 500 words)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Topics you are interested in from the MBHG research area: </a:t>
            </a:r>
            <a:r>
              <a:rPr lang="en-ZA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http://www.sun.ac.za/</a:t>
            </a:r>
            <a:r>
              <a:rPr lang="en-ZA" u="sng" dirty="0" err="1"/>
              <a:t>mbhg</a:t>
            </a:r>
            <a:endParaRPr lang="en-ZA" u="sng" dirty="0"/>
          </a:p>
          <a:p>
            <a:pPr marL="457200" lvl="1" indent="0">
              <a:buNone/>
            </a:pPr>
            <a:r>
              <a:rPr lang="en-ZA" dirty="0"/>
              <a:t> </a:t>
            </a:r>
          </a:p>
          <a:p>
            <a:pPr marL="457200" lvl="1" indent="0">
              <a:buNone/>
            </a:pPr>
            <a:r>
              <a:rPr lang="en-ZA" sz="1600" dirty="0"/>
              <a:t>2)       </a:t>
            </a:r>
            <a:r>
              <a:rPr lang="en-ZA" sz="1600" b="1" dirty="0"/>
              <a:t>Attachments (to be uploaded to the form):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Hand-signed CV using </a:t>
            </a:r>
            <a:r>
              <a:rPr lang="en-ZA" dirty="0" err="1"/>
              <a:t>Europass</a:t>
            </a:r>
            <a:r>
              <a:rPr lang="en-ZA" dirty="0"/>
              <a:t> format: </a:t>
            </a:r>
            <a:r>
              <a:rPr lang="en-ZA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http://europass.cedefop.Europa.eu</a:t>
            </a:r>
            <a:endParaRPr lang="en-ZA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Certified copies of university degrees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Certified copies of all previous academic degree transcripts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Certified copy of passport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Recommendation letters from supervisor, employer or other official who knows both you and your work well:</a:t>
            </a:r>
          </a:p>
          <a:p>
            <a:pPr lvl="3">
              <a:buFont typeface="Wingdings" pitchFamily="2" charset="2"/>
              <a:buChar char="Ø"/>
            </a:pPr>
            <a:r>
              <a:rPr lang="en-ZA" sz="1600" dirty="0"/>
              <a:t>1 letter for MSc students</a:t>
            </a:r>
          </a:p>
          <a:p>
            <a:pPr lvl="3">
              <a:buFont typeface="Wingdings" pitchFamily="2" charset="2"/>
              <a:buChar char="Ø"/>
            </a:pPr>
            <a:r>
              <a:rPr lang="en-ZA" sz="1600" dirty="0"/>
              <a:t>2 letters for PhD students</a:t>
            </a:r>
            <a:endParaRPr lang="en-ZA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ZA" dirty="0"/>
              <a:t>Any additional documents you wish to provide to strengthen your application</a:t>
            </a:r>
          </a:p>
        </p:txBody>
      </p:sp>
    </p:spTree>
    <p:extLst>
      <p:ext uri="{BB962C8B-B14F-4D97-AF65-F5344CB8AC3E}">
        <p14:creationId xmlns:p14="http://schemas.microsoft.com/office/powerpoint/2010/main" val="4712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FOR SHORTLIST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None/>
            </a:pPr>
            <a:r>
              <a:rPr lang="en-ZA" sz="3200" b="1" dirty="0">
                <a:solidFill>
                  <a:srgbClr val="FFC000"/>
                </a:solidFill>
              </a:rPr>
              <a:t>Deadline: 2 June 2021 (to be confirmed)</a:t>
            </a:r>
          </a:p>
          <a:p>
            <a:pPr>
              <a:lnSpc>
                <a:spcPct val="160000"/>
              </a:lnSpc>
            </a:pPr>
            <a:r>
              <a:rPr lang="en-ZA" sz="2400" b="1" u="sng" dirty="0"/>
              <a:t>Only shortlisted candidates </a:t>
            </a:r>
            <a:r>
              <a:rPr lang="en-ZA" sz="2400" dirty="0"/>
              <a:t>are required to do this</a:t>
            </a:r>
          </a:p>
          <a:p>
            <a:pPr>
              <a:lnSpc>
                <a:spcPct val="160000"/>
              </a:lnSpc>
            </a:pPr>
            <a:r>
              <a:rPr lang="en-ZA" sz="2400" dirty="0"/>
              <a:t>Information submitted </a:t>
            </a:r>
            <a:r>
              <a:rPr lang="en-ZA" sz="2400" b="1" dirty="0"/>
              <a:t>via DAAD </a:t>
            </a:r>
            <a:r>
              <a:rPr lang="en-ZA" sz="2400" b="1" dirty="0" err="1"/>
              <a:t>webportal</a:t>
            </a:r>
            <a:r>
              <a:rPr lang="en-ZA" sz="2400" b="1" dirty="0"/>
              <a:t> </a:t>
            </a:r>
            <a:r>
              <a:rPr lang="en-ZA" sz="2400" dirty="0"/>
              <a:t>(link will be provided to successful candidates)</a:t>
            </a:r>
          </a:p>
          <a:p>
            <a:pPr>
              <a:lnSpc>
                <a:spcPct val="160000"/>
              </a:lnSpc>
            </a:pPr>
            <a:r>
              <a:rPr lang="en-ZA" sz="2400" b="1" dirty="0"/>
              <a:t>Required documents </a:t>
            </a:r>
            <a:r>
              <a:rPr lang="en-ZA" sz="2400" dirty="0"/>
              <a:t>(</a:t>
            </a:r>
            <a:r>
              <a:rPr lang="en-ZA" sz="2400" dirty="0">
                <a:solidFill>
                  <a:srgbClr val="92D050"/>
                </a:solidFill>
              </a:rPr>
              <a:t>green items are the same as for step 1</a:t>
            </a:r>
            <a:r>
              <a:rPr lang="en-ZA" sz="2400" dirty="0"/>
              <a:t>):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DAAD application form (on-line)</a:t>
            </a:r>
          </a:p>
          <a:p>
            <a:pPr lvl="1">
              <a:lnSpc>
                <a:spcPct val="120000"/>
              </a:lnSpc>
            </a:pPr>
            <a:r>
              <a:rPr lang="en-ZA" sz="2400" dirty="0">
                <a:solidFill>
                  <a:srgbClr val="92D050"/>
                </a:solidFill>
              </a:rPr>
              <a:t>Hand-signed CV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Recommendations submitted online via DAAD portal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Letter of admission from SU</a:t>
            </a:r>
          </a:p>
          <a:p>
            <a:pPr lvl="1">
              <a:lnSpc>
                <a:spcPct val="120000"/>
              </a:lnSpc>
            </a:pPr>
            <a:r>
              <a:rPr lang="en-ZA" sz="2400" dirty="0">
                <a:solidFill>
                  <a:srgbClr val="92D050"/>
                </a:solidFill>
              </a:rPr>
              <a:t>Certified copies of university degree certificates and transcripts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Letter of motivation: mention research stay in Germany</a:t>
            </a:r>
          </a:p>
          <a:p>
            <a:pPr lvl="1">
              <a:lnSpc>
                <a:spcPct val="120000"/>
              </a:lnSpc>
            </a:pPr>
            <a:r>
              <a:rPr lang="en-ZA" sz="2400" dirty="0">
                <a:solidFill>
                  <a:srgbClr val="92D050"/>
                </a:solidFill>
              </a:rPr>
              <a:t>Copy of passport</a:t>
            </a:r>
          </a:p>
          <a:p>
            <a:pPr lvl="1">
              <a:lnSpc>
                <a:spcPct val="120000"/>
              </a:lnSpc>
            </a:pPr>
            <a:r>
              <a:rPr lang="en-ZA" sz="2400" dirty="0"/>
              <a:t>Refugee information (UNHCR registration)</a:t>
            </a:r>
          </a:p>
        </p:txBody>
      </p:sp>
    </p:spTree>
    <p:extLst>
      <p:ext uri="{BB962C8B-B14F-4D97-AF65-F5344CB8AC3E}">
        <p14:creationId xmlns:p14="http://schemas.microsoft.com/office/powerpoint/2010/main" val="105188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BAD7-A7CB-7C4B-AF44-59777A24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ADDITIONAL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8087-8EC9-524D-A6B8-A14C53079514}"/>
              </a:ext>
            </a:extLst>
          </p:cNvPr>
          <p:cNvSpPr txBox="1">
            <a:spLocks/>
          </p:cNvSpPr>
          <p:nvPr/>
        </p:nvSpPr>
        <p:spPr>
          <a:xfrm>
            <a:off x="838200" y="1185867"/>
            <a:ext cx="10515600" cy="49910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Gill Sans MT" panose="020B0502020104020203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ZA" sz="2600" b="1" dirty="0">
                <a:solidFill>
                  <a:srgbClr val="FFC000"/>
                </a:solidFill>
              </a:rPr>
              <a:t>For PhD applicants ONLY</a:t>
            </a:r>
          </a:p>
          <a:p>
            <a:pPr>
              <a:lnSpc>
                <a:spcPct val="150000"/>
              </a:lnSpc>
            </a:pPr>
            <a:r>
              <a:rPr lang="en-ZA" b="1" dirty="0"/>
              <a:t>Letter from academic supervisor</a:t>
            </a:r>
            <a:r>
              <a:rPr lang="en-ZA" dirty="0"/>
              <a:t> confirming that he/she will accept the student for his/her group</a:t>
            </a:r>
          </a:p>
          <a:p>
            <a:pPr>
              <a:lnSpc>
                <a:spcPct val="150000"/>
              </a:lnSpc>
            </a:pPr>
            <a:r>
              <a:rPr lang="en-ZA" b="1" dirty="0"/>
              <a:t>Detailed PhD proposal: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ZA" dirty="0"/>
              <a:t>Details on work to be done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ZA" dirty="0"/>
              <a:t>Timetable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ZA" dirty="0"/>
              <a:t>Stay in Germany</a:t>
            </a:r>
          </a:p>
          <a:p>
            <a:pPr>
              <a:lnSpc>
                <a:spcPct val="150000"/>
              </a:lnSpc>
            </a:pPr>
            <a:r>
              <a:rPr lang="en-ZA" b="1" dirty="0"/>
              <a:t>Abstract: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One page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Your name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Title of proposal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lang="en-ZA" dirty="0"/>
              <a:t>Summary of project</a:t>
            </a:r>
          </a:p>
        </p:txBody>
      </p:sp>
    </p:spTree>
    <p:extLst>
      <p:ext uri="{BB962C8B-B14F-4D97-AF65-F5344CB8AC3E}">
        <p14:creationId xmlns:p14="http://schemas.microsoft.com/office/powerpoint/2010/main" val="3930510500"/>
      </p:ext>
    </p:extLst>
  </p:cSld>
  <p:clrMapOvr>
    <a:masterClrMapping/>
  </p:clrMapOvr>
</p:sld>
</file>

<file path=ppt/theme/theme1.xml><?xml version="1.0" encoding="utf-8"?>
<a:theme xmlns:a="http://schemas.openxmlformats.org/drawingml/2006/main" name="1_Titl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_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tent_G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Social Me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32998A57872C4B8B270CDAD71717A5" ma:contentTypeVersion="2" ma:contentTypeDescription="Create a new document." ma:contentTypeScope="" ma:versionID="ea414b92186e1cbe3d75acbdf5685edc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23ae2a0092810100284073fc99b77037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5AE88C2-225E-4F39-83E3-3DE706C4174E}"/>
</file>

<file path=customXml/itemProps2.xml><?xml version="1.0" encoding="utf-8"?>
<ds:datastoreItem xmlns:ds="http://schemas.openxmlformats.org/officeDocument/2006/customXml" ds:itemID="{2D8B5CDE-8D34-420A-B3D5-8321EE742BCF}"/>
</file>

<file path=customXml/itemProps3.xml><?xml version="1.0" encoding="utf-8"?>
<ds:datastoreItem xmlns:ds="http://schemas.openxmlformats.org/officeDocument/2006/customXml" ds:itemID="{A6C92A31-49E4-4735-83C2-E5F5B6F4EF4B}"/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869</Words>
  <Application>Microsoft Macintosh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Gill Sans MT</vt:lpstr>
      <vt:lpstr>Segoe UI</vt:lpstr>
      <vt:lpstr>Wingdings</vt:lpstr>
      <vt:lpstr>1_Title Slide</vt:lpstr>
      <vt:lpstr>Content_White</vt:lpstr>
      <vt:lpstr>Content_Green</vt:lpstr>
      <vt:lpstr>Blank</vt:lpstr>
      <vt:lpstr>Social Media</vt:lpstr>
      <vt:lpstr>DAAD IN-REGION SCHOLARSHIP PROGRAMME APPLICATION OVERVIEW</vt:lpstr>
      <vt:lpstr>SUMMARY: SCHOLARSHIP PROGRAMME</vt:lpstr>
      <vt:lpstr>SCHOLARSHIP AMOUNT</vt:lpstr>
      <vt:lpstr>ADDITIONAL FUNDING</vt:lpstr>
      <vt:lpstr>WHO IS ELIGIBLE?</vt:lpstr>
      <vt:lpstr>APPLICATION PROCESS</vt:lpstr>
      <vt:lpstr>STEP 1: FOR ALL APPLICANTS</vt:lpstr>
      <vt:lpstr>STEP 2: FOR SHORTLIST CANDIDATES</vt:lpstr>
      <vt:lpstr>STEP 2: ADDITIONAL DOCUMENTATION</vt:lpstr>
      <vt:lpstr>TIPS TO IMPROVE YOUR APPLICATION</vt:lpstr>
      <vt:lpstr>RECOMMENDED PROPOSAL OUTLINE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DK, Miss [dannielle@sun.ac.za]</dc:creator>
  <cp:lastModifiedBy>Moore, DK, Miss [dannielle@sun.ac.za]</cp:lastModifiedBy>
  <cp:revision>32</cp:revision>
  <cp:lastPrinted>2021-02-04T11:38:59Z</cp:lastPrinted>
  <dcterms:created xsi:type="dcterms:W3CDTF">2020-09-23T06:56:15Z</dcterms:created>
  <dcterms:modified xsi:type="dcterms:W3CDTF">2021-02-04T12:25:39Z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0x0101006232998A57872C4B8B270CDAD71717A5</vt:lpwstr>
  </property>
</Properties>
</file>