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3.xml" ContentType="application/vnd.openxmlformats-officedocument.drawingml.diagramColors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3.xml" ContentType="application/vnd.ms-office.drawingml.diagramDrawing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36" r:id="rId2"/>
    <p:sldId id="257" r:id="rId3"/>
    <p:sldId id="346" r:id="rId4"/>
    <p:sldId id="352" r:id="rId5"/>
    <p:sldId id="353" r:id="rId6"/>
    <p:sldId id="354" r:id="rId7"/>
    <p:sldId id="355" r:id="rId8"/>
    <p:sldId id="356" r:id="rId9"/>
    <p:sldId id="357" r:id="rId10"/>
    <p:sldId id="338" r:id="rId11"/>
    <p:sldId id="332" r:id="rId12"/>
    <p:sldId id="324" r:id="rId13"/>
    <p:sldId id="340" r:id="rId14"/>
    <p:sldId id="345" r:id="rId15"/>
    <p:sldId id="325" r:id="rId16"/>
    <p:sldId id="326" r:id="rId17"/>
    <p:sldId id="327" r:id="rId18"/>
    <p:sldId id="328" r:id="rId19"/>
    <p:sldId id="305" r:id="rId20"/>
    <p:sldId id="307" r:id="rId21"/>
    <p:sldId id="309" r:id="rId22"/>
    <p:sldId id="310" r:id="rId23"/>
    <p:sldId id="341" r:id="rId24"/>
    <p:sldId id="342" r:id="rId25"/>
    <p:sldId id="343" r:id="rId26"/>
    <p:sldId id="311" r:id="rId27"/>
    <p:sldId id="313" r:id="rId28"/>
    <p:sldId id="348" r:id="rId29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 autoAdjust="0"/>
    <p:restoredTop sz="67263" autoAdjust="0"/>
  </p:normalViewPr>
  <p:slideViewPr>
    <p:cSldViewPr>
      <p:cViewPr varScale="1">
        <p:scale>
          <a:sx n="39" d="100"/>
          <a:sy n="39" d="100"/>
        </p:scale>
        <p:origin x="-348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1560" y="-96"/>
      </p:cViewPr>
      <p:guideLst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93914835421433E-2"/>
          <c:y val="0.24119899977443585"/>
          <c:w val="0.91252741829078976"/>
          <c:h val="0.7493672841064796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Studente in voorgraadse koshuise op Stellenbosch kampus 2013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FF66"/>
              </a:solidFill>
            </c:spPr>
          </c:dPt>
          <c:dPt>
            <c:idx val="1"/>
            <c:bubble3D val="0"/>
            <c:spPr>
              <a:solidFill>
                <a:srgbClr val="FFFF66"/>
              </a:solidFill>
              <a:ln>
                <a:solidFill>
                  <a:srgbClr val="FFFF00"/>
                </a:solidFill>
              </a:ln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0.23881564781887571"/>
                  <c:y val="8.3520391673652425E-2"/>
                </c:manualLayout>
              </c:layout>
              <c:tx>
                <c:rich>
                  <a:bodyPr/>
                  <a:lstStyle/>
                  <a:p>
                    <a:r>
                      <a:rPr lang="nl-NL"/>
                      <a:t>Seniors tans </a:t>
                    </a:r>
                    <a:r>
                      <a:rPr lang="nl-NL"/>
                      <a:t>in </a:t>
                    </a:r>
                    <a:r>
                      <a:rPr lang="nl-NL" smtClean="0"/>
                      <a:t>koshuise wat  sal </a:t>
                    </a:r>
                    <a:r>
                      <a:rPr lang="nl-NL"/>
                      <a:t>aanbeweeg </a:t>
                    </a:r>
                    <a:r>
                      <a:rPr lang="nl-NL"/>
                      <a:t>
</a:t>
                    </a:r>
                    <a:endParaRPr lang="nl-NL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Seniors tans in koshuise - sal aanbeweeg </c:v>
                </c:pt>
                <c:pt idx="1">
                  <c:v>Seniors </c:v>
                </c:pt>
                <c:pt idx="2">
                  <c:v>Eerstejaars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332</c:v>
                </c:pt>
                <c:pt idx="1">
                  <c:v>3021</c:v>
                </c:pt>
                <c:pt idx="2">
                  <c:v>1765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36534104906222E-2"/>
          <c:y val="3.8547634244153334E-2"/>
          <c:w val="0.93520705745115218"/>
          <c:h val="0.865220506663444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&lt;60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60-64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65-69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191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70-74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295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75-79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371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80-84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General</c:formatCode>
                <c:ptCount val="1"/>
                <c:pt idx="0">
                  <c:v>420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85-89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Sheet1!$H$2</c:f>
              <c:numCache>
                <c:formatCode>General</c:formatCode>
                <c:ptCount val="1"/>
                <c:pt idx="0">
                  <c:v>276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&gt; 90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Sheet1!$I$2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6264576"/>
        <c:axId val="107118976"/>
      </c:barChart>
      <c:catAx>
        <c:axId val="3626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7118976"/>
        <c:crosses val="autoZero"/>
        <c:auto val="1"/>
        <c:lblAlgn val="ctr"/>
        <c:lblOffset val="100"/>
        <c:noMultiLvlLbl val="0"/>
      </c:catAx>
      <c:valAx>
        <c:axId val="1071189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2000" b="1"/>
            </a:pPr>
            <a:endParaRPr lang="en-US"/>
          </a:p>
        </c:txPr>
        <c:crossAx val="3626457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600"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="1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 b="1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800" b="1"/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600" b="1"/>
            </a:pPr>
            <a:endParaRPr lang="en-US"/>
          </a:p>
        </c:txPr>
      </c:legendEntry>
      <c:legendEntry>
        <c:idx val="5"/>
        <c:txPr>
          <a:bodyPr/>
          <a:lstStyle/>
          <a:p>
            <a:pPr>
              <a:defRPr sz="1600" b="1"/>
            </a:pPr>
            <a:endParaRPr lang="en-US"/>
          </a:p>
        </c:txPr>
      </c:legendEntry>
      <c:legendEntry>
        <c:idx val="6"/>
        <c:txPr>
          <a:bodyPr/>
          <a:lstStyle/>
          <a:p>
            <a:pPr>
              <a:defRPr sz="1800" b="1"/>
            </a:pPr>
            <a:endParaRPr lang="en-US"/>
          </a:p>
        </c:txPr>
      </c:legendEntry>
      <c:legendEntry>
        <c:idx val="7"/>
        <c:txPr>
          <a:bodyPr/>
          <a:lstStyle/>
          <a:p>
            <a:pPr>
              <a:defRPr sz="1800" b="1"/>
            </a:pPr>
            <a:endParaRPr lang="en-US"/>
          </a:p>
        </c:txPr>
      </c:legendEntry>
      <c:layout>
        <c:manualLayout>
          <c:xMode val="edge"/>
          <c:yMode val="edge"/>
          <c:x val="9.4559843592257858E-2"/>
          <c:y val="0.91032587277627253"/>
          <c:w val="0.90248614756488788"/>
          <c:h val="7.5995539512806479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1FDAAD-52E9-474B-9027-E96244746DEC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F5F0429C-05DA-4110-AF7D-771C543AADFE}">
      <dgm:prSet phldrT="[Text]"/>
      <dgm:spPr/>
      <dgm:t>
        <a:bodyPr/>
        <a:lstStyle/>
        <a:p>
          <a:r>
            <a:rPr lang="en-ZA" smtClean="0"/>
            <a:t>Groter toeganklikheid</a:t>
          </a:r>
          <a:endParaRPr lang="en-ZA"/>
        </a:p>
      </dgm:t>
    </dgm:pt>
    <dgm:pt modelId="{225661AE-2945-4748-8120-AB8CEC510922}" type="parTrans" cxnId="{45701391-B3D2-4D12-AF93-29C1293C4E74}">
      <dgm:prSet/>
      <dgm:spPr/>
      <dgm:t>
        <a:bodyPr/>
        <a:lstStyle/>
        <a:p>
          <a:endParaRPr lang="en-ZA"/>
        </a:p>
      </dgm:t>
    </dgm:pt>
    <dgm:pt modelId="{E06158DA-3200-47D4-B7B0-4C4483ABD1C9}" type="sibTrans" cxnId="{45701391-B3D2-4D12-AF93-29C1293C4E74}">
      <dgm:prSet/>
      <dgm:spPr/>
      <dgm:t>
        <a:bodyPr/>
        <a:lstStyle/>
        <a:p>
          <a:endParaRPr lang="en-ZA"/>
        </a:p>
      </dgm:t>
    </dgm:pt>
    <dgm:pt modelId="{108280C7-DED0-4761-BC34-70D43C51F0DF}">
      <dgm:prSet phldrT="[Text]"/>
      <dgm:spPr>
        <a:solidFill>
          <a:srgbClr val="6B3131"/>
        </a:solidFill>
      </dgm:spPr>
      <dgm:t>
        <a:bodyPr/>
        <a:lstStyle/>
        <a:p>
          <a:r>
            <a:rPr lang="en-ZA" smtClean="0"/>
            <a:t>Taaltoeganklikheid</a:t>
          </a:r>
          <a:endParaRPr lang="en-ZA"/>
        </a:p>
      </dgm:t>
    </dgm:pt>
    <dgm:pt modelId="{2E8F1CC2-EE39-40C0-BE9C-87B378D142E3}" type="parTrans" cxnId="{801F0393-21DB-46AB-BC6B-C78B87E90FF6}">
      <dgm:prSet/>
      <dgm:spPr/>
      <dgm:t>
        <a:bodyPr/>
        <a:lstStyle/>
        <a:p>
          <a:endParaRPr lang="en-ZA"/>
        </a:p>
      </dgm:t>
    </dgm:pt>
    <dgm:pt modelId="{841B5E80-AC52-4F18-9F1F-15CAAFB0BE23}" type="sibTrans" cxnId="{801F0393-21DB-46AB-BC6B-C78B87E90FF6}">
      <dgm:prSet/>
      <dgm:spPr/>
      <dgm:t>
        <a:bodyPr/>
        <a:lstStyle/>
        <a:p>
          <a:endParaRPr lang="en-ZA"/>
        </a:p>
      </dgm:t>
    </dgm:pt>
    <dgm:pt modelId="{B852DA64-5E2F-4906-B4C0-659412B824AB}">
      <dgm:prSet phldrT="[Text]"/>
      <dgm:spPr>
        <a:solidFill>
          <a:schemeClr val="accent4"/>
        </a:solidFill>
      </dgm:spPr>
      <dgm:t>
        <a:bodyPr/>
        <a:lstStyle/>
        <a:p>
          <a:r>
            <a:rPr lang="en-ZA" smtClean="0"/>
            <a:t>´n Meertalige benadering</a:t>
          </a:r>
          <a:endParaRPr lang="en-ZA"/>
        </a:p>
      </dgm:t>
    </dgm:pt>
    <dgm:pt modelId="{9AB4D56C-8DE4-4A50-8195-3D7A095D74C8}" type="parTrans" cxnId="{27F333BE-7C45-4BDC-8C21-362E2EF69F6A}">
      <dgm:prSet/>
      <dgm:spPr/>
      <dgm:t>
        <a:bodyPr/>
        <a:lstStyle/>
        <a:p>
          <a:endParaRPr lang="en-ZA"/>
        </a:p>
      </dgm:t>
    </dgm:pt>
    <dgm:pt modelId="{FA914A5E-D3FD-4FC1-9FB9-EDB264B48721}" type="sibTrans" cxnId="{27F333BE-7C45-4BDC-8C21-362E2EF69F6A}">
      <dgm:prSet/>
      <dgm:spPr/>
      <dgm:t>
        <a:bodyPr/>
        <a:lstStyle/>
        <a:p>
          <a:endParaRPr lang="en-ZA"/>
        </a:p>
      </dgm:t>
    </dgm:pt>
    <dgm:pt modelId="{F4B8952B-3188-4101-8E9F-06BB88E6A4C9}" type="pres">
      <dgm:prSet presAssocID="{301FDAAD-52E9-474B-9027-E96244746DEC}" presName="CompostProcess" presStyleCnt="0">
        <dgm:presLayoutVars>
          <dgm:dir/>
          <dgm:resizeHandles val="exact"/>
        </dgm:presLayoutVars>
      </dgm:prSet>
      <dgm:spPr/>
    </dgm:pt>
    <dgm:pt modelId="{F40FBC94-95EA-4E38-A886-CCAF8E29BF17}" type="pres">
      <dgm:prSet presAssocID="{301FDAAD-52E9-474B-9027-E96244746DEC}" presName="arrow" presStyleLbl="bgShp" presStyleIdx="0" presStyleCnt="1"/>
      <dgm:spPr>
        <a:solidFill>
          <a:schemeClr val="tx1"/>
        </a:solidFill>
      </dgm:spPr>
    </dgm:pt>
    <dgm:pt modelId="{D5AD3975-6D3C-4536-ABD3-C84888E0425F}" type="pres">
      <dgm:prSet presAssocID="{301FDAAD-52E9-474B-9027-E96244746DEC}" presName="linearProcess" presStyleCnt="0"/>
      <dgm:spPr/>
    </dgm:pt>
    <dgm:pt modelId="{9C571E36-8A0A-490D-B015-B716EAB712C2}" type="pres">
      <dgm:prSet presAssocID="{F5F0429C-05DA-4110-AF7D-771C543AADF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1FEC5C7-0430-4C28-AD3C-84D3CC1F7FC7}" type="pres">
      <dgm:prSet presAssocID="{E06158DA-3200-47D4-B7B0-4C4483ABD1C9}" presName="sibTrans" presStyleCnt="0"/>
      <dgm:spPr/>
    </dgm:pt>
    <dgm:pt modelId="{13F5A402-36C9-4676-B57B-B452BCD86A1D}" type="pres">
      <dgm:prSet presAssocID="{108280C7-DED0-4761-BC34-70D43C51F0D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8FED043-AE28-47BF-9F7D-B53BEDE23E6C}" type="pres">
      <dgm:prSet presAssocID="{841B5E80-AC52-4F18-9F1F-15CAAFB0BE23}" presName="sibTrans" presStyleCnt="0"/>
      <dgm:spPr/>
    </dgm:pt>
    <dgm:pt modelId="{3A1F0556-3E0B-4CC2-AD2F-019C60E16CAE}" type="pres">
      <dgm:prSet presAssocID="{B852DA64-5E2F-4906-B4C0-659412B824A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27F333BE-7C45-4BDC-8C21-362E2EF69F6A}" srcId="{301FDAAD-52E9-474B-9027-E96244746DEC}" destId="{B852DA64-5E2F-4906-B4C0-659412B824AB}" srcOrd="2" destOrd="0" parTransId="{9AB4D56C-8DE4-4A50-8195-3D7A095D74C8}" sibTransId="{FA914A5E-D3FD-4FC1-9FB9-EDB264B48721}"/>
    <dgm:cxn modelId="{399D3A83-271C-44A0-BA03-8EAE8772EC0D}" type="presOf" srcId="{108280C7-DED0-4761-BC34-70D43C51F0DF}" destId="{13F5A402-36C9-4676-B57B-B452BCD86A1D}" srcOrd="0" destOrd="0" presId="urn:microsoft.com/office/officeart/2005/8/layout/hProcess9"/>
    <dgm:cxn modelId="{9EAC89FF-DD0D-4BF4-8B37-8F39B7A4E730}" type="presOf" srcId="{301FDAAD-52E9-474B-9027-E96244746DEC}" destId="{F4B8952B-3188-4101-8E9F-06BB88E6A4C9}" srcOrd="0" destOrd="0" presId="urn:microsoft.com/office/officeart/2005/8/layout/hProcess9"/>
    <dgm:cxn modelId="{A2989733-16CB-4088-A10E-EFFFD0050B21}" type="presOf" srcId="{F5F0429C-05DA-4110-AF7D-771C543AADFE}" destId="{9C571E36-8A0A-490D-B015-B716EAB712C2}" srcOrd="0" destOrd="0" presId="urn:microsoft.com/office/officeart/2005/8/layout/hProcess9"/>
    <dgm:cxn modelId="{801F0393-21DB-46AB-BC6B-C78B87E90FF6}" srcId="{301FDAAD-52E9-474B-9027-E96244746DEC}" destId="{108280C7-DED0-4761-BC34-70D43C51F0DF}" srcOrd="1" destOrd="0" parTransId="{2E8F1CC2-EE39-40C0-BE9C-87B378D142E3}" sibTransId="{841B5E80-AC52-4F18-9F1F-15CAAFB0BE23}"/>
    <dgm:cxn modelId="{70E20ED0-2FDC-445D-8251-6EF84A3A0263}" type="presOf" srcId="{B852DA64-5E2F-4906-B4C0-659412B824AB}" destId="{3A1F0556-3E0B-4CC2-AD2F-019C60E16CAE}" srcOrd="0" destOrd="0" presId="urn:microsoft.com/office/officeart/2005/8/layout/hProcess9"/>
    <dgm:cxn modelId="{45701391-B3D2-4D12-AF93-29C1293C4E74}" srcId="{301FDAAD-52E9-474B-9027-E96244746DEC}" destId="{F5F0429C-05DA-4110-AF7D-771C543AADFE}" srcOrd="0" destOrd="0" parTransId="{225661AE-2945-4748-8120-AB8CEC510922}" sibTransId="{E06158DA-3200-47D4-B7B0-4C4483ABD1C9}"/>
    <dgm:cxn modelId="{673A2C13-A2B8-477C-8792-14E793A56368}" type="presParOf" srcId="{F4B8952B-3188-4101-8E9F-06BB88E6A4C9}" destId="{F40FBC94-95EA-4E38-A886-CCAF8E29BF17}" srcOrd="0" destOrd="0" presId="urn:microsoft.com/office/officeart/2005/8/layout/hProcess9"/>
    <dgm:cxn modelId="{78C1EAA2-F41C-46A6-B98C-8F7377B83A3D}" type="presParOf" srcId="{F4B8952B-3188-4101-8E9F-06BB88E6A4C9}" destId="{D5AD3975-6D3C-4536-ABD3-C84888E0425F}" srcOrd="1" destOrd="0" presId="urn:microsoft.com/office/officeart/2005/8/layout/hProcess9"/>
    <dgm:cxn modelId="{A9DAB0B7-60F5-4A8B-8903-07A30A047DD8}" type="presParOf" srcId="{D5AD3975-6D3C-4536-ABD3-C84888E0425F}" destId="{9C571E36-8A0A-490D-B015-B716EAB712C2}" srcOrd="0" destOrd="0" presId="urn:microsoft.com/office/officeart/2005/8/layout/hProcess9"/>
    <dgm:cxn modelId="{CC97B7C5-BAD5-4641-ABEC-8E86185A68EC}" type="presParOf" srcId="{D5AD3975-6D3C-4536-ABD3-C84888E0425F}" destId="{51FEC5C7-0430-4C28-AD3C-84D3CC1F7FC7}" srcOrd="1" destOrd="0" presId="urn:microsoft.com/office/officeart/2005/8/layout/hProcess9"/>
    <dgm:cxn modelId="{2A6FD61C-5149-43C3-80E7-7DE1004BC97A}" type="presParOf" srcId="{D5AD3975-6D3C-4536-ABD3-C84888E0425F}" destId="{13F5A402-36C9-4676-B57B-B452BCD86A1D}" srcOrd="2" destOrd="0" presId="urn:microsoft.com/office/officeart/2005/8/layout/hProcess9"/>
    <dgm:cxn modelId="{BC122F1D-E7DC-437A-B58F-DBB613CC90FF}" type="presParOf" srcId="{D5AD3975-6D3C-4536-ABD3-C84888E0425F}" destId="{68FED043-AE28-47BF-9F7D-B53BEDE23E6C}" srcOrd="3" destOrd="0" presId="urn:microsoft.com/office/officeart/2005/8/layout/hProcess9"/>
    <dgm:cxn modelId="{B9604151-946E-40AC-A089-93B9A6F554C4}" type="presParOf" srcId="{D5AD3975-6D3C-4536-ABD3-C84888E0425F}" destId="{3A1F0556-3E0B-4CC2-AD2F-019C60E16CA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D0517E-1319-4C86-89A4-916B8F25294C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0752BABC-058F-4538-8439-6F34CBEBE987}">
      <dgm:prSet phldrT="[Tex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ZA" sz="4800" smtClean="0"/>
            <a:t>Meertaligheid</a:t>
          </a:r>
        </a:p>
      </dgm:t>
    </dgm:pt>
    <dgm:pt modelId="{FBF1BCB6-ED5A-4AE1-8861-A5D9BDDA29B7}" type="parTrans" cxnId="{93CB8A20-189B-436F-AC43-3071931F8838}">
      <dgm:prSet/>
      <dgm:spPr/>
      <dgm:t>
        <a:bodyPr/>
        <a:lstStyle/>
        <a:p>
          <a:endParaRPr lang="en-ZA"/>
        </a:p>
      </dgm:t>
    </dgm:pt>
    <dgm:pt modelId="{B9356018-EB87-4C34-8981-7C212EBE606D}" type="sibTrans" cxnId="{93CB8A20-189B-436F-AC43-3071931F8838}">
      <dgm:prSet/>
      <dgm:spPr/>
      <dgm:t>
        <a:bodyPr/>
        <a:lstStyle/>
        <a:p>
          <a:endParaRPr lang="en-ZA"/>
        </a:p>
      </dgm:t>
    </dgm:pt>
    <dgm:pt modelId="{E0382A8E-2D72-4E33-A7E0-A18BC81BFB95}">
      <dgm:prSet phldrT="[Text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ZA" sz="2400" baseline="0" smtClean="0"/>
            <a:t>Institusionele meertaligheid: toeganklikheid</a:t>
          </a:r>
          <a:endParaRPr lang="en-ZA" sz="2400" baseline="0"/>
        </a:p>
      </dgm:t>
    </dgm:pt>
    <dgm:pt modelId="{9BEA01AA-EB8A-41D5-880D-31F01AB5AF5A}" type="parTrans" cxnId="{34D4CAE7-67C1-428D-B755-80D1100BF0F8}">
      <dgm:prSet/>
      <dgm:spPr/>
      <dgm:t>
        <a:bodyPr/>
        <a:lstStyle/>
        <a:p>
          <a:endParaRPr lang="en-ZA"/>
        </a:p>
      </dgm:t>
    </dgm:pt>
    <dgm:pt modelId="{7E1FA451-B4F0-430C-B395-826C5D3F1D9A}" type="sibTrans" cxnId="{34D4CAE7-67C1-428D-B755-80D1100BF0F8}">
      <dgm:prSet/>
      <dgm:spPr/>
      <dgm:t>
        <a:bodyPr/>
        <a:lstStyle/>
        <a:p>
          <a:endParaRPr lang="en-ZA"/>
        </a:p>
      </dgm:t>
    </dgm:pt>
    <dgm:pt modelId="{C0E8387A-3697-4F7B-932E-FF6AB72FDB5E}">
      <dgm:prSet phldrT="[Text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ZA" sz="2400" baseline="0" smtClean="0"/>
            <a:t>Verhoogde aanbod in Engels, MAAR met verhoogde aanbod ook in Afrikaans, as die ankertaal</a:t>
          </a:r>
          <a:endParaRPr lang="en-ZA" sz="2400" baseline="0"/>
        </a:p>
      </dgm:t>
    </dgm:pt>
    <dgm:pt modelId="{89973DC4-7319-4CE3-B127-F9D143A74B05}" type="parTrans" cxnId="{784F4BB3-29F6-4427-9DC6-77F5AB7F7470}">
      <dgm:prSet/>
      <dgm:spPr/>
      <dgm:t>
        <a:bodyPr/>
        <a:lstStyle/>
        <a:p>
          <a:endParaRPr lang="en-ZA"/>
        </a:p>
      </dgm:t>
    </dgm:pt>
    <dgm:pt modelId="{7FB92C1B-FDCD-47C3-A53E-DA48C03E597A}" type="sibTrans" cxnId="{784F4BB3-29F6-4427-9DC6-77F5AB7F7470}">
      <dgm:prSet/>
      <dgm:spPr/>
      <dgm:t>
        <a:bodyPr/>
        <a:lstStyle/>
        <a:p>
          <a:endParaRPr lang="en-ZA"/>
        </a:p>
      </dgm:t>
    </dgm:pt>
    <dgm:pt modelId="{42117B27-7294-4953-87AA-6060F0C2568E}">
      <dgm:prSet phldrT="[Text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ZA" sz="2400" baseline="0" smtClean="0"/>
            <a:t>Erkenning van die belang van die Afrikatale</a:t>
          </a:r>
          <a:endParaRPr lang="en-ZA" sz="2400" baseline="0"/>
        </a:p>
      </dgm:t>
    </dgm:pt>
    <dgm:pt modelId="{E847E960-6E08-4979-897F-1B4A9B0AD649}" type="parTrans" cxnId="{69935363-709C-48B4-8F45-3643E996C2D5}">
      <dgm:prSet/>
      <dgm:spPr/>
      <dgm:t>
        <a:bodyPr/>
        <a:lstStyle/>
        <a:p>
          <a:endParaRPr lang="en-ZA"/>
        </a:p>
      </dgm:t>
    </dgm:pt>
    <dgm:pt modelId="{9BB40176-2681-4702-82B6-4077ED615B4A}" type="sibTrans" cxnId="{69935363-709C-48B4-8F45-3643E996C2D5}">
      <dgm:prSet/>
      <dgm:spPr/>
      <dgm:t>
        <a:bodyPr/>
        <a:lstStyle/>
        <a:p>
          <a:endParaRPr lang="en-ZA"/>
        </a:p>
      </dgm:t>
    </dgm:pt>
    <dgm:pt modelId="{D8B974B5-D844-45A2-8349-F59102927CD4}">
      <dgm:prSet phldrT="[Text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ZA" sz="2400" baseline="0" smtClean="0"/>
            <a:t>Individuele meertaligheid deel van ideale studenteprofiel</a:t>
          </a:r>
          <a:endParaRPr lang="en-ZA" sz="2400" baseline="0"/>
        </a:p>
      </dgm:t>
    </dgm:pt>
    <dgm:pt modelId="{73CEE7AF-329F-47DB-BDBB-E4881638C0C2}" type="parTrans" cxnId="{048512FF-4A44-486B-85D6-3A0E7153AD94}">
      <dgm:prSet/>
      <dgm:spPr/>
      <dgm:t>
        <a:bodyPr/>
        <a:lstStyle/>
        <a:p>
          <a:endParaRPr lang="en-ZA"/>
        </a:p>
      </dgm:t>
    </dgm:pt>
    <dgm:pt modelId="{9D008600-D7C8-4F03-A841-D7AC840F4A62}" type="sibTrans" cxnId="{048512FF-4A44-486B-85D6-3A0E7153AD94}">
      <dgm:prSet/>
      <dgm:spPr/>
      <dgm:t>
        <a:bodyPr/>
        <a:lstStyle/>
        <a:p>
          <a:endParaRPr lang="en-ZA"/>
        </a:p>
      </dgm:t>
    </dgm:pt>
    <dgm:pt modelId="{56B8698D-B57A-40CB-9792-32837BDC55B4}">
      <dgm:prSet phldrT="[Text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ZA" sz="2400" baseline="0" smtClean="0"/>
            <a:t>Bydrae tot ontwikkeling en gebruik van isiXhosa</a:t>
          </a:r>
          <a:endParaRPr lang="en-ZA" sz="2400" baseline="0"/>
        </a:p>
      </dgm:t>
    </dgm:pt>
    <dgm:pt modelId="{9A7747D6-53A6-431E-AD29-142666625A77}" type="parTrans" cxnId="{8F3F5CC8-ADC1-4287-A147-255D9EC21294}">
      <dgm:prSet/>
      <dgm:spPr/>
      <dgm:t>
        <a:bodyPr/>
        <a:lstStyle/>
        <a:p>
          <a:endParaRPr lang="en-ZA"/>
        </a:p>
      </dgm:t>
    </dgm:pt>
    <dgm:pt modelId="{64AD18FA-31EC-42DC-8F6B-AA294E2FB15B}" type="sibTrans" cxnId="{8F3F5CC8-ADC1-4287-A147-255D9EC21294}">
      <dgm:prSet/>
      <dgm:spPr/>
      <dgm:t>
        <a:bodyPr/>
        <a:lstStyle/>
        <a:p>
          <a:endParaRPr lang="en-ZA"/>
        </a:p>
      </dgm:t>
    </dgm:pt>
    <dgm:pt modelId="{EBCFE93F-BC80-408B-85B9-9D690054C3B1}" type="pres">
      <dgm:prSet presAssocID="{EBD0517E-1319-4C86-89A4-916B8F25294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1C26B473-29BE-4B68-B78D-7ED1F6188475}" type="pres">
      <dgm:prSet presAssocID="{0752BABC-058F-4538-8439-6F34CBEBE987}" presName="vertOne" presStyleCnt="0"/>
      <dgm:spPr/>
    </dgm:pt>
    <dgm:pt modelId="{6544BA9C-C9FD-47A4-B241-180FF59819E1}" type="pres">
      <dgm:prSet presAssocID="{0752BABC-058F-4538-8439-6F34CBEBE987}" presName="txOne" presStyleLbl="node0" presStyleIdx="0" presStyleCnt="1" custScaleX="48170" custScaleY="61124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94D89DC8-0106-4D83-A9EC-9E3363B6A9C2}" type="pres">
      <dgm:prSet presAssocID="{0752BABC-058F-4538-8439-6F34CBEBE987}" presName="parTransOne" presStyleCnt="0"/>
      <dgm:spPr/>
    </dgm:pt>
    <dgm:pt modelId="{2AC90EDF-1F4E-40CB-93D2-180F18FE1297}" type="pres">
      <dgm:prSet presAssocID="{0752BABC-058F-4538-8439-6F34CBEBE987}" presName="horzOne" presStyleCnt="0"/>
      <dgm:spPr/>
    </dgm:pt>
    <dgm:pt modelId="{66CE9ECA-A1E0-4E6F-8331-2CEB8D3BCA83}" type="pres">
      <dgm:prSet presAssocID="{E0382A8E-2D72-4E33-A7E0-A18BC81BFB95}" presName="vertTwo" presStyleCnt="0"/>
      <dgm:spPr/>
    </dgm:pt>
    <dgm:pt modelId="{ACF401EB-E474-4A0C-9D6B-D5A99B61D4F4}" type="pres">
      <dgm:prSet presAssocID="{E0382A8E-2D72-4E33-A7E0-A18BC81BFB95}" presName="txTwo" presStyleLbl="node2" presStyleIdx="0" presStyleCnt="3" custScaleY="61190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078FC8A7-C487-46D8-9C36-6F2AC59DF717}" type="pres">
      <dgm:prSet presAssocID="{E0382A8E-2D72-4E33-A7E0-A18BC81BFB95}" presName="parTransTwo" presStyleCnt="0"/>
      <dgm:spPr/>
    </dgm:pt>
    <dgm:pt modelId="{299C693B-B538-438C-B61E-2307EC65A36D}" type="pres">
      <dgm:prSet presAssocID="{E0382A8E-2D72-4E33-A7E0-A18BC81BFB95}" presName="horzTwo" presStyleCnt="0"/>
      <dgm:spPr/>
    </dgm:pt>
    <dgm:pt modelId="{C32B2B52-693F-4D84-8B36-E1160062F66B}" type="pres">
      <dgm:prSet presAssocID="{D8B974B5-D844-45A2-8349-F59102927CD4}" presName="vertThree" presStyleCnt="0"/>
      <dgm:spPr/>
    </dgm:pt>
    <dgm:pt modelId="{871E7681-C834-42A0-AFE5-88BCF96DB7D6}" type="pres">
      <dgm:prSet presAssocID="{D8B974B5-D844-45A2-8349-F59102927CD4}" presName="txThree" presStyleLbl="node3" presStyleIdx="0" presStyleCnt="2" custScaleY="61071" custLinFactNeighborX="-178" custLinFactNeighborY="-595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0D770235-8C75-4E3F-A6DA-151BE1715CDF}" type="pres">
      <dgm:prSet presAssocID="{D8B974B5-D844-45A2-8349-F59102927CD4}" presName="horzThree" presStyleCnt="0"/>
      <dgm:spPr/>
    </dgm:pt>
    <dgm:pt modelId="{1FC878B1-52BE-4EAF-8755-345EF8DB65FA}" type="pres">
      <dgm:prSet presAssocID="{7E1FA451-B4F0-430C-B395-826C5D3F1D9A}" presName="sibSpaceTwo" presStyleCnt="0"/>
      <dgm:spPr/>
    </dgm:pt>
    <dgm:pt modelId="{240A7460-8271-4CDC-8A32-EA6F2A72C22D}" type="pres">
      <dgm:prSet presAssocID="{C0E8387A-3697-4F7B-932E-FF6AB72FDB5E}" presName="vertTwo" presStyleCnt="0"/>
      <dgm:spPr/>
    </dgm:pt>
    <dgm:pt modelId="{86450902-6A4C-423C-9A82-E0B21081CC0D}" type="pres">
      <dgm:prSet presAssocID="{C0E8387A-3697-4F7B-932E-FF6AB72FDB5E}" presName="txTwo" presStyleLbl="node2" presStyleIdx="1" presStyleCnt="3" custScaleY="131487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2DA34CC8-9D56-49C9-B828-349D597BCB23}" type="pres">
      <dgm:prSet presAssocID="{C0E8387A-3697-4F7B-932E-FF6AB72FDB5E}" presName="horzTwo" presStyleCnt="0"/>
      <dgm:spPr/>
    </dgm:pt>
    <dgm:pt modelId="{3BADE1DF-5622-4B77-B962-8252A77DA07F}" type="pres">
      <dgm:prSet presAssocID="{7FB92C1B-FDCD-47C3-A53E-DA48C03E597A}" presName="sibSpaceTwo" presStyleCnt="0"/>
      <dgm:spPr/>
    </dgm:pt>
    <dgm:pt modelId="{7A14E00A-1BBC-432D-B0CE-F1D967CD7F23}" type="pres">
      <dgm:prSet presAssocID="{42117B27-7294-4953-87AA-6060F0C2568E}" presName="vertTwo" presStyleCnt="0"/>
      <dgm:spPr/>
    </dgm:pt>
    <dgm:pt modelId="{4D54F256-F7D6-422B-A147-89B50C4C0BC9}" type="pres">
      <dgm:prSet presAssocID="{42117B27-7294-4953-87AA-6060F0C2568E}" presName="txTwo" presStyleLbl="node2" presStyleIdx="2" presStyleCnt="3" custScaleY="62464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39CDB4C3-6546-4968-8EEB-B61F39FDE7CB}" type="pres">
      <dgm:prSet presAssocID="{42117B27-7294-4953-87AA-6060F0C2568E}" presName="parTransTwo" presStyleCnt="0"/>
      <dgm:spPr/>
    </dgm:pt>
    <dgm:pt modelId="{5A799A86-328C-4900-A984-227A22E772C5}" type="pres">
      <dgm:prSet presAssocID="{42117B27-7294-4953-87AA-6060F0C2568E}" presName="horzTwo" presStyleCnt="0"/>
      <dgm:spPr/>
    </dgm:pt>
    <dgm:pt modelId="{1BBF4F11-2E15-45D0-BA07-DF454940E7D8}" type="pres">
      <dgm:prSet presAssocID="{56B8698D-B57A-40CB-9792-32837BDC55B4}" presName="vertThree" presStyleCnt="0"/>
      <dgm:spPr/>
    </dgm:pt>
    <dgm:pt modelId="{5F3D04EB-E47F-4214-A8D8-F75D46DB0583}" type="pres">
      <dgm:prSet presAssocID="{56B8698D-B57A-40CB-9792-32837BDC55B4}" presName="txThree" presStyleLbl="node3" presStyleIdx="1" presStyleCnt="2" custScaleY="57860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AF1133D4-0BCA-4403-AE27-F36375E33921}" type="pres">
      <dgm:prSet presAssocID="{56B8698D-B57A-40CB-9792-32837BDC55B4}" presName="horzThree" presStyleCnt="0"/>
      <dgm:spPr/>
    </dgm:pt>
  </dgm:ptLst>
  <dgm:cxnLst>
    <dgm:cxn modelId="{34D4CAE7-67C1-428D-B755-80D1100BF0F8}" srcId="{0752BABC-058F-4538-8439-6F34CBEBE987}" destId="{E0382A8E-2D72-4E33-A7E0-A18BC81BFB95}" srcOrd="0" destOrd="0" parTransId="{9BEA01AA-EB8A-41D5-880D-31F01AB5AF5A}" sibTransId="{7E1FA451-B4F0-430C-B395-826C5D3F1D9A}"/>
    <dgm:cxn modelId="{05E2180A-F4D5-4C45-AFDE-2ED3AF84FFFD}" type="presOf" srcId="{EBD0517E-1319-4C86-89A4-916B8F25294C}" destId="{EBCFE93F-BC80-408B-85B9-9D690054C3B1}" srcOrd="0" destOrd="0" presId="urn:microsoft.com/office/officeart/2005/8/layout/hierarchy4"/>
    <dgm:cxn modelId="{D4D87402-74D7-4926-8C64-BEB65A7B6663}" type="presOf" srcId="{0752BABC-058F-4538-8439-6F34CBEBE987}" destId="{6544BA9C-C9FD-47A4-B241-180FF59819E1}" srcOrd="0" destOrd="0" presId="urn:microsoft.com/office/officeart/2005/8/layout/hierarchy4"/>
    <dgm:cxn modelId="{EDE11411-DD7C-478E-897B-FE59846F2E98}" type="presOf" srcId="{56B8698D-B57A-40CB-9792-32837BDC55B4}" destId="{5F3D04EB-E47F-4214-A8D8-F75D46DB0583}" srcOrd="0" destOrd="0" presId="urn:microsoft.com/office/officeart/2005/8/layout/hierarchy4"/>
    <dgm:cxn modelId="{CACE4681-F23A-469A-B591-57AC25D5A61F}" type="presOf" srcId="{42117B27-7294-4953-87AA-6060F0C2568E}" destId="{4D54F256-F7D6-422B-A147-89B50C4C0BC9}" srcOrd="0" destOrd="0" presId="urn:microsoft.com/office/officeart/2005/8/layout/hierarchy4"/>
    <dgm:cxn modelId="{B29D0A66-94EF-42E1-BDAB-B1A15589BA8E}" type="presOf" srcId="{E0382A8E-2D72-4E33-A7E0-A18BC81BFB95}" destId="{ACF401EB-E474-4A0C-9D6B-D5A99B61D4F4}" srcOrd="0" destOrd="0" presId="urn:microsoft.com/office/officeart/2005/8/layout/hierarchy4"/>
    <dgm:cxn modelId="{5675D03A-9C48-48A4-B82F-AAE74B844807}" type="presOf" srcId="{C0E8387A-3697-4F7B-932E-FF6AB72FDB5E}" destId="{86450902-6A4C-423C-9A82-E0B21081CC0D}" srcOrd="0" destOrd="0" presId="urn:microsoft.com/office/officeart/2005/8/layout/hierarchy4"/>
    <dgm:cxn modelId="{69935363-709C-48B4-8F45-3643E996C2D5}" srcId="{0752BABC-058F-4538-8439-6F34CBEBE987}" destId="{42117B27-7294-4953-87AA-6060F0C2568E}" srcOrd="2" destOrd="0" parTransId="{E847E960-6E08-4979-897F-1B4A9B0AD649}" sibTransId="{9BB40176-2681-4702-82B6-4077ED615B4A}"/>
    <dgm:cxn modelId="{8F3F5CC8-ADC1-4287-A147-255D9EC21294}" srcId="{42117B27-7294-4953-87AA-6060F0C2568E}" destId="{56B8698D-B57A-40CB-9792-32837BDC55B4}" srcOrd="0" destOrd="0" parTransId="{9A7747D6-53A6-431E-AD29-142666625A77}" sibTransId="{64AD18FA-31EC-42DC-8F6B-AA294E2FB15B}"/>
    <dgm:cxn modelId="{784F4BB3-29F6-4427-9DC6-77F5AB7F7470}" srcId="{0752BABC-058F-4538-8439-6F34CBEBE987}" destId="{C0E8387A-3697-4F7B-932E-FF6AB72FDB5E}" srcOrd="1" destOrd="0" parTransId="{89973DC4-7319-4CE3-B127-F9D143A74B05}" sibTransId="{7FB92C1B-FDCD-47C3-A53E-DA48C03E597A}"/>
    <dgm:cxn modelId="{048512FF-4A44-486B-85D6-3A0E7153AD94}" srcId="{E0382A8E-2D72-4E33-A7E0-A18BC81BFB95}" destId="{D8B974B5-D844-45A2-8349-F59102927CD4}" srcOrd="0" destOrd="0" parTransId="{73CEE7AF-329F-47DB-BDBB-E4881638C0C2}" sibTransId="{9D008600-D7C8-4F03-A841-D7AC840F4A62}"/>
    <dgm:cxn modelId="{AC0667D8-7FFF-4952-BD4D-8E0288E2AAB8}" type="presOf" srcId="{D8B974B5-D844-45A2-8349-F59102927CD4}" destId="{871E7681-C834-42A0-AFE5-88BCF96DB7D6}" srcOrd="0" destOrd="0" presId="urn:microsoft.com/office/officeart/2005/8/layout/hierarchy4"/>
    <dgm:cxn modelId="{93CB8A20-189B-436F-AC43-3071931F8838}" srcId="{EBD0517E-1319-4C86-89A4-916B8F25294C}" destId="{0752BABC-058F-4538-8439-6F34CBEBE987}" srcOrd="0" destOrd="0" parTransId="{FBF1BCB6-ED5A-4AE1-8861-A5D9BDDA29B7}" sibTransId="{B9356018-EB87-4C34-8981-7C212EBE606D}"/>
    <dgm:cxn modelId="{58611282-301C-49C1-A10D-1EE17F2E1FC2}" type="presParOf" srcId="{EBCFE93F-BC80-408B-85B9-9D690054C3B1}" destId="{1C26B473-29BE-4B68-B78D-7ED1F6188475}" srcOrd="0" destOrd="0" presId="urn:microsoft.com/office/officeart/2005/8/layout/hierarchy4"/>
    <dgm:cxn modelId="{80910D0F-D672-4ABA-95B8-65A2D034A501}" type="presParOf" srcId="{1C26B473-29BE-4B68-B78D-7ED1F6188475}" destId="{6544BA9C-C9FD-47A4-B241-180FF59819E1}" srcOrd="0" destOrd="0" presId="urn:microsoft.com/office/officeart/2005/8/layout/hierarchy4"/>
    <dgm:cxn modelId="{3881E468-A991-42B7-B409-211918CD4889}" type="presParOf" srcId="{1C26B473-29BE-4B68-B78D-7ED1F6188475}" destId="{94D89DC8-0106-4D83-A9EC-9E3363B6A9C2}" srcOrd="1" destOrd="0" presId="urn:microsoft.com/office/officeart/2005/8/layout/hierarchy4"/>
    <dgm:cxn modelId="{151AFF4C-3F06-48A3-BEDD-2A464605E453}" type="presParOf" srcId="{1C26B473-29BE-4B68-B78D-7ED1F6188475}" destId="{2AC90EDF-1F4E-40CB-93D2-180F18FE1297}" srcOrd="2" destOrd="0" presId="urn:microsoft.com/office/officeart/2005/8/layout/hierarchy4"/>
    <dgm:cxn modelId="{60894E23-ADF8-40DC-A07F-D58BE00FC641}" type="presParOf" srcId="{2AC90EDF-1F4E-40CB-93D2-180F18FE1297}" destId="{66CE9ECA-A1E0-4E6F-8331-2CEB8D3BCA83}" srcOrd="0" destOrd="0" presId="urn:microsoft.com/office/officeart/2005/8/layout/hierarchy4"/>
    <dgm:cxn modelId="{78C74FD0-6B3B-4B35-B2E7-71491D653AAF}" type="presParOf" srcId="{66CE9ECA-A1E0-4E6F-8331-2CEB8D3BCA83}" destId="{ACF401EB-E474-4A0C-9D6B-D5A99B61D4F4}" srcOrd="0" destOrd="0" presId="urn:microsoft.com/office/officeart/2005/8/layout/hierarchy4"/>
    <dgm:cxn modelId="{68F65688-D81A-441C-95D4-168196168A53}" type="presParOf" srcId="{66CE9ECA-A1E0-4E6F-8331-2CEB8D3BCA83}" destId="{078FC8A7-C487-46D8-9C36-6F2AC59DF717}" srcOrd="1" destOrd="0" presId="urn:microsoft.com/office/officeart/2005/8/layout/hierarchy4"/>
    <dgm:cxn modelId="{77E9B9B9-F7AC-4335-9C52-7209FAD25501}" type="presParOf" srcId="{66CE9ECA-A1E0-4E6F-8331-2CEB8D3BCA83}" destId="{299C693B-B538-438C-B61E-2307EC65A36D}" srcOrd="2" destOrd="0" presId="urn:microsoft.com/office/officeart/2005/8/layout/hierarchy4"/>
    <dgm:cxn modelId="{B4EB5137-1E3C-4F07-9DFA-4DC31832C580}" type="presParOf" srcId="{299C693B-B538-438C-B61E-2307EC65A36D}" destId="{C32B2B52-693F-4D84-8B36-E1160062F66B}" srcOrd="0" destOrd="0" presId="urn:microsoft.com/office/officeart/2005/8/layout/hierarchy4"/>
    <dgm:cxn modelId="{D15B2088-954F-4B73-AD69-CFF468595619}" type="presParOf" srcId="{C32B2B52-693F-4D84-8B36-E1160062F66B}" destId="{871E7681-C834-42A0-AFE5-88BCF96DB7D6}" srcOrd="0" destOrd="0" presId="urn:microsoft.com/office/officeart/2005/8/layout/hierarchy4"/>
    <dgm:cxn modelId="{CC660FF2-5FC6-4723-9FDB-6B54C7EF4DBD}" type="presParOf" srcId="{C32B2B52-693F-4D84-8B36-E1160062F66B}" destId="{0D770235-8C75-4E3F-A6DA-151BE1715CDF}" srcOrd="1" destOrd="0" presId="urn:microsoft.com/office/officeart/2005/8/layout/hierarchy4"/>
    <dgm:cxn modelId="{CAEBCD8C-96B3-4579-9F3D-42430217CA32}" type="presParOf" srcId="{2AC90EDF-1F4E-40CB-93D2-180F18FE1297}" destId="{1FC878B1-52BE-4EAF-8755-345EF8DB65FA}" srcOrd="1" destOrd="0" presId="urn:microsoft.com/office/officeart/2005/8/layout/hierarchy4"/>
    <dgm:cxn modelId="{3C6CEA41-8EA3-4F79-9776-566239A5B6D5}" type="presParOf" srcId="{2AC90EDF-1F4E-40CB-93D2-180F18FE1297}" destId="{240A7460-8271-4CDC-8A32-EA6F2A72C22D}" srcOrd="2" destOrd="0" presId="urn:microsoft.com/office/officeart/2005/8/layout/hierarchy4"/>
    <dgm:cxn modelId="{B700EC03-99B8-4E5E-A228-BE523AAC1E4A}" type="presParOf" srcId="{240A7460-8271-4CDC-8A32-EA6F2A72C22D}" destId="{86450902-6A4C-423C-9A82-E0B21081CC0D}" srcOrd="0" destOrd="0" presId="urn:microsoft.com/office/officeart/2005/8/layout/hierarchy4"/>
    <dgm:cxn modelId="{50A7508B-AF0E-4BB8-845E-D79D02050AF8}" type="presParOf" srcId="{240A7460-8271-4CDC-8A32-EA6F2A72C22D}" destId="{2DA34CC8-9D56-49C9-B828-349D597BCB23}" srcOrd="1" destOrd="0" presId="urn:microsoft.com/office/officeart/2005/8/layout/hierarchy4"/>
    <dgm:cxn modelId="{6F0BF1D3-4075-4340-9478-4A93B9974AF9}" type="presParOf" srcId="{2AC90EDF-1F4E-40CB-93D2-180F18FE1297}" destId="{3BADE1DF-5622-4B77-B962-8252A77DA07F}" srcOrd="3" destOrd="0" presId="urn:microsoft.com/office/officeart/2005/8/layout/hierarchy4"/>
    <dgm:cxn modelId="{96061442-5ADA-4B53-ABD1-89BD18D1909F}" type="presParOf" srcId="{2AC90EDF-1F4E-40CB-93D2-180F18FE1297}" destId="{7A14E00A-1BBC-432D-B0CE-F1D967CD7F23}" srcOrd="4" destOrd="0" presId="urn:microsoft.com/office/officeart/2005/8/layout/hierarchy4"/>
    <dgm:cxn modelId="{A9C927DE-6F32-4880-94FC-F09BA888376B}" type="presParOf" srcId="{7A14E00A-1BBC-432D-B0CE-F1D967CD7F23}" destId="{4D54F256-F7D6-422B-A147-89B50C4C0BC9}" srcOrd="0" destOrd="0" presId="urn:microsoft.com/office/officeart/2005/8/layout/hierarchy4"/>
    <dgm:cxn modelId="{8C3D13EC-8F8D-45AE-A114-63C5C05CD7A8}" type="presParOf" srcId="{7A14E00A-1BBC-432D-B0CE-F1D967CD7F23}" destId="{39CDB4C3-6546-4968-8EEB-B61F39FDE7CB}" srcOrd="1" destOrd="0" presId="urn:microsoft.com/office/officeart/2005/8/layout/hierarchy4"/>
    <dgm:cxn modelId="{94D5000D-765C-453C-99D5-66E968359964}" type="presParOf" srcId="{7A14E00A-1BBC-432D-B0CE-F1D967CD7F23}" destId="{5A799A86-328C-4900-A984-227A22E772C5}" srcOrd="2" destOrd="0" presId="urn:microsoft.com/office/officeart/2005/8/layout/hierarchy4"/>
    <dgm:cxn modelId="{643405E1-9B57-46A5-A9F3-1FBB7C6D7FF0}" type="presParOf" srcId="{5A799A86-328C-4900-A984-227A22E772C5}" destId="{1BBF4F11-2E15-45D0-BA07-DF454940E7D8}" srcOrd="0" destOrd="0" presId="urn:microsoft.com/office/officeart/2005/8/layout/hierarchy4"/>
    <dgm:cxn modelId="{49C5F6A8-8F98-4E69-A3F9-89A92C13A463}" type="presParOf" srcId="{1BBF4F11-2E15-45D0-BA07-DF454940E7D8}" destId="{5F3D04EB-E47F-4214-A8D8-F75D46DB0583}" srcOrd="0" destOrd="0" presId="urn:microsoft.com/office/officeart/2005/8/layout/hierarchy4"/>
    <dgm:cxn modelId="{236A17A9-B9B2-4CEC-9969-968CFFB8373A}" type="presParOf" srcId="{1BBF4F11-2E15-45D0-BA07-DF454940E7D8}" destId="{AF1133D4-0BCA-4403-AE27-F36375E3392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D0517E-1319-4C86-89A4-916B8F25294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0752BABC-058F-4538-8439-6F34CBEBE987}">
      <dgm:prSet phldrT="[Text]" custT="1"/>
      <dgm:spPr/>
      <dgm:t>
        <a:bodyPr/>
        <a:lstStyle/>
        <a:p>
          <a:r>
            <a:rPr lang="en-ZA" sz="2800" smtClean="0"/>
            <a:t>Taalplan: Implementering</a:t>
          </a:r>
          <a:endParaRPr lang="en-ZA" sz="2800"/>
        </a:p>
      </dgm:t>
    </dgm:pt>
    <dgm:pt modelId="{FBF1BCB6-ED5A-4AE1-8861-A5D9BDDA29B7}" type="parTrans" cxnId="{93CB8A20-189B-436F-AC43-3071931F8838}">
      <dgm:prSet/>
      <dgm:spPr/>
      <dgm:t>
        <a:bodyPr/>
        <a:lstStyle/>
        <a:p>
          <a:endParaRPr lang="en-ZA"/>
        </a:p>
      </dgm:t>
    </dgm:pt>
    <dgm:pt modelId="{B9356018-EB87-4C34-8981-7C212EBE606D}" type="sibTrans" cxnId="{93CB8A20-189B-436F-AC43-3071931F8838}">
      <dgm:prSet/>
      <dgm:spPr/>
      <dgm:t>
        <a:bodyPr/>
        <a:lstStyle/>
        <a:p>
          <a:endParaRPr lang="en-ZA"/>
        </a:p>
      </dgm:t>
    </dgm:pt>
    <dgm:pt modelId="{E0382A8E-2D72-4E33-A7E0-A18BC81BFB95}">
      <dgm:prSet phldrT="[Text]" custT="1"/>
      <dgm:spPr>
        <a:solidFill>
          <a:schemeClr val="tx2">
            <a:lumMod val="50000"/>
            <a:alpha val="90000"/>
          </a:schemeClr>
        </a:solidFill>
      </dgm:spPr>
      <dgm:t>
        <a:bodyPr/>
        <a:lstStyle/>
        <a:p>
          <a:r>
            <a:rPr lang="en-ZA" sz="2400" baseline="0" smtClean="0">
              <a:solidFill>
                <a:schemeClr val="bg1"/>
              </a:solidFill>
            </a:rPr>
            <a:t>Uitbreiding van PMO</a:t>
          </a:r>
          <a:endParaRPr lang="en-ZA" sz="2400" baseline="0">
            <a:solidFill>
              <a:schemeClr val="bg1"/>
            </a:solidFill>
          </a:endParaRPr>
        </a:p>
      </dgm:t>
    </dgm:pt>
    <dgm:pt modelId="{9BEA01AA-EB8A-41D5-880D-31F01AB5AF5A}" type="parTrans" cxnId="{34D4CAE7-67C1-428D-B755-80D1100BF0F8}">
      <dgm:prSet/>
      <dgm:spPr/>
      <dgm:t>
        <a:bodyPr/>
        <a:lstStyle/>
        <a:p>
          <a:endParaRPr lang="en-ZA"/>
        </a:p>
      </dgm:t>
    </dgm:pt>
    <dgm:pt modelId="{7E1FA451-B4F0-430C-B395-826C5D3F1D9A}" type="sibTrans" cxnId="{34D4CAE7-67C1-428D-B755-80D1100BF0F8}">
      <dgm:prSet/>
      <dgm:spPr/>
      <dgm:t>
        <a:bodyPr/>
        <a:lstStyle/>
        <a:p>
          <a:endParaRPr lang="en-ZA"/>
        </a:p>
      </dgm:t>
    </dgm:pt>
    <dgm:pt modelId="{2070182A-010B-4871-BF77-8593B8DEE2C9}">
      <dgm:prSet phldrT="[Text]" custT="1"/>
      <dgm:spPr>
        <a:solidFill>
          <a:schemeClr val="tx2">
            <a:lumMod val="50000"/>
            <a:alpha val="90000"/>
          </a:schemeClr>
        </a:solidFill>
      </dgm:spPr>
      <dgm:t>
        <a:bodyPr/>
        <a:lstStyle/>
        <a:p>
          <a:r>
            <a:rPr lang="en-ZA" sz="2400" baseline="0" smtClean="0">
              <a:solidFill>
                <a:schemeClr val="bg1"/>
              </a:solidFill>
            </a:rPr>
            <a:t>Opvoedkundige tolking</a:t>
          </a:r>
          <a:endParaRPr lang="en-ZA" sz="2400" baseline="0">
            <a:solidFill>
              <a:schemeClr val="bg1"/>
            </a:solidFill>
          </a:endParaRPr>
        </a:p>
      </dgm:t>
    </dgm:pt>
    <dgm:pt modelId="{D856AE0B-7DAF-4F35-96DE-B81F4376AB4F}" type="parTrans" cxnId="{BF64C00D-D2E8-4FDA-BF05-97F651D8049F}">
      <dgm:prSet/>
      <dgm:spPr/>
      <dgm:t>
        <a:bodyPr/>
        <a:lstStyle/>
        <a:p>
          <a:endParaRPr lang="en-ZA"/>
        </a:p>
      </dgm:t>
    </dgm:pt>
    <dgm:pt modelId="{5061DA28-DCC5-4EC9-B82D-BBE72E98F62B}" type="sibTrans" cxnId="{BF64C00D-D2E8-4FDA-BF05-97F651D8049F}">
      <dgm:prSet/>
      <dgm:spPr/>
      <dgm:t>
        <a:bodyPr/>
        <a:lstStyle/>
        <a:p>
          <a:endParaRPr lang="en-ZA"/>
        </a:p>
      </dgm:t>
    </dgm:pt>
    <dgm:pt modelId="{C0E8387A-3697-4F7B-932E-FF6AB72FDB5E}">
      <dgm:prSet phldrT="[Text]" custT="1"/>
      <dgm:spPr>
        <a:solidFill>
          <a:schemeClr val="tx2">
            <a:lumMod val="50000"/>
            <a:alpha val="90000"/>
          </a:schemeClr>
        </a:solidFill>
      </dgm:spPr>
      <dgm:t>
        <a:bodyPr/>
        <a:lstStyle/>
        <a:p>
          <a:r>
            <a:rPr lang="en-ZA" sz="2400" baseline="0" smtClean="0">
              <a:solidFill>
                <a:schemeClr val="bg1"/>
              </a:solidFill>
            </a:rPr>
            <a:t>Voorkeurmodel eerste twee studiejare: PMO en tolking</a:t>
          </a:r>
          <a:endParaRPr lang="en-ZA" sz="2400" baseline="0">
            <a:solidFill>
              <a:schemeClr val="bg1"/>
            </a:solidFill>
          </a:endParaRPr>
        </a:p>
      </dgm:t>
    </dgm:pt>
    <dgm:pt modelId="{89973DC4-7319-4CE3-B127-F9D143A74B05}" type="parTrans" cxnId="{784F4BB3-29F6-4427-9DC6-77F5AB7F7470}">
      <dgm:prSet/>
      <dgm:spPr/>
      <dgm:t>
        <a:bodyPr/>
        <a:lstStyle/>
        <a:p>
          <a:endParaRPr lang="en-ZA"/>
        </a:p>
      </dgm:t>
    </dgm:pt>
    <dgm:pt modelId="{7FB92C1B-FDCD-47C3-A53E-DA48C03E597A}" type="sibTrans" cxnId="{784F4BB3-29F6-4427-9DC6-77F5AB7F7470}">
      <dgm:prSet/>
      <dgm:spPr/>
      <dgm:t>
        <a:bodyPr/>
        <a:lstStyle/>
        <a:p>
          <a:endParaRPr lang="en-ZA"/>
        </a:p>
      </dgm:t>
    </dgm:pt>
    <dgm:pt modelId="{42117B27-7294-4953-87AA-6060F0C2568E}">
      <dgm:prSet phldrT="[Text]" custT="1"/>
      <dgm:spPr>
        <a:solidFill>
          <a:schemeClr val="tx2">
            <a:lumMod val="50000"/>
            <a:alpha val="90000"/>
          </a:schemeClr>
        </a:solidFill>
      </dgm:spPr>
      <dgm:t>
        <a:bodyPr/>
        <a:lstStyle/>
        <a:p>
          <a:r>
            <a:rPr lang="en-ZA" sz="2400" baseline="0" smtClean="0">
              <a:solidFill>
                <a:schemeClr val="bg1"/>
              </a:solidFill>
            </a:rPr>
            <a:t>Voldoende taalontwikkeling en -steun</a:t>
          </a:r>
          <a:endParaRPr lang="en-ZA" sz="2400" baseline="0">
            <a:solidFill>
              <a:schemeClr val="bg1"/>
            </a:solidFill>
          </a:endParaRPr>
        </a:p>
      </dgm:t>
    </dgm:pt>
    <dgm:pt modelId="{E847E960-6E08-4979-897F-1B4A9B0AD649}" type="parTrans" cxnId="{69935363-709C-48B4-8F45-3643E996C2D5}">
      <dgm:prSet/>
      <dgm:spPr/>
      <dgm:t>
        <a:bodyPr/>
        <a:lstStyle/>
        <a:p>
          <a:endParaRPr lang="en-ZA"/>
        </a:p>
      </dgm:t>
    </dgm:pt>
    <dgm:pt modelId="{9BB40176-2681-4702-82B6-4077ED615B4A}" type="sibTrans" cxnId="{69935363-709C-48B4-8F45-3643E996C2D5}">
      <dgm:prSet/>
      <dgm:spPr/>
      <dgm:t>
        <a:bodyPr/>
        <a:lstStyle/>
        <a:p>
          <a:endParaRPr lang="en-ZA"/>
        </a:p>
      </dgm:t>
    </dgm:pt>
    <dgm:pt modelId="{065AD39A-357A-4712-B4C5-95885084E431}">
      <dgm:prSet phldrT="[Text]"/>
      <dgm:spPr>
        <a:solidFill>
          <a:schemeClr val="tx2">
            <a:lumMod val="50000"/>
            <a:alpha val="90000"/>
          </a:schemeClr>
        </a:solidFill>
      </dgm:spPr>
      <dgm:t>
        <a:bodyPr/>
        <a:lstStyle/>
        <a:p>
          <a:r>
            <a:rPr lang="en-ZA" baseline="0" smtClean="0">
              <a:solidFill>
                <a:schemeClr val="bg1"/>
              </a:solidFill>
            </a:rPr>
            <a:t>Institusionele taal is Afrikaans, maar met Engels en ook isiXhosa</a:t>
          </a:r>
          <a:endParaRPr lang="en-ZA" baseline="0">
            <a:solidFill>
              <a:schemeClr val="bg1"/>
            </a:solidFill>
          </a:endParaRPr>
        </a:p>
      </dgm:t>
    </dgm:pt>
    <dgm:pt modelId="{E608B5E5-89B7-40E5-BAA7-4297FDBDA06A}" type="parTrans" cxnId="{58D91EF5-501D-47FC-9640-D897845F9848}">
      <dgm:prSet/>
      <dgm:spPr/>
      <dgm:t>
        <a:bodyPr/>
        <a:lstStyle/>
        <a:p>
          <a:endParaRPr lang="en-ZA"/>
        </a:p>
      </dgm:t>
    </dgm:pt>
    <dgm:pt modelId="{AC35D819-BFB7-48A2-A4C7-A46A7726DF7F}" type="sibTrans" cxnId="{58D91EF5-501D-47FC-9640-D897845F9848}">
      <dgm:prSet/>
      <dgm:spPr/>
      <dgm:t>
        <a:bodyPr/>
        <a:lstStyle/>
        <a:p>
          <a:endParaRPr lang="en-ZA"/>
        </a:p>
      </dgm:t>
    </dgm:pt>
    <dgm:pt modelId="{30A40063-FC44-4588-8F34-BAC63C467105}" type="pres">
      <dgm:prSet presAssocID="{EBD0517E-1319-4C86-89A4-916B8F25294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B4B9EBF6-3FE3-4489-A86D-60D7356F69C0}" type="pres">
      <dgm:prSet presAssocID="{0752BABC-058F-4538-8439-6F34CBEBE987}" presName="root" presStyleCnt="0"/>
      <dgm:spPr/>
    </dgm:pt>
    <dgm:pt modelId="{439B872C-DCF4-450C-97F1-8DC1762C31C0}" type="pres">
      <dgm:prSet presAssocID="{0752BABC-058F-4538-8439-6F34CBEBE987}" presName="rootComposite" presStyleCnt="0"/>
      <dgm:spPr/>
    </dgm:pt>
    <dgm:pt modelId="{073BC222-739C-4075-849F-E92F34559123}" type="pres">
      <dgm:prSet presAssocID="{0752BABC-058F-4538-8439-6F34CBEBE987}" presName="rootText" presStyleLbl="node1" presStyleIdx="0" presStyleCnt="1" custScaleX="378751"/>
      <dgm:spPr/>
      <dgm:t>
        <a:bodyPr/>
        <a:lstStyle/>
        <a:p>
          <a:endParaRPr lang="en-ZA"/>
        </a:p>
      </dgm:t>
    </dgm:pt>
    <dgm:pt modelId="{4FC013D7-E4C3-4D76-8E52-4F8857D6CA1A}" type="pres">
      <dgm:prSet presAssocID="{0752BABC-058F-4538-8439-6F34CBEBE987}" presName="rootConnector" presStyleLbl="node1" presStyleIdx="0" presStyleCnt="1"/>
      <dgm:spPr/>
      <dgm:t>
        <a:bodyPr/>
        <a:lstStyle/>
        <a:p>
          <a:endParaRPr lang="en-ZA"/>
        </a:p>
      </dgm:t>
    </dgm:pt>
    <dgm:pt modelId="{604C5EFC-34B0-4CC6-8816-0060FDC60F65}" type="pres">
      <dgm:prSet presAssocID="{0752BABC-058F-4538-8439-6F34CBEBE987}" presName="childShape" presStyleCnt="0"/>
      <dgm:spPr/>
    </dgm:pt>
    <dgm:pt modelId="{785A9F43-8200-4072-9A95-6DA999774F76}" type="pres">
      <dgm:prSet presAssocID="{9BEA01AA-EB8A-41D5-880D-31F01AB5AF5A}" presName="Name13" presStyleLbl="parChTrans1D2" presStyleIdx="0" presStyleCnt="5"/>
      <dgm:spPr/>
      <dgm:t>
        <a:bodyPr/>
        <a:lstStyle/>
        <a:p>
          <a:endParaRPr lang="en-ZA"/>
        </a:p>
      </dgm:t>
    </dgm:pt>
    <dgm:pt modelId="{33CF734B-7786-4101-9C48-4ACB9EA77D6B}" type="pres">
      <dgm:prSet presAssocID="{E0382A8E-2D72-4E33-A7E0-A18BC81BFB95}" presName="childText" presStyleLbl="bgAcc1" presStyleIdx="0" presStyleCnt="5" custScaleX="28437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1F454DB-9546-4DD3-8786-AC903955A899}" type="pres">
      <dgm:prSet presAssocID="{D856AE0B-7DAF-4F35-96DE-B81F4376AB4F}" presName="Name13" presStyleLbl="parChTrans1D2" presStyleIdx="1" presStyleCnt="5"/>
      <dgm:spPr/>
      <dgm:t>
        <a:bodyPr/>
        <a:lstStyle/>
        <a:p>
          <a:endParaRPr lang="en-ZA"/>
        </a:p>
      </dgm:t>
    </dgm:pt>
    <dgm:pt modelId="{5E969FEF-204B-4FD5-8609-5EBDCBC92847}" type="pres">
      <dgm:prSet presAssocID="{2070182A-010B-4871-BF77-8593B8DEE2C9}" presName="childText" presStyleLbl="bgAcc1" presStyleIdx="1" presStyleCnt="5" custScaleX="28437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D976397-79A9-4C76-B089-9FDA24B7C458}" type="pres">
      <dgm:prSet presAssocID="{89973DC4-7319-4CE3-B127-F9D143A74B05}" presName="Name13" presStyleLbl="parChTrans1D2" presStyleIdx="2" presStyleCnt="5"/>
      <dgm:spPr/>
      <dgm:t>
        <a:bodyPr/>
        <a:lstStyle/>
        <a:p>
          <a:endParaRPr lang="en-ZA"/>
        </a:p>
      </dgm:t>
    </dgm:pt>
    <dgm:pt modelId="{79BD36FC-175B-498B-8782-2057A08CDD87}" type="pres">
      <dgm:prSet presAssocID="{C0E8387A-3697-4F7B-932E-FF6AB72FDB5E}" presName="childText" presStyleLbl="bgAcc1" presStyleIdx="2" presStyleCnt="5" custScaleX="28437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ED16FA2-B907-43FA-816C-A32D5089BF41}" type="pres">
      <dgm:prSet presAssocID="{E847E960-6E08-4979-897F-1B4A9B0AD649}" presName="Name13" presStyleLbl="parChTrans1D2" presStyleIdx="3" presStyleCnt="5"/>
      <dgm:spPr/>
      <dgm:t>
        <a:bodyPr/>
        <a:lstStyle/>
        <a:p>
          <a:endParaRPr lang="en-ZA"/>
        </a:p>
      </dgm:t>
    </dgm:pt>
    <dgm:pt modelId="{CDB57DC0-FF8C-429F-BD42-37E30D7C4669}" type="pres">
      <dgm:prSet presAssocID="{42117B27-7294-4953-87AA-6060F0C2568E}" presName="childText" presStyleLbl="bgAcc1" presStyleIdx="3" presStyleCnt="5" custScaleX="28437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EE8FE7C-26FD-430F-9CE4-D6C3B2638A36}" type="pres">
      <dgm:prSet presAssocID="{E608B5E5-89B7-40E5-BAA7-4297FDBDA06A}" presName="Name13" presStyleLbl="parChTrans1D2" presStyleIdx="4" presStyleCnt="5"/>
      <dgm:spPr/>
      <dgm:t>
        <a:bodyPr/>
        <a:lstStyle/>
        <a:p>
          <a:endParaRPr lang="en-ZA"/>
        </a:p>
      </dgm:t>
    </dgm:pt>
    <dgm:pt modelId="{E421415A-0BDB-464F-9BE3-43B9A977BF25}" type="pres">
      <dgm:prSet presAssocID="{065AD39A-357A-4712-B4C5-95885084E431}" presName="childText" presStyleLbl="bgAcc1" presStyleIdx="4" presStyleCnt="5" custScaleX="28437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34D4CAE7-67C1-428D-B755-80D1100BF0F8}" srcId="{0752BABC-058F-4538-8439-6F34CBEBE987}" destId="{E0382A8E-2D72-4E33-A7E0-A18BC81BFB95}" srcOrd="0" destOrd="0" parTransId="{9BEA01AA-EB8A-41D5-880D-31F01AB5AF5A}" sibTransId="{7E1FA451-B4F0-430C-B395-826C5D3F1D9A}"/>
    <dgm:cxn modelId="{60453427-A4E8-4CB6-8903-A74DB13E39FC}" type="presOf" srcId="{065AD39A-357A-4712-B4C5-95885084E431}" destId="{E421415A-0BDB-464F-9BE3-43B9A977BF25}" srcOrd="0" destOrd="0" presId="urn:microsoft.com/office/officeart/2005/8/layout/hierarchy3"/>
    <dgm:cxn modelId="{58D91EF5-501D-47FC-9640-D897845F9848}" srcId="{0752BABC-058F-4538-8439-6F34CBEBE987}" destId="{065AD39A-357A-4712-B4C5-95885084E431}" srcOrd="4" destOrd="0" parTransId="{E608B5E5-89B7-40E5-BAA7-4297FDBDA06A}" sibTransId="{AC35D819-BFB7-48A2-A4C7-A46A7726DF7F}"/>
    <dgm:cxn modelId="{BF64C00D-D2E8-4FDA-BF05-97F651D8049F}" srcId="{0752BABC-058F-4538-8439-6F34CBEBE987}" destId="{2070182A-010B-4871-BF77-8593B8DEE2C9}" srcOrd="1" destOrd="0" parTransId="{D856AE0B-7DAF-4F35-96DE-B81F4376AB4F}" sibTransId="{5061DA28-DCC5-4EC9-B82D-BBE72E98F62B}"/>
    <dgm:cxn modelId="{372E175D-693F-4A78-9618-CB467046FCEF}" type="presOf" srcId="{9BEA01AA-EB8A-41D5-880D-31F01AB5AF5A}" destId="{785A9F43-8200-4072-9A95-6DA999774F76}" srcOrd="0" destOrd="0" presId="urn:microsoft.com/office/officeart/2005/8/layout/hierarchy3"/>
    <dgm:cxn modelId="{3B4F1474-2CA8-4840-BD55-0AC9311F7344}" type="presOf" srcId="{42117B27-7294-4953-87AA-6060F0C2568E}" destId="{CDB57DC0-FF8C-429F-BD42-37E30D7C4669}" srcOrd="0" destOrd="0" presId="urn:microsoft.com/office/officeart/2005/8/layout/hierarchy3"/>
    <dgm:cxn modelId="{2A027C99-90A9-42E1-B038-F0545BEAED55}" type="presOf" srcId="{0752BABC-058F-4538-8439-6F34CBEBE987}" destId="{4FC013D7-E4C3-4D76-8E52-4F8857D6CA1A}" srcOrd="1" destOrd="0" presId="urn:microsoft.com/office/officeart/2005/8/layout/hierarchy3"/>
    <dgm:cxn modelId="{7E1B463D-7034-4223-88CE-F4114B02B38F}" type="presOf" srcId="{D856AE0B-7DAF-4F35-96DE-B81F4376AB4F}" destId="{51F454DB-9546-4DD3-8786-AC903955A899}" srcOrd="0" destOrd="0" presId="urn:microsoft.com/office/officeart/2005/8/layout/hierarchy3"/>
    <dgm:cxn modelId="{51C781AB-2144-4706-8939-06A3DEE0AB63}" type="presOf" srcId="{C0E8387A-3697-4F7B-932E-FF6AB72FDB5E}" destId="{79BD36FC-175B-498B-8782-2057A08CDD87}" srcOrd="0" destOrd="0" presId="urn:microsoft.com/office/officeart/2005/8/layout/hierarchy3"/>
    <dgm:cxn modelId="{FF396E4A-BF8D-4450-ABFA-32C7BF370027}" type="presOf" srcId="{E608B5E5-89B7-40E5-BAA7-4297FDBDA06A}" destId="{6EE8FE7C-26FD-430F-9CE4-D6C3B2638A36}" srcOrd="0" destOrd="0" presId="urn:microsoft.com/office/officeart/2005/8/layout/hierarchy3"/>
    <dgm:cxn modelId="{69935363-709C-48B4-8F45-3643E996C2D5}" srcId="{0752BABC-058F-4538-8439-6F34CBEBE987}" destId="{42117B27-7294-4953-87AA-6060F0C2568E}" srcOrd="3" destOrd="0" parTransId="{E847E960-6E08-4979-897F-1B4A9B0AD649}" sibTransId="{9BB40176-2681-4702-82B6-4077ED615B4A}"/>
    <dgm:cxn modelId="{CAF29573-C5E0-482E-A006-BA5A79351FC2}" type="presOf" srcId="{E847E960-6E08-4979-897F-1B4A9B0AD649}" destId="{3ED16FA2-B907-43FA-816C-A32D5089BF41}" srcOrd="0" destOrd="0" presId="urn:microsoft.com/office/officeart/2005/8/layout/hierarchy3"/>
    <dgm:cxn modelId="{046B5DF9-EEA2-4DCE-ABD7-D5B415B5F4F4}" type="presOf" srcId="{89973DC4-7319-4CE3-B127-F9D143A74B05}" destId="{9D976397-79A9-4C76-B089-9FDA24B7C458}" srcOrd="0" destOrd="0" presId="urn:microsoft.com/office/officeart/2005/8/layout/hierarchy3"/>
    <dgm:cxn modelId="{BFCE29D5-011E-4FE6-8D09-F5D4D11C3F40}" type="presOf" srcId="{0752BABC-058F-4538-8439-6F34CBEBE987}" destId="{073BC222-739C-4075-849F-E92F34559123}" srcOrd="0" destOrd="0" presId="urn:microsoft.com/office/officeart/2005/8/layout/hierarchy3"/>
    <dgm:cxn modelId="{784F4BB3-29F6-4427-9DC6-77F5AB7F7470}" srcId="{0752BABC-058F-4538-8439-6F34CBEBE987}" destId="{C0E8387A-3697-4F7B-932E-FF6AB72FDB5E}" srcOrd="2" destOrd="0" parTransId="{89973DC4-7319-4CE3-B127-F9D143A74B05}" sibTransId="{7FB92C1B-FDCD-47C3-A53E-DA48C03E597A}"/>
    <dgm:cxn modelId="{BC20253D-ED35-4174-81B5-42C3F1ACBDD4}" type="presOf" srcId="{EBD0517E-1319-4C86-89A4-916B8F25294C}" destId="{30A40063-FC44-4588-8F34-BAC63C467105}" srcOrd="0" destOrd="0" presId="urn:microsoft.com/office/officeart/2005/8/layout/hierarchy3"/>
    <dgm:cxn modelId="{93CB8A20-189B-436F-AC43-3071931F8838}" srcId="{EBD0517E-1319-4C86-89A4-916B8F25294C}" destId="{0752BABC-058F-4538-8439-6F34CBEBE987}" srcOrd="0" destOrd="0" parTransId="{FBF1BCB6-ED5A-4AE1-8861-A5D9BDDA29B7}" sibTransId="{B9356018-EB87-4C34-8981-7C212EBE606D}"/>
    <dgm:cxn modelId="{317203C4-29C3-4D42-AB7D-73C8B3D9F274}" type="presOf" srcId="{E0382A8E-2D72-4E33-A7E0-A18BC81BFB95}" destId="{33CF734B-7786-4101-9C48-4ACB9EA77D6B}" srcOrd="0" destOrd="0" presId="urn:microsoft.com/office/officeart/2005/8/layout/hierarchy3"/>
    <dgm:cxn modelId="{3F8595B7-1770-46BC-A60A-5D679FB57F51}" type="presOf" srcId="{2070182A-010B-4871-BF77-8593B8DEE2C9}" destId="{5E969FEF-204B-4FD5-8609-5EBDCBC92847}" srcOrd="0" destOrd="0" presId="urn:microsoft.com/office/officeart/2005/8/layout/hierarchy3"/>
    <dgm:cxn modelId="{DE324721-5FDD-4193-8FF2-DBFF17BF52BD}" type="presParOf" srcId="{30A40063-FC44-4588-8F34-BAC63C467105}" destId="{B4B9EBF6-3FE3-4489-A86D-60D7356F69C0}" srcOrd="0" destOrd="0" presId="urn:microsoft.com/office/officeart/2005/8/layout/hierarchy3"/>
    <dgm:cxn modelId="{57AC78C7-E304-4A99-8DC5-FEC2A15E35A8}" type="presParOf" srcId="{B4B9EBF6-3FE3-4489-A86D-60D7356F69C0}" destId="{439B872C-DCF4-450C-97F1-8DC1762C31C0}" srcOrd="0" destOrd="0" presId="urn:microsoft.com/office/officeart/2005/8/layout/hierarchy3"/>
    <dgm:cxn modelId="{36ADD95D-2700-4165-B8FF-28D233777CF0}" type="presParOf" srcId="{439B872C-DCF4-450C-97F1-8DC1762C31C0}" destId="{073BC222-739C-4075-849F-E92F34559123}" srcOrd="0" destOrd="0" presId="urn:microsoft.com/office/officeart/2005/8/layout/hierarchy3"/>
    <dgm:cxn modelId="{F0C92A88-FB09-43ED-8B9B-FBF18CDE6132}" type="presParOf" srcId="{439B872C-DCF4-450C-97F1-8DC1762C31C0}" destId="{4FC013D7-E4C3-4D76-8E52-4F8857D6CA1A}" srcOrd="1" destOrd="0" presId="urn:microsoft.com/office/officeart/2005/8/layout/hierarchy3"/>
    <dgm:cxn modelId="{27A2A925-E214-46CA-9164-CD90D133C50D}" type="presParOf" srcId="{B4B9EBF6-3FE3-4489-A86D-60D7356F69C0}" destId="{604C5EFC-34B0-4CC6-8816-0060FDC60F65}" srcOrd="1" destOrd="0" presId="urn:microsoft.com/office/officeart/2005/8/layout/hierarchy3"/>
    <dgm:cxn modelId="{D2CD8070-39A0-4D6D-B8E5-E692218DBE38}" type="presParOf" srcId="{604C5EFC-34B0-4CC6-8816-0060FDC60F65}" destId="{785A9F43-8200-4072-9A95-6DA999774F76}" srcOrd="0" destOrd="0" presId="urn:microsoft.com/office/officeart/2005/8/layout/hierarchy3"/>
    <dgm:cxn modelId="{BCCD793B-9B32-473E-9042-E37F30256DDF}" type="presParOf" srcId="{604C5EFC-34B0-4CC6-8816-0060FDC60F65}" destId="{33CF734B-7786-4101-9C48-4ACB9EA77D6B}" srcOrd="1" destOrd="0" presId="urn:microsoft.com/office/officeart/2005/8/layout/hierarchy3"/>
    <dgm:cxn modelId="{022313CE-D659-4D6B-A18E-C6FA841C023A}" type="presParOf" srcId="{604C5EFC-34B0-4CC6-8816-0060FDC60F65}" destId="{51F454DB-9546-4DD3-8786-AC903955A899}" srcOrd="2" destOrd="0" presId="urn:microsoft.com/office/officeart/2005/8/layout/hierarchy3"/>
    <dgm:cxn modelId="{C42E93EC-7BB8-46E4-BE0B-E54870AEF558}" type="presParOf" srcId="{604C5EFC-34B0-4CC6-8816-0060FDC60F65}" destId="{5E969FEF-204B-4FD5-8609-5EBDCBC92847}" srcOrd="3" destOrd="0" presId="urn:microsoft.com/office/officeart/2005/8/layout/hierarchy3"/>
    <dgm:cxn modelId="{418E0E50-1EF7-4403-B937-68BE0D9C3E48}" type="presParOf" srcId="{604C5EFC-34B0-4CC6-8816-0060FDC60F65}" destId="{9D976397-79A9-4C76-B089-9FDA24B7C458}" srcOrd="4" destOrd="0" presId="urn:microsoft.com/office/officeart/2005/8/layout/hierarchy3"/>
    <dgm:cxn modelId="{45262E02-78E0-4AA0-A874-ACB7A03DB181}" type="presParOf" srcId="{604C5EFC-34B0-4CC6-8816-0060FDC60F65}" destId="{79BD36FC-175B-498B-8782-2057A08CDD87}" srcOrd="5" destOrd="0" presId="urn:microsoft.com/office/officeart/2005/8/layout/hierarchy3"/>
    <dgm:cxn modelId="{E3F618CD-77E0-42B4-9CBF-2D43DF223198}" type="presParOf" srcId="{604C5EFC-34B0-4CC6-8816-0060FDC60F65}" destId="{3ED16FA2-B907-43FA-816C-A32D5089BF41}" srcOrd="6" destOrd="0" presId="urn:microsoft.com/office/officeart/2005/8/layout/hierarchy3"/>
    <dgm:cxn modelId="{9EB5028A-45D0-4ECB-93F0-AF3F53EE21C0}" type="presParOf" srcId="{604C5EFC-34B0-4CC6-8816-0060FDC60F65}" destId="{CDB57DC0-FF8C-429F-BD42-37E30D7C4669}" srcOrd="7" destOrd="0" presId="urn:microsoft.com/office/officeart/2005/8/layout/hierarchy3"/>
    <dgm:cxn modelId="{ED6235F3-8F81-40EF-9C83-033EEBB555AE}" type="presParOf" srcId="{604C5EFC-34B0-4CC6-8816-0060FDC60F65}" destId="{6EE8FE7C-26FD-430F-9CE4-D6C3B2638A36}" srcOrd="8" destOrd="0" presId="urn:microsoft.com/office/officeart/2005/8/layout/hierarchy3"/>
    <dgm:cxn modelId="{4852EC97-FD8D-429E-B2AC-C2D9E861C5D9}" type="presParOf" srcId="{604C5EFC-34B0-4CC6-8816-0060FDC60F65}" destId="{E421415A-0BDB-464F-9BE3-43B9A977BF25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FBC94-95EA-4E38-A886-CCAF8E29BF17}">
      <dsp:nvSpPr>
        <dsp:cNvPr id="0" name=""/>
        <dsp:cNvSpPr/>
      </dsp:nvSpPr>
      <dsp:spPr>
        <a:xfrm>
          <a:off x="661987" y="0"/>
          <a:ext cx="7502525" cy="4557486"/>
        </a:xfrm>
        <a:prstGeom prst="rightArrow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71E36-8A0A-490D-B015-B716EAB712C2}">
      <dsp:nvSpPr>
        <dsp:cNvPr id="0" name=""/>
        <dsp:cNvSpPr/>
      </dsp:nvSpPr>
      <dsp:spPr>
        <a:xfrm>
          <a:off x="9481" y="1367245"/>
          <a:ext cx="2841029" cy="182299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500" kern="1200" smtClean="0"/>
            <a:t>Groter toeganklikheid</a:t>
          </a:r>
          <a:endParaRPr lang="en-ZA" sz="2500" kern="1200"/>
        </a:p>
      </dsp:txBody>
      <dsp:txXfrm>
        <a:off x="98472" y="1456236"/>
        <a:ext cx="2663047" cy="1645012"/>
      </dsp:txXfrm>
    </dsp:sp>
    <dsp:sp modelId="{13F5A402-36C9-4676-B57B-B452BCD86A1D}">
      <dsp:nvSpPr>
        <dsp:cNvPr id="0" name=""/>
        <dsp:cNvSpPr/>
      </dsp:nvSpPr>
      <dsp:spPr>
        <a:xfrm>
          <a:off x="2992735" y="1367245"/>
          <a:ext cx="2841029" cy="1822994"/>
        </a:xfrm>
        <a:prstGeom prst="roundRect">
          <a:avLst/>
        </a:prstGeom>
        <a:solidFill>
          <a:srgbClr val="6B3131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500" kern="1200" smtClean="0"/>
            <a:t>Taaltoeganklikheid</a:t>
          </a:r>
          <a:endParaRPr lang="en-ZA" sz="2500" kern="1200"/>
        </a:p>
      </dsp:txBody>
      <dsp:txXfrm>
        <a:off x="3081726" y="1456236"/>
        <a:ext cx="2663047" cy="1645012"/>
      </dsp:txXfrm>
    </dsp:sp>
    <dsp:sp modelId="{3A1F0556-3E0B-4CC2-AD2F-019C60E16CAE}">
      <dsp:nvSpPr>
        <dsp:cNvPr id="0" name=""/>
        <dsp:cNvSpPr/>
      </dsp:nvSpPr>
      <dsp:spPr>
        <a:xfrm>
          <a:off x="5975988" y="1367245"/>
          <a:ext cx="2841029" cy="1822994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500" kern="1200" smtClean="0"/>
            <a:t>´n Meertalige benadering</a:t>
          </a:r>
          <a:endParaRPr lang="en-ZA" sz="2500" kern="1200"/>
        </a:p>
      </dsp:txBody>
      <dsp:txXfrm>
        <a:off x="6064979" y="1456236"/>
        <a:ext cx="2663047" cy="1645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44BA9C-C9FD-47A4-B241-180FF59819E1}">
      <dsp:nvSpPr>
        <dsp:cNvPr id="0" name=""/>
        <dsp:cNvSpPr/>
      </dsp:nvSpPr>
      <dsp:spPr>
        <a:xfrm>
          <a:off x="2187974" y="1924"/>
          <a:ext cx="4073442" cy="1665291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4800" kern="1200" smtClean="0"/>
            <a:t>Meertaligheid</a:t>
          </a:r>
        </a:p>
      </dsp:txBody>
      <dsp:txXfrm>
        <a:off x="2236749" y="50699"/>
        <a:ext cx="3975892" cy="1567741"/>
      </dsp:txXfrm>
    </dsp:sp>
    <dsp:sp modelId="{ACF401EB-E474-4A0C-9D6B-D5A99B61D4F4}">
      <dsp:nvSpPr>
        <dsp:cNvPr id="0" name=""/>
        <dsp:cNvSpPr/>
      </dsp:nvSpPr>
      <dsp:spPr>
        <a:xfrm>
          <a:off x="4755" y="1902181"/>
          <a:ext cx="2664103" cy="1667089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baseline="0" smtClean="0"/>
            <a:t>Institusionele meertaligheid: toeganklikheid</a:t>
          </a:r>
          <a:endParaRPr lang="en-ZA" sz="2400" kern="1200" baseline="0"/>
        </a:p>
      </dsp:txBody>
      <dsp:txXfrm>
        <a:off x="53582" y="1951008"/>
        <a:ext cx="2566449" cy="1569435"/>
      </dsp:txXfrm>
    </dsp:sp>
    <dsp:sp modelId="{871E7681-C834-42A0-AFE5-88BCF96DB7D6}">
      <dsp:nvSpPr>
        <dsp:cNvPr id="0" name=""/>
        <dsp:cNvSpPr/>
      </dsp:nvSpPr>
      <dsp:spPr>
        <a:xfrm>
          <a:off x="13" y="3788026"/>
          <a:ext cx="2664103" cy="1663847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baseline="0" smtClean="0"/>
            <a:t>Individuele meertaligheid deel van ideale studenteprofiel</a:t>
          </a:r>
          <a:endParaRPr lang="en-ZA" sz="2400" kern="1200" baseline="0"/>
        </a:p>
      </dsp:txBody>
      <dsp:txXfrm>
        <a:off x="48745" y="3836758"/>
        <a:ext cx="2566639" cy="1566383"/>
      </dsp:txXfrm>
    </dsp:sp>
    <dsp:sp modelId="{86450902-6A4C-423C-9A82-E0B21081CC0D}">
      <dsp:nvSpPr>
        <dsp:cNvPr id="0" name=""/>
        <dsp:cNvSpPr/>
      </dsp:nvSpPr>
      <dsp:spPr>
        <a:xfrm>
          <a:off x="2892643" y="1902181"/>
          <a:ext cx="2664103" cy="3582294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baseline="0" smtClean="0"/>
            <a:t>Verhoogde aanbod in Engels, MAAR met verhoogde aanbod ook in Afrikaans, as die ankertaal</a:t>
          </a:r>
          <a:endParaRPr lang="en-ZA" sz="2400" kern="1200" baseline="0"/>
        </a:p>
      </dsp:txBody>
      <dsp:txXfrm>
        <a:off x="2970672" y="1980210"/>
        <a:ext cx="2508045" cy="3426236"/>
      </dsp:txXfrm>
    </dsp:sp>
    <dsp:sp modelId="{4D54F256-F7D6-422B-A147-89B50C4C0BC9}">
      <dsp:nvSpPr>
        <dsp:cNvPr id="0" name=""/>
        <dsp:cNvSpPr/>
      </dsp:nvSpPr>
      <dsp:spPr>
        <a:xfrm>
          <a:off x="5780531" y="1902181"/>
          <a:ext cx="2664103" cy="1701798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baseline="0" smtClean="0"/>
            <a:t>Erkenning van die belang van die Afrikatale</a:t>
          </a:r>
          <a:endParaRPr lang="en-ZA" sz="2400" kern="1200" baseline="0"/>
        </a:p>
      </dsp:txBody>
      <dsp:txXfrm>
        <a:off x="5830375" y="1952025"/>
        <a:ext cx="2564415" cy="1602110"/>
      </dsp:txXfrm>
    </dsp:sp>
    <dsp:sp modelId="{5F3D04EB-E47F-4214-A8D8-F75D46DB0583}">
      <dsp:nvSpPr>
        <dsp:cNvPr id="0" name=""/>
        <dsp:cNvSpPr/>
      </dsp:nvSpPr>
      <dsp:spPr>
        <a:xfrm>
          <a:off x="5780531" y="3838945"/>
          <a:ext cx="2664103" cy="1576365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baseline="0" smtClean="0"/>
            <a:t>Bydrae tot ontwikkeling en gebruik van isiXhosa</a:t>
          </a:r>
          <a:endParaRPr lang="en-ZA" sz="2400" kern="1200" baseline="0"/>
        </a:p>
      </dsp:txBody>
      <dsp:txXfrm>
        <a:off x="5826701" y="3885115"/>
        <a:ext cx="2571763" cy="14840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BC222-739C-4075-849F-E92F34559123}">
      <dsp:nvSpPr>
        <dsp:cNvPr id="0" name=""/>
        <dsp:cNvSpPr/>
      </dsp:nvSpPr>
      <dsp:spPr>
        <a:xfrm>
          <a:off x="841655" y="2475"/>
          <a:ext cx="6766080" cy="8932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800" kern="1200" smtClean="0"/>
            <a:t>Taalplan: Implementering</a:t>
          </a:r>
          <a:endParaRPr lang="en-ZA" sz="2800" kern="1200"/>
        </a:p>
      </dsp:txBody>
      <dsp:txXfrm>
        <a:off x="867816" y="28636"/>
        <a:ext cx="6713758" cy="840887"/>
      </dsp:txXfrm>
    </dsp:sp>
    <dsp:sp modelId="{785A9F43-8200-4072-9A95-6DA999774F76}">
      <dsp:nvSpPr>
        <dsp:cNvPr id="0" name=""/>
        <dsp:cNvSpPr/>
      </dsp:nvSpPr>
      <dsp:spPr>
        <a:xfrm>
          <a:off x="1518263" y="895684"/>
          <a:ext cx="676608" cy="669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9907"/>
              </a:lnTo>
              <a:lnTo>
                <a:pt x="676608" y="6699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CF734B-7786-4101-9C48-4ACB9EA77D6B}">
      <dsp:nvSpPr>
        <dsp:cNvPr id="0" name=""/>
        <dsp:cNvSpPr/>
      </dsp:nvSpPr>
      <dsp:spPr>
        <a:xfrm>
          <a:off x="2194871" y="1118987"/>
          <a:ext cx="4064103" cy="893209"/>
        </a:xfrm>
        <a:prstGeom prst="roundRect">
          <a:avLst>
            <a:gd name="adj" fmla="val 10000"/>
          </a:avLst>
        </a:prstGeom>
        <a:solidFill>
          <a:schemeClr val="tx2">
            <a:lumMod val="5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baseline="0" smtClean="0">
              <a:solidFill>
                <a:schemeClr val="bg1"/>
              </a:solidFill>
            </a:rPr>
            <a:t>Uitbreiding van PMO</a:t>
          </a:r>
          <a:endParaRPr lang="en-ZA" sz="2400" kern="1200" baseline="0">
            <a:solidFill>
              <a:schemeClr val="bg1"/>
            </a:solidFill>
          </a:endParaRPr>
        </a:p>
      </dsp:txBody>
      <dsp:txXfrm>
        <a:off x="2221032" y="1145148"/>
        <a:ext cx="4011781" cy="840887"/>
      </dsp:txXfrm>
    </dsp:sp>
    <dsp:sp modelId="{51F454DB-9546-4DD3-8786-AC903955A899}">
      <dsp:nvSpPr>
        <dsp:cNvPr id="0" name=""/>
        <dsp:cNvSpPr/>
      </dsp:nvSpPr>
      <dsp:spPr>
        <a:xfrm>
          <a:off x="1518263" y="895684"/>
          <a:ext cx="676608" cy="1786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6419"/>
              </a:lnTo>
              <a:lnTo>
                <a:pt x="676608" y="17864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969FEF-204B-4FD5-8609-5EBDCBC92847}">
      <dsp:nvSpPr>
        <dsp:cNvPr id="0" name=""/>
        <dsp:cNvSpPr/>
      </dsp:nvSpPr>
      <dsp:spPr>
        <a:xfrm>
          <a:off x="2194871" y="2235499"/>
          <a:ext cx="4064103" cy="893209"/>
        </a:xfrm>
        <a:prstGeom prst="roundRect">
          <a:avLst>
            <a:gd name="adj" fmla="val 10000"/>
          </a:avLst>
        </a:prstGeom>
        <a:solidFill>
          <a:schemeClr val="tx2">
            <a:lumMod val="5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baseline="0" smtClean="0">
              <a:solidFill>
                <a:schemeClr val="bg1"/>
              </a:solidFill>
            </a:rPr>
            <a:t>Opvoedkundige tolking</a:t>
          </a:r>
          <a:endParaRPr lang="en-ZA" sz="2400" kern="1200" baseline="0">
            <a:solidFill>
              <a:schemeClr val="bg1"/>
            </a:solidFill>
          </a:endParaRPr>
        </a:p>
      </dsp:txBody>
      <dsp:txXfrm>
        <a:off x="2221032" y="2261660"/>
        <a:ext cx="4011781" cy="840887"/>
      </dsp:txXfrm>
    </dsp:sp>
    <dsp:sp modelId="{9D976397-79A9-4C76-B089-9FDA24B7C458}">
      <dsp:nvSpPr>
        <dsp:cNvPr id="0" name=""/>
        <dsp:cNvSpPr/>
      </dsp:nvSpPr>
      <dsp:spPr>
        <a:xfrm>
          <a:off x="1518263" y="895684"/>
          <a:ext cx="676608" cy="2902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2931"/>
              </a:lnTo>
              <a:lnTo>
                <a:pt x="676608" y="29029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D36FC-175B-498B-8782-2057A08CDD87}">
      <dsp:nvSpPr>
        <dsp:cNvPr id="0" name=""/>
        <dsp:cNvSpPr/>
      </dsp:nvSpPr>
      <dsp:spPr>
        <a:xfrm>
          <a:off x="2194871" y="3352011"/>
          <a:ext cx="4064103" cy="893209"/>
        </a:xfrm>
        <a:prstGeom prst="roundRect">
          <a:avLst>
            <a:gd name="adj" fmla="val 10000"/>
          </a:avLst>
        </a:prstGeom>
        <a:solidFill>
          <a:schemeClr val="tx2">
            <a:lumMod val="5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baseline="0" smtClean="0">
              <a:solidFill>
                <a:schemeClr val="bg1"/>
              </a:solidFill>
            </a:rPr>
            <a:t>Voorkeurmodel eerste twee studiejare: PMO en tolking</a:t>
          </a:r>
          <a:endParaRPr lang="en-ZA" sz="2400" kern="1200" baseline="0">
            <a:solidFill>
              <a:schemeClr val="bg1"/>
            </a:solidFill>
          </a:endParaRPr>
        </a:p>
      </dsp:txBody>
      <dsp:txXfrm>
        <a:off x="2221032" y="3378172"/>
        <a:ext cx="4011781" cy="840887"/>
      </dsp:txXfrm>
    </dsp:sp>
    <dsp:sp modelId="{3ED16FA2-B907-43FA-816C-A32D5089BF41}">
      <dsp:nvSpPr>
        <dsp:cNvPr id="0" name=""/>
        <dsp:cNvSpPr/>
      </dsp:nvSpPr>
      <dsp:spPr>
        <a:xfrm>
          <a:off x="1518263" y="895684"/>
          <a:ext cx="676608" cy="4019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9442"/>
              </a:lnTo>
              <a:lnTo>
                <a:pt x="676608" y="40194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B57DC0-FF8C-429F-BD42-37E30D7C4669}">
      <dsp:nvSpPr>
        <dsp:cNvPr id="0" name=""/>
        <dsp:cNvSpPr/>
      </dsp:nvSpPr>
      <dsp:spPr>
        <a:xfrm>
          <a:off x="2194871" y="4468523"/>
          <a:ext cx="4064103" cy="893209"/>
        </a:xfrm>
        <a:prstGeom prst="roundRect">
          <a:avLst>
            <a:gd name="adj" fmla="val 10000"/>
          </a:avLst>
        </a:prstGeom>
        <a:solidFill>
          <a:schemeClr val="tx2">
            <a:lumMod val="5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baseline="0" smtClean="0">
              <a:solidFill>
                <a:schemeClr val="bg1"/>
              </a:solidFill>
            </a:rPr>
            <a:t>Voldoende taalontwikkeling en -steun</a:t>
          </a:r>
          <a:endParaRPr lang="en-ZA" sz="2400" kern="1200" baseline="0">
            <a:solidFill>
              <a:schemeClr val="bg1"/>
            </a:solidFill>
          </a:endParaRPr>
        </a:p>
      </dsp:txBody>
      <dsp:txXfrm>
        <a:off x="2221032" y="4494684"/>
        <a:ext cx="4011781" cy="840887"/>
      </dsp:txXfrm>
    </dsp:sp>
    <dsp:sp modelId="{6EE8FE7C-26FD-430F-9CE4-D6C3B2638A36}">
      <dsp:nvSpPr>
        <dsp:cNvPr id="0" name=""/>
        <dsp:cNvSpPr/>
      </dsp:nvSpPr>
      <dsp:spPr>
        <a:xfrm>
          <a:off x="1518263" y="895684"/>
          <a:ext cx="676608" cy="5135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5954"/>
              </a:lnTo>
              <a:lnTo>
                <a:pt x="676608" y="51359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1415A-0BDB-464F-9BE3-43B9A977BF25}">
      <dsp:nvSpPr>
        <dsp:cNvPr id="0" name=""/>
        <dsp:cNvSpPr/>
      </dsp:nvSpPr>
      <dsp:spPr>
        <a:xfrm>
          <a:off x="2194871" y="5585035"/>
          <a:ext cx="4064103" cy="893209"/>
        </a:xfrm>
        <a:prstGeom prst="roundRect">
          <a:avLst>
            <a:gd name="adj" fmla="val 10000"/>
          </a:avLst>
        </a:prstGeom>
        <a:solidFill>
          <a:schemeClr val="tx2">
            <a:lumMod val="5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300" kern="1200" baseline="0" smtClean="0">
              <a:solidFill>
                <a:schemeClr val="bg1"/>
              </a:solidFill>
            </a:rPr>
            <a:t>Institusionele taal is Afrikaans, maar met Engels en ook isiXhosa</a:t>
          </a:r>
          <a:endParaRPr lang="en-ZA" sz="2300" kern="1200" baseline="0">
            <a:solidFill>
              <a:schemeClr val="bg1"/>
            </a:solidFill>
          </a:endParaRPr>
        </a:p>
      </dsp:txBody>
      <dsp:txXfrm>
        <a:off x="2221032" y="5611196"/>
        <a:ext cx="4011781" cy="840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0.0531</cdr:x>
      <cdr:y>0.69697</cdr:y>
    </cdr:from>
    <cdr:to>
      <cdr:x>0.23009</cdr:x>
      <cdr:y>0.87879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048" y="3312368"/>
          <a:ext cx="1440160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ZA" sz="2400" b="1" dirty="0" smtClean="0"/>
            <a:t>1765 </a:t>
          </a:r>
          <a:r>
            <a:rPr lang="en-ZA" sz="2400" b="1" dirty="0" err="1" smtClean="0"/>
            <a:t>studente</a:t>
          </a:r>
          <a:endParaRPr lang="en-ZA" sz="2400" b="1" dirty="0"/>
        </a:p>
      </cdr:txBody>
    </cdr:sp>
  </cdr:relSizeAnchor>
  <cdr:relSizeAnchor xmlns:cdr="http://schemas.openxmlformats.org/drawingml/2006/chartDrawing">
    <cdr:from>
      <cdr:x>0.81416</cdr:x>
      <cdr:y>0.81818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24737" y="3888423"/>
          <a:ext cx="1512167" cy="8641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ZA" sz="2400" b="1" smtClean="0"/>
            <a:t>3021 studente</a:t>
          </a:r>
          <a:endParaRPr lang="en-ZA" sz="2400" b="1" dirty="0"/>
        </a:p>
      </cdr:txBody>
    </cdr:sp>
  </cdr:relSizeAnchor>
  <cdr:relSizeAnchor xmlns:cdr="http://schemas.openxmlformats.org/drawingml/2006/chartDrawing">
    <cdr:from>
      <cdr:x>0.54867</cdr:x>
      <cdr:y>0</cdr:y>
    </cdr:from>
    <cdr:to>
      <cdr:x>0.71521</cdr:x>
      <cdr:y>0.21212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464475" y="0"/>
          <a:ext cx="1355120" cy="1008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ZA" sz="2400" b="1" smtClean="0">
              <a:solidFill>
                <a:schemeClr val="accent2">
                  <a:lumMod val="75000"/>
                </a:schemeClr>
              </a:solidFill>
            </a:rPr>
            <a:t>332 (7%) </a:t>
          </a:r>
          <a:r>
            <a:rPr lang="en-ZA" sz="2400" b="1" dirty="0" err="1" smtClean="0">
              <a:solidFill>
                <a:schemeClr val="accent2">
                  <a:lumMod val="75000"/>
                </a:schemeClr>
              </a:solidFill>
            </a:rPr>
            <a:t>studente</a:t>
          </a:r>
          <a:endParaRPr lang="en-ZA" sz="2400" b="1" dirty="0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0.55752</cdr:x>
      <cdr:y>0.16667</cdr:y>
    </cdr:from>
    <cdr:to>
      <cdr:x>0.60177</cdr:x>
      <cdr:y>0.25758</cdr:y>
    </cdr:to>
    <cdr:cxnSp macro="">
      <cdr:nvCxnSpPr>
        <cdr:cNvPr id="6" name="Straight Connector 5"/>
        <cdr:cNvCxnSpPr/>
      </cdr:nvCxnSpPr>
      <cdr:spPr>
        <a:xfrm xmlns:a="http://schemas.openxmlformats.org/drawingml/2006/main" flipH="1">
          <a:off x="4536504" y="792088"/>
          <a:ext cx="360040" cy="432048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1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1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60536-8493-4BE9-B529-5CAF2CD4BDDB}" type="datetimeFigureOut">
              <a:rPr lang="en-ZA" smtClean="0"/>
              <a:t>2013/04/11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1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1CE69-8922-4B17-8B3D-B7049ABDFBE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8844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59460-ABD4-4B40-A9C7-996813E7A3FD}" type="datetimeFigureOut">
              <a:rPr lang="en-ZA" smtClean="0"/>
              <a:pPr/>
              <a:t>2013/04/11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E2B66-D6A3-4D9A-8F9D-D29503A4ECB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65288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B66-D6A3-4D9A-8F9D-D29503A4ECB4}" type="slidenum">
              <a:rPr lang="en-ZA" smtClean="0"/>
              <a:pPr/>
              <a:t>1</a:t>
            </a:fld>
            <a:endParaRPr lang="en-Z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Die </a:t>
            </a:r>
            <a:r>
              <a:rPr lang="en-ZA" dirty="0" err="1" smtClean="0"/>
              <a:t>getalle</a:t>
            </a:r>
            <a:r>
              <a:rPr lang="en-ZA" dirty="0" smtClean="0"/>
              <a:t> </a:t>
            </a:r>
            <a:r>
              <a:rPr lang="en-ZA" dirty="0" err="1" smtClean="0"/>
              <a:t>wat</a:t>
            </a:r>
            <a:r>
              <a:rPr lang="en-ZA" dirty="0" smtClean="0"/>
              <a:t> </a:t>
            </a:r>
            <a:r>
              <a:rPr lang="en-ZA" dirty="0" err="1" smtClean="0"/>
              <a:t>hier</a:t>
            </a:r>
            <a:r>
              <a:rPr lang="en-ZA" dirty="0" smtClean="0"/>
              <a:t> </a:t>
            </a:r>
            <a:r>
              <a:rPr lang="en-ZA" dirty="0" err="1" smtClean="0"/>
              <a:t>aangetoon</a:t>
            </a:r>
            <a:r>
              <a:rPr lang="en-ZA" dirty="0" smtClean="0"/>
              <a:t> word is die </a:t>
            </a:r>
            <a:r>
              <a:rPr lang="en-ZA" dirty="0" err="1" smtClean="0"/>
              <a:t>getalle</a:t>
            </a:r>
            <a:r>
              <a:rPr lang="en-ZA" dirty="0" smtClean="0"/>
              <a:t> </a:t>
            </a:r>
            <a:r>
              <a:rPr lang="en-ZA" dirty="0" err="1" smtClean="0"/>
              <a:t>bereken</a:t>
            </a:r>
            <a:r>
              <a:rPr lang="en-ZA" dirty="0" smtClean="0"/>
              <a:t> op die </a:t>
            </a:r>
            <a:r>
              <a:rPr lang="en-ZA" dirty="0" err="1" smtClean="0"/>
              <a:t>jongste</a:t>
            </a:r>
            <a:r>
              <a:rPr lang="en-ZA" dirty="0" smtClean="0"/>
              <a:t> data </a:t>
            </a:r>
            <a:r>
              <a:rPr lang="en-ZA" dirty="0" err="1" smtClean="0"/>
              <a:t>beskikbaar</a:t>
            </a:r>
            <a:r>
              <a:rPr lang="en-ZA" dirty="0" smtClean="0"/>
              <a:t>.</a:t>
            </a:r>
          </a:p>
          <a:p>
            <a:endParaRPr lang="en-ZA" dirty="0" smtClean="0"/>
          </a:p>
          <a:p>
            <a:r>
              <a:rPr lang="en-ZA" dirty="0" smtClean="0"/>
              <a:t>Die </a:t>
            </a:r>
            <a:r>
              <a:rPr lang="en-ZA" dirty="0" err="1" smtClean="0"/>
              <a:t>getalle</a:t>
            </a:r>
            <a:r>
              <a:rPr lang="en-ZA" dirty="0" smtClean="0"/>
              <a:t> is </a:t>
            </a:r>
            <a:r>
              <a:rPr lang="en-ZA" dirty="0" err="1" smtClean="0"/>
              <a:t>dus</a:t>
            </a:r>
            <a:r>
              <a:rPr lang="en-ZA" dirty="0" smtClean="0"/>
              <a:t> </a:t>
            </a:r>
            <a:r>
              <a:rPr lang="en-ZA" dirty="0" err="1" smtClean="0"/>
              <a:t>gebaseer</a:t>
            </a:r>
            <a:r>
              <a:rPr lang="en-ZA" dirty="0" smtClean="0"/>
              <a:t> op die </a:t>
            </a:r>
            <a:r>
              <a:rPr lang="en-ZA" dirty="0" err="1" smtClean="0"/>
              <a:t>getalle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voordat</a:t>
            </a:r>
            <a:r>
              <a:rPr lang="en-ZA" baseline="0" dirty="0" smtClean="0"/>
              <a:t> die </a:t>
            </a:r>
            <a:r>
              <a:rPr lang="en-ZA" baseline="0" dirty="0" err="1" smtClean="0"/>
              <a:t>aanbouings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voltooi</a:t>
            </a:r>
            <a:r>
              <a:rPr lang="en-ZA" baseline="0" dirty="0" smtClean="0"/>
              <a:t> is. </a:t>
            </a:r>
            <a:r>
              <a:rPr lang="en-ZA" baseline="0" dirty="0" err="1" smtClean="0"/>
              <a:t>Daar</a:t>
            </a:r>
            <a:r>
              <a:rPr lang="en-ZA" baseline="0" dirty="0" smtClean="0"/>
              <a:t> word tans 760 </a:t>
            </a:r>
            <a:r>
              <a:rPr lang="en-ZA" baseline="0" dirty="0" err="1" smtClean="0"/>
              <a:t>beddens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aangebou</a:t>
            </a:r>
            <a:r>
              <a:rPr lang="en-ZA" baseline="0" dirty="0" smtClean="0"/>
              <a:t> </a:t>
            </a:r>
            <a:r>
              <a:rPr lang="en-ZA" baseline="0" dirty="0" err="1" smtClean="0"/>
              <a:t>waarvan</a:t>
            </a:r>
            <a:r>
              <a:rPr lang="en-ZA" baseline="0" dirty="0" smtClean="0"/>
              <a:t> 400 </a:t>
            </a:r>
            <a:r>
              <a:rPr lang="en-ZA" baseline="0" dirty="0" err="1" smtClean="0"/>
              <a:t>vir</a:t>
            </a:r>
            <a:r>
              <a:rPr lang="en-ZA" baseline="0" dirty="0" smtClean="0"/>
              <a:t> senior </a:t>
            </a:r>
            <a:r>
              <a:rPr lang="en-ZA" baseline="0" dirty="0" err="1" smtClean="0"/>
              <a:t>verblyf</a:t>
            </a:r>
            <a:r>
              <a:rPr lang="en-ZA" baseline="0" dirty="0" smtClean="0"/>
              <a:t> </a:t>
            </a:r>
            <a:r>
              <a:rPr lang="en-ZA" baseline="0" dirty="0" err="1" smtClean="0"/>
              <a:t>geoormerk</a:t>
            </a:r>
            <a:r>
              <a:rPr lang="en-ZA" baseline="0" dirty="0" smtClean="0"/>
              <a:t> is.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B66-D6A3-4D9A-8F9D-D29503A4ECB4}" type="slidenum">
              <a:rPr lang="en-ZA" smtClean="0"/>
              <a:pPr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85819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E31A-3770-434D-94EB-37F034FD72DE}" type="slidenum">
              <a:rPr lang="en-ZA" smtClean="0"/>
              <a:pPr/>
              <a:t>11</a:t>
            </a:fld>
            <a:endParaRPr lang="en-Z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err="1" smtClean="0"/>
              <a:t>Daar</a:t>
            </a:r>
            <a:r>
              <a:rPr lang="en-ZA" baseline="0" dirty="0" smtClean="0"/>
              <a:t> word ‘n </a:t>
            </a:r>
            <a:r>
              <a:rPr lang="en-ZA" baseline="0" dirty="0" err="1" smtClean="0"/>
              <a:t>ideaal</a:t>
            </a:r>
            <a:r>
              <a:rPr lang="en-ZA" baseline="0" dirty="0" smtClean="0"/>
              <a:t> </a:t>
            </a:r>
            <a:r>
              <a:rPr lang="en-ZA" baseline="0" dirty="0" err="1" smtClean="0"/>
              <a:t>gestel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volgens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wat</a:t>
            </a:r>
            <a:r>
              <a:rPr lang="en-ZA" baseline="0" dirty="0" smtClean="0"/>
              <a:t> die </a:t>
            </a:r>
            <a:r>
              <a:rPr lang="en-ZA" baseline="0" dirty="0" err="1" smtClean="0"/>
              <a:t>profiel</a:t>
            </a:r>
            <a:r>
              <a:rPr lang="en-ZA" baseline="0" dirty="0" smtClean="0"/>
              <a:t> van die </a:t>
            </a:r>
            <a:r>
              <a:rPr lang="en-ZA" baseline="0" dirty="0" err="1" smtClean="0"/>
              <a:t>koshuise</a:t>
            </a:r>
            <a:r>
              <a:rPr lang="en-ZA" baseline="0" dirty="0" smtClean="0"/>
              <a:t> is en </a:t>
            </a:r>
            <a:r>
              <a:rPr lang="en-ZA" baseline="0" dirty="0" err="1" smtClean="0"/>
              <a:t>wat</a:t>
            </a:r>
            <a:r>
              <a:rPr lang="en-ZA" baseline="0" dirty="0" smtClean="0"/>
              <a:t> die </a:t>
            </a:r>
            <a:r>
              <a:rPr lang="en-ZA" baseline="0" dirty="0" err="1" smtClean="0"/>
              <a:t>profiel</a:t>
            </a:r>
            <a:r>
              <a:rPr lang="en-ZA" baseline="0" dirty="0" smtClean="0"/>
              <a:t> van die </a:t>
            </a:r>
            <a:r>
              <a:rPr lang="en-ZA" baseline="0" dirty="0" err="1" smtClean="0"/>
              <a:t>aansoekers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vir</a:t>
            </a:r>
            <a:r>
              <a:rPr lang="en-ZA" baseline="0" dirty="0" smtClean="0"/>
              <a:t> die </a:t>
            </a:r>
            <a:r>
              <a:rPr lang="en-ZA" baseline="0" dirty="0" err="1" smtClean="0"/>
              <a:t>volgende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jaar</a:t>
            </a:r>
            <a:r>
              <a:rPr lang="en-ZA" baseline="0" dirty="0" smtClean="0"/>
              <a:t> is. Die </a:t>
            </a:r>
            <a:r>
              <a:rPr lang="en-ZA" baseline="0" dirty="0" err="1" smtClean="0"/>
              <a:t>feite</a:t>
            </a:r>
            <a:r>
              <a:rPr lang="en-ZA" baseline="0" dirty="0" smtClean="0"/>
              <a:t> word </a:t>
            </a:r>
            <a:r>
              <a:rPr lang="en-ZA" baseline="0" dirty="0" err="1" smtClean="0"/>
              <a:t>oorweeg</a:t>
            </a:r>
            <a:r>
              <a:rPr lang="en-ZA" baseline="0" dirty="0" smtClean="0"/>
              <a:t> met </a:t>
            </a:r>
            <a:r>
              <a:rPr lang="en-ZA" baseline="0" dirty="0" err="1" smtClean="0"/>
              <a:t>inbegrip</a:t>
            </a:r>
            <a:r>
              <a:rPr lang="en-ZA" baseline="0" dirty="0" smtClean="0"/>
              <a:t> van die </a:t>
            </a:r>
            <a:r>
              <a:rPr lang="en-ZA" baseline="0" dirty="0" err="1" smtClean="0"/>
              <a:t>visie</a:t>
            </a:r>
            <a:r>
              <a:rPr lang="en-ZA" baseline="0" dirty="0" smtClean="0"/>
              <a:t> van die </a:t>
            </a:r>
            <a:r>
              <a:rPr lang="en-ZA" baseline="0" dirty="0" err="1" smtClean="0"/>
              <a:t>universiteit</a:t>
            </a:r>
            <a:r>
              <a:rPr lang="en-ZA" baseline="0" dirty="0" smtClean="0"/>
              <a:t> en die </a:t>
            </a:r>
            <a:r>
              <a:rPr lang="en-ZA" baseline="0" dirty="0" err="1" smtClean="0"/>
              <a:t>ideaal</a:t>
            </a:r>
            <a:r>
              <a:rPr lang="en-ZA" baseline="0" dirty="0" smtClean="0"/>
              <a:t> word </a:t>
            </a:r>
            <a:r>
              <a:rPr lang="en-ZA" baseline="0" dirty="0" err="1" smtClean="0"/>
              <a:t>daarvolgens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bepaal</a:t>
            </a:r>
            <a:r>
              <a:rPr lang="en-ZA" baseline="0" dirty="0" smtClean="0"/>
              <a:t>.</a:t>
            </a:r>
          </a:p>
          <a:p>
            <a:endParaRPr lang="en-ZA" baseline="0" dirty="0" smtClean="0"/>
          </a:p>
          <a:p>
            <a:r>
              <a:rPr lang="en-ZA" baseline="0" dirty="0" smtClean="0"/>
              <a:t>Die </a:t>
            </a:r>
            <a:r>
              <a:rPr lang="en-ZA" baseline="0" dirty="0" err="1" smtClean="0"/>
              <a:t>bestuur</a:t>
            </a:r>
            <a:r>
              <a:rPr lang="en-ZA" baseline="0" dirty="0" smtClean="0"/>
              <a:t> </a:t>
            </a:r>
            <a:r>
              <a:rPr lang="en-ZA" baseline="0" dirty="0" err="1" smtClean="0"/>
              <a:t>bepaal</a:t>
            </a:r>
            <a:r>
              <a:rPr lang="en-ZA" baseline="0" dirty="0" smtClean="0"/>
              <a:t> </a:t>
            </a:r>
            <a:r>
              <a:rPr lang="en-ZA" baseline="0" dirty="0" err="1" smtClean="0"/>
              <a:t>ook</a:t>
            </a:r>
            <a:r>
              <a:rPr lang="en-ZA" baseline="0" dirty="0" smtClean="0"/>
              <a:t> die </a:t>
            </a:r>
            <a:r>
              <a:rPr lang="en-ZA" baseline="0" dirty="0" err="1" smtClean="0"/>
              <a:t>persentasie</a:t>
            </a:r>
            <a:r>
              <a:rPr lang="en-ZA" baseline="0" dirty="0" smtClean="0"/>
              <a:t> van die </a:t>
            </a:r>
            <a:r>
              <a:rPr lang="en-ZA" baseline="0" dirty="0" err="1" smtClean="0"/>
              <a:t>eerstejaarsplekke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wat</a:t>
            </a:r>
            <a:r>
              <a:rPr lang="en-ZA" baseline="0" dirty="0" smtClean="0"/>
              <a:t> </a:t>
            </a:r>
            <a:r>
              <a:rPr lang="en-ZA" baseline="0" dirty="0" err="1" smtClean="0"/>
              <a:t>beskikbaar</a:t>
            </a:r>
            <a:r>
              <a:rPr lang="en-ZA" baseline="0" dirty="0" smtClean="0"/>
              <a:t> is </a:t>
            </a:r>
            <a:r>
              <a:rPr lang="en-ZA" baseline="0" dirty="0" err="1" smtClean="0"/>
              <a:t>wat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volgens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akademiese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meriete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toegeken</a:t>
            </a:r>
            <a:r>
              <a:rPr lang="en-ZA" baseline="0" dirty="0" smtClean="0"/>
              <a:t> </a:t>
            </a:r>
            <a:r>
              <a:rPr lang="en-ZA" baseline="0" dirty="0" err="1" smtClean="0"/>
              <a:t>gaan</a:t>
            </a:r>
            <a:r>
              <a:rPr lang="en-ZA" baseline="0" dirty="0" smtClean="0"/>
              <a:t> word.</a:t>
            </a:r>
          </a:p>
          <a:p>
            <a:endParaRPr lang="en-ZA" baseline="0" dirty="0" smtClean="0"/>
          </a:p>
          <a:p>
            <a:r>
              <a:rPr lang="en-ZA" baseline="0" dirty="0" err="1" smtClean="0"/>
              <a:t>Daarna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volg</a:t>
            </a:r>
            <a:r>
              <a:rPr lang="en-ZA" baseline="0" dirty="0" smtClean="0"/>
              <a:t> die proses van </a:t>
            </a:r>
            <a:r>
              <a:rPr lang="en-ZA" baseline="0" dirty="0" err="1" smtClean="0"/>
              <a:t>plasing</a:t>
            </a:r>
            <a:r>
              <a:rPr lang="en-ZA" baseline="0" dirty="0" smtClean="0"/>
              <a:t>:</a:t>
            </a:r>
          </a:p>
          <a:p>
            <a:r>
              <a:rPr lang="en-ZA" baseline="0" dirty="0" smtClean="0"/>
              <a:t>1. Die </a:t>
            </a:r>
            <a:r>
              <a:rPr lang="en-ZA" baseline="0" dirty="0" err="1" smtClean="0"/>
              <a:t>plasing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volgens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akademiese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prestasie</a:t>
            </a:r>
            <a:r>
              <a:rPr lang="en-ZA" baseline="0" dirty="0" smtClean="0"/>
              <a:t>. 2. </a:t>
            </a:r>
            <a:r>
              <a:rPr lang="en-ZA" baseline="0" dirty="0" err="1" smtClean="0"/>
              <a:t>Bestekopname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insake</a:t>
            </a:r>
            <a:r>
              <a:rPr lang="en-ZA" baseline="0" dirty="0" smtClean="0"/>
              <a:t> die </a:t>
            </a:r>
            <a:r>
              <a:rPr lang="en-ZA" baseline="0" dirty="0" err="1" smtClean="0"/>
              <a:t>diversiteitsprofiel</a:t>
            </a:r>
            <a:r>
              <a:rPr lang="en-ZA" baseline="0" dirty="0" smtClean="0"/>
              <a:t> van die </a:t>
            </a:r>
            <a:r>
              <a:rPr lang="en-ZA" baseline="0" dirty="0" err="1" smtClean="0"/>
              <a:t>studente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wat</a:t>
            </a:r>
            <a:r>
              <a:rPr lang="en-ZA" baseline="0" dirty="0" smtClean="0"/>
              <a:t> op </a:t>
            </a:r>
            <a:r>
              <a:rPr lang="en-ZA" baseline="0" dirty="0" err="1" smtClean="0"/>
              <a:t>akademiese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prestasie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geplaas</a:t>
            </a:r>
            <a:r>
              <a:rPr lang="en-ZA" baseline="0" dirty="0" smtClean="0"/>
              <a:t> is. 3. </a:t>
            </a:r>
            <a:r>
              <a:rPr lang="en-ZA" baseline="0" dirty="0" err="1" smtClean="0"/>
              <a:t>Seleksie</a:t>
            </a:r>
            <a:r>
              <a:rPr lang="en-ZA" baseline="0" dirty="0" smtClean="0"/>
              <a:t> per </a:t>
            </a:r>
            <a:r>
              <a:rPr lang="en-ZA" baseline="0" dirty="0" err="1" smtClean="0"/>
              <a:t>rekenaar</a:t>
            </a:r>
            <a:r>
              <a:rPr lang="en-ZA" baseline="0" dirty="0" smtClean="0"/>
              <a:t> </a:t>
            </a:r>
            <a:r>
              <a:rPr lang="en-ZA" baseline="0" dirty="0" err="1" smtClean="0"/>
              <a:t>om</a:t>
            </a:r>
            <a:r>
              <a:rPr lang="en-ZA" baseline="0" dirty="0" smtClean="0"/>
              <a:t> die  </a:t>
            </a:r>
            <a:r>
              <a:rPr lang="en-ZA" baseline="0" dirty="0" err="1" smtClean="0"/>
              <a:t>diversiteitsprofiel</a:t>
            </a:r>
            <a:r>
              <a:rPr lang="en-ZA" baseline="0" dirty="0" smtClean="0"/>
              <a:t> so </a:t>
            </a:r>
            <a:r>
              <a:rPr lang="en-ZA" baseline="0" dirty="0" err="1" smtClean="0"/>
              <a:t>na</a:t>
            </a:r>
            <a:r>
              <a:rPr lang="en-ZA" baseline="0" dirty="0" smtClean="0"/>
              <a:t> as </a:t>
            </a:r>
            <a:r>
              <a:rPr lang="en-ZA" baseline="0" dirty="0" err="1" smtClean="0"/>
              <a:t>moontlik</a:t>
            </a:r>
            <a:r>
              <a:rPr lang="en-ZA" baseline="0" dirty="0" smtClean="0"/>
              <a:t> </a:t>
            </a:r>
            <a:r>
              <a:rPr lang="en-ZA" baseline="0" dirty="0" err="1" smtClean="0"/>
              <a:t>aan</a:t>
            </a:r>
            <a:r>
              <a:rPr lang="en-ZA" baseline="0" dirty="0" smtClean="0"/>
              <a:t> die </a:t>
            </a:r>
            <a:r>
              <a:rPr lang="en-ZA" baseline="0" dirty="0" err="1" smtClean="0"/>
              <a:t>ideaal</a:t>
            </a:r>
            <a:r>
              <a:rPr lang="en-ZA" baseline="0" dirty="0" smtClean="0"/>
              <a:t> </a:t>
            </a:r>
            <a:r>
              <a:rPr lang="en-ZA" baseline="0" dirty="0" err="1" smtClean="0"/>
              <a:t>te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kry</a:t>
            </a:r>
            <a:r>
              <a:rPr lang="en-ZA" baseline="0" dirty="0" smtClean="0"/>
              <a:t>. Die </a:t>
            </a:r>
            <a:r>
              <a:rPr lang="en-ZA" baseline="0" dirty="0" err="1" smtClean="0"/>
              <a:t>seleksie</a:t>
            </a:r>
            <a:r>
              <a:rPr lang="en-ZA" baseline="0" dirty="0" smtClean="0"/>
              <a:t> gee steeds </a:t>
            </a:r>
            <a:r>
              <a:rPr lang="en-ZA" baseline="0" dirty="0" err="1" smtClean="0"/>
              <a:t>voorkeur</a:t>
            </a:r>
            <a:r>
              <a:rPr lang="en-ZA" baseline="0" dirty="0" smtClean="0"/>
              <a:t> </a:t>
            </a:r>
            <a:r>
              <a:rPr lang="en-ZA" baseline="0" dirty="0" err="1" smtClean="0"/>
              <a:t>aan</a:t>
            </a:r>
            <a:r>
              <a:rPr lang="en-ZA" baseline="0" dirty="0" smtClean="0"/>
              <a:t> die </a:t>
            </a:r>
            <a:r>
              <a:rPr lang="en-ZA" baseline="0" dirty="0" err="1" smtClean="0"/>
              <a:t>studente</a:t>
            </a:r>
            <a:r>
              <a:rPr lang="en-ZA" baseline="0" dirty="0" smtClean="0"/>
              <a:t> met die </a:t>
            </a:r>
            <a:r>
              <a:rPr lang="en-ZA" baseline="0" dirty="0" err="1" smtClean="0"/>
              <a:t>gepaste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profiel</a:t>
            </a:r>
            <a:r>
              <a:rPr lang="en-ZA" baseline="0" dirty="0" smtClean="0"/>
              <a:t> in </a:t>
            </a:r>
            <a:r>
              <a:rPr lang="en-ZA" baseline="0" dirty="0" err="1" smtClean="0"/>
              <a:t>volgorde</a:t>
            </a:r>
            <a:r>
              <a:rPr lang="en-ZA" baseline="0" dirty="0" smtClean="0"/>
              <a:t> van </a:t>
            </a:r>
            <a:r>
              <a:rPr lang="en-ZA" baseline="0" dirty="0" err="1" smtClean="0"/>
              <a:t>akademiese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prestasie</a:t>
            </a:r>
            <a:r>
              <a:rPr lang="en-ZA" baseline="0" dirty="0" smtClean="0"/>
              <a:t>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E31A-3770-434D-94EB-37F034FD72DE}" type="slidenum">
              <a:rPr lang="en-ZA" smtClean="0"/>
              <a:pPr/>
              <a:t>12</a:t>
            </a:fld>
            <a:endParaRPr lang="en-Z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B66-D6A3-4D9A-8F9D-D29503A4ECB4}" type="slidenum">
              <a:rPr lang="en-ZA" smtClean="0"/>
              <a:pPr/>
              <a:t>13</a:t>
            </a:fld>
            <a:endParaRPr lang="en-Z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B66-D6A3-4D9A-8F9D-D29503A4ECB4}" type="slidenum">
              <a:rPr lang="en-ZA" smtClean="0"/>
              <a:pPr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46609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B66-D6A3-4D9A-8F9D-D29503A4ECB4}" type="slidenum">
              <a:rPr lang="en-ZA" smtClean="0"/>
              <a:pPr/>
              <a:t>15</a:t>
            </a:fld>
            <a:endParaRPr lang="en-Z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B66-D6A3-4D9A-8F9D-D29503A4ECB4}" type="slidenum">
              <a:rPr lang="en-ZA" smtClean="0"/>
              <a:pPr/>
              <a:t>16</a:t>
            </a:fld>
            <a:endParaRPr lang="en-Z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B66-D6A3-4D9A-8F9D-D29503A4ECB4}" type="slidenum">
              <a:rPr lang="en-ZA" smtClean="0"/>
              <a:pPr/>
              <a:t>17</a:t>
            </a:fld>
            <a:endParaRPr lang="en-Z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B66-D6A3-4D9A-8F9D-D29503A4ECB4}" type="slidenum">
              <a:rPr lang="en-ZA" smtClean="0"/>
              <a:pPr/>
              <a:t>18</a:t>
            </a:fld>
            <a:endParaRPr lang="en-Z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B66-D6A3-4D9A-8F9D-D29503A4ECB4}" type="slidenum">
              <a:rPr lang="en-ZA" smtClean="0"/>
              <a:pPr/>
              <a:t>19</a:t>
            </a:fld>
            <a:endParaRPr lang="en-Z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Die </a:t>
            </a:r>
            <a:r>
              <a:rPr lang="en-US" u="sng" dirty="0" err="1" smtClean="0"/>
              <a:t>situasie</a:t>
            </a:r>
            <a:r>
              <a:rPr lang="en-US" u="sng" dirty="0" smtClean="0"/>
              <a:t> op Stellenbosch-</a:t>
            </a:r>
            <a:r>
              <a:rPr lang="en-US" u="sng" dirty="0" err="1" smtClean="0"/>
              <a:t>kampus</a:t>
            </a:r>
            <a:r>
              <a:rPr lang="en-US" u="sng" dirty="0" smtClean="0"/>
              <a:t>:</a:t>
            </a:r>
          </a:p>
          <a:p>
            <a:r>
              <a:rPr lang="en-US" dirty="0" smtClean="0"/>
              <a:t>Die </a:t>
            </a:r>
            <a:r>
              <a:rPr lang="en-US" dirty="0" err="1" smtClean="0"/>
              <a:t>plasingsbeleid</a:t>
            </a:r>
            <a:r>
              <a:rPr lang="en-US" dirty="0" smtClean="0"/>
              <a:t> </a:t>
            </a:r>
            <a:r>
              <a:rPr lang="en-US" dirty="0" err="1" smtClean="0"/>
              <a:t>speel</a:t>
            </a:r>
            <a:r>
              <a:rPr lang="en-US" dirty="0" smtClean="0"/>
              <a:t> so </a:t>
            </a:r>
            <a:r>
              <a:rPr lang="en-US" dirty="0" err="1" smtClean="0"/>
              <a:t>uit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die seniors </a:t>
            </a:r>
            <a:r>
              <a:rPr lang="en-US" dirty="0" err="1" smtClean="0"/>
              <a:t>te</a:t>
            </a:r>
            <a:r>
              <a:rPr lang="en-US" dirty="0" smtClean="0"/>
              <a:t> lank in </a:t>
            </a:r>
            <a:r>
              <a:rPr lang="en-US" dirty="0" err="1" smtClean="0"/>
              <a:t>koshuise</a:t>
            </a:r>
            <a:r>
              <a:rPr lang="en-US" dirty="0" smtClean="0"/>
              <a:t> </a:t>
            </a:r>
            <a:r>
              <a:rPr lang="en-US" dirty="0" err="1" smtClean="0"/>
              <a:t>bly</a:t>
            </a:r>
            <a:r>
              <a:rPr lang="en-US" dirty="0" smtClean="0"/>
              <a:t> (die </a:t>
            </a:r>
            <a:r>
              <a:rPr lang="en-US" dirty="0" err="1" smtClean="0"/>
              <a:t>pyplyn</a:t>
            </a:r>
            <a:r>
              <a:rPr lang="en-US" dirty="0" smtClean="0"/>
              <a:t> 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verstop</a:t>
            </a:r>
            <a:r>
              <a:rPr lang="en-US" baseline="0" dirty="0" smtClean="0"/>
              <a:t>) en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beteken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min </a:t>
            </a:r>
            <a:r>
              <a:rPr lang="en-US" baseline="0" dirty="0" err="1" smtClean="0"/>
              <a:t>plek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eerstejaars</a:t>
            </a:r>
            <a:r>
              <a:rPr lang="en-US" baseline="0" dirty="0" smtClean="0"/>
              <a:t> in die </a:t>
            </a:r>
            <a:r>
              <a:rPr lang="en-US" baseline="0" dirty="0" err="1" smtClean="0"/>
              <a:t>koshuise</a:t>
            </a:r>
            <a:r>
              <a:rPr lang="en-US" baseline="0" dirty="0" smtClean="0"/>
              <a:t> is.</a:t>
            </a:r>
          </a:p>
          <a:p>
            <a:endParaRPr lang="en-US" baseline="0" dirty="0" smtClean="0"/>
          </a:p>
          <a:p>
            <a:r>
              <a:rPr lang="en-US" u="sng" baseline="0" dirty="0" err="1" smtClean="0"/>
              <a:t>Voorkeurkategorie</a:t>
            </a:r>
            <a:r>
              <a:rPr lang="en-US" u="sng" baseline="0" dirty="0" smtClean="0"/>
              <a:t> </a:t>
            </a:r>
            <a:r>
              <a:rPr lang="en-US" u="sng" baseline="0" dirty="0" err="1" smtClean="0"/>
              <a:t>mikpunt</a:t>
            </a:r>
            <a:r>
              <a:rPr lang="en-US" u="sng" baseline="0" dirty="0" smtClean="0"/>
              <a:t>:</a:t>
            </a:r>
          </a:p>
          <a:p>
            <a:r>
              <a:rPr lang="en-US" baseline="0" dirty="0" smtClean="0"/>
              <a:t>Tans word BSI en </a:t>
            </a:r>
            <a:r>
              <a:rPr lang="en-US" baseline="0" dirty="0" err="1" smtClean="0"/>
              <a:t>gestremdheid</a:t>
            </a:r>
            <a:r>
              <a:rPr lang="en-US" baseline="0" dirty="0" smtClean="0"/>
              <a:t> in ‘n </a:t>
            </a:r>
            <a:r>
              <a:rPr lang="en-US" baseline="0" dirty="0" err="1" smtClean="0"/>
              <a:t>voorkeurkategorie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saamgebondel</a:t>
            </a:r>
            <a:r>
              <a:rPr lang="en-US" baseline="0" dirty="0" smtClean="0"/>
              <a:t>. Die </a:t>
            </a:r>
            <a:r>
              <a:rPr lang="en-US" baseline="0" dirty="0" err="1" smtClean="0"/>
              <a:t>beleid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voorsiening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vir</a:t>
            </a:r>
            <a:r>
              <a:rPr lang="en-US" baseline="0" dirty="0" smtClean="0"/>
              <a:t> 30% maar die </a:t>
            </a:r>
            <a:r>
              <a:rPr lang="en-US" baseline="0" dirty="0" err="1" smtClean="0"/>
              <a:t>werklikheid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reeds 34% van die </a:t>
            </a:r>
            <a:r>
              <a:rPr lang="en-US" baseline="0" dirty="0" err="1" smtClean="0"/>
              <a:t>eerstejaarsplasings</a:t>
            </a:r>
            <a:r>
              <a:rPr lang="en-US" baseline="0" dirty="0" smtClean="0"/>
              <a:t> is BSI + </a:t>
            </a:r>
            <a:r>
              <a:rPr lang="en-US" baseline="0" dirty="0" err="1" smtClean="0"/>
              <a:t>studente</a:t>
            </a:r>
            <a:r>
              <a:rPr lang="en-US" baseline="0" dirty="0" smtClean="0"/>
              <a:t> met </a:t>
            </a:r>
            <a:r>
              <a:rPr lang="en-US" baseline="0" dirty="0" err="1" smtClean="0"/>
              <a:t>gestremdheid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u="sng" baseline="0" dirty="0" err="1" smtClean="0"/>
              <a:t>Kategorisering</a:t>
            </a:r>
            <a:r>
              <a:rPr lang="en-US" u="sng" baseline="0" dirty="0" smtClean="0"/>
              <a:t> as </a:t>
            </a:r>
            <a:r>
              <a:rPr lang="en-US" u="sng" baseline="0" dirty="0" err="1" smtClean="0"/>
              <a:t>voorkeur</a:t>
            </a:r>
            <a:r>
              <a:rPr lang="en-US" baseline="0" dirty="0" smtClean="0"/>
              <a:t>:</a:t>
            </a:r>
          </a:p>
          <a:p>
            <a:r>
              <a:rPr lang="en-US" baseline="0" dirty="0" smtClean="0"/>
              <a:t>‘n </a:t>
            </a:r>
            <a:r>
              <a:rPr lang="en-US" baseline="0" dirty="0" err="1" smtClean="0"/>
              <a:t>Kategorisering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sommige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studente</a:t>
            </a:r>
            <a:r>
              <a:rPr lang="en-US" baseline="0" dirty="0" smtClean="0"/>
              <a:t> as </a:t>
            </a:r>
            <a:r>
              <a:rPr lang="en-US" baseline="0" dirty="0" err="1" smtClean="0"/>
              <a:t>voorkeurstudente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beteken</a:t>
            </a:r>
            <a:r>
              <a:rPr lang="en-US" baseline="0" dirty="0" smtClean="0"/>
              <a:t> ‘n </a:t>
            </a:r>
            <a:r>
              <a:rPr lang="en-US" baseline="0" dirty="0" err="1" smtClean="0"/>
              <a:t>outomatiese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kategorie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nie-voorkeurstudente</a:t>
            </a:r>
            <a:r>
              <a:rPr lang="en-US" baseline="0" dirty="0" smtClean="0"/>
              <a:t>. Die </a:t>
            </a:r>
            <a:r>
              <a:rPr lang="en-US" baseline="0" dirty="0" err="1" smtClean="0"/>
              <a:t>beleid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wegdoen</a:t>
            </a:r>
            <a:r>
              <a:rPr lang="en-US" baseline="0" dirty="0" smtClean="0"/>
              <a:t> met so ‘n </a:t>
            </a:r>
            <a:r>
              <a:rPr lang="en-US" baseline="0" dirty="0" err="1" smtClean="0"/>
              <a:t>onderskeid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meer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diversiteitsdimensies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bestuur</a:t>
            </a:r>
            <a:r>
              <a:rPr lang="en-US" baseline="0" dirty="0" smtClean="0"/>
              <a:t> op ‘n </a:t>
            </a:r>
            <a:r>
              <a:rPr lang="en-US" baseline="0" dirty="0" err="1" smtClean="0"/>
              <a:t>manier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studente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gelyk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beskou</a:t>
            </a:r>
            <a:r>
              <a:rPr lang="en-US" baseline="0" dirty="0" smtClean="0"/>
              <a:t> word. (</a:t>
            </a:r>
            <a:r>
              <a:rPr lang="en-US" baseline="0" dirty="0" err="1" smtClean="0"/>
              <a:t>Alle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studente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voorkeur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studente</a:t>
            </a:r>
            <a:r>
              <a:rPr lang="en-US" baseline="0" dirty="0" smtClean="0"/>
              <a:t>)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B66-D6A3-4D9A-8F9D-D29503A4ECB4}" type="slidenum">
              <a:rPr lang="en-ZA" smtClean="0"/>
              <a:pPr/>
              <a:t>2</a:t>
            </a:fld>
            <a:endParaRPr lang="en-Z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B66-D6A3-4D9A-8F9D-D29503A4ECB4}" type="slidenum">
              <a:rPr lang="en-ZA" smtClean="0"/>
              <a:pPr/>
              <a:t>20</a:t>
            </a:fld>
            <a:endParaRPr lang="en-Z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B66-D6A3-4D9A-8F9D-D29503A4ECB4}" type="slidenum">
              <a:rPr lang="en-ZA" smtClean="0"/>
              <a:pPr/>
              <a:t>21</a:t>
            </a:fld>
            <a:endParaRPr lang="en-Z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B66-D6A3-4D9A-8F9D-D29503A4ECB4}" type="slidenum">
              <a:rPr lang="en-ZA" smtClean="0"/>
              <a:pPr/>
              <a:t>22</a:t>
            </a:fld>
            <a:endParaRPr lang="en-Z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B66-D6A3-4D9A-8F9D-D29503A4ECB4}" type="slidenum">
              <a:rPr lang="en-ZA" smtClean="0"/>
              <a:pPr/>
              <a:t>23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29871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B66-D6A3-4D9A-8F9D-D29503A4ECB4}" type="slidenum">
              <a:rPr lang="en-ZA" smtClean="0"/>
              <a:pPr/>
              <a:t>24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695897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B66-D6A3-4D9A-8F9D-D29503A4ECB4}" type="slidenum">
              <a:rPr lang="en-ZA" smtClean="0"/>
              <a:pPr/>
              <a:t>25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056738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B66-D6A3-4D9A-8F9D-D29503A4ECB4}" type="slidenum">
              <a:rPr lang="en-ZA" smtClean="0"/>
              <a:pPr/>
              <a:t>26</a:t>
            </a:fld>
            <a:endParaRPr lang="en-Z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Inklusiewe gebruike rondom taal en ander aktiwiteite: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smtClean="0"/>
              <a:t>quad</a:t>
            </a:r>
            <a:r>
              <a:rPr lang="en-US" smtClean="0"/>
              <a:t>-krieket word </a:t>
            </a:r>
            <a:r>
              <a:rPr lang="en-US" i="1" smtClean="0"/>
              <a:t>quad</a:t>
            </a:r>
            <a:r>
              <a:rPr lang="en-US" smtClean="0"/>
              <a:t>-sokker</a:t>
            </a:r>
            <a:endParaRPr lang="en-ZA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B66-D6A3-4D9A-8F9D-D29503A4ECB4}" type="slidenum">
              <a:rPr lang="en-ZA" smtClean="0"/>
              <a:pPr/>
              <a:t>27</a:t>
            </a:fld>
            <a:endParaRPr lang="en-Z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B66-D6A3-4D9A-8F9D-D29503A4ECB4}" type="slidenum">
              <a:rPr lang="en-ZA" smtClean="0"/>
              <a:pPr/>
              <a:t>28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93148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u="sng" dirty="0" err="1" smtClean="0"/>
              <a:t>Uitnemendheid</a:t>
            </a:r>
            <a:r>
              <a:rPr lang="en-US" u="sng" dirty="0" smtClean="0"/>
              <a:t> </a:t>
            </a:r>
            <a:r>
              <a:rPr lang="en-US" u="sng" dirty="0" err="1" smtClean="0"/>
              <a:t>versterk</a:t>
            </a:r>
            <a:r>
              <a:rPr lang="en-US" u="sng" dirty="0" smtClean="0"/>
              <a:t> </a:t>
            </a:r>
            <a:r>
              <a:rPr lang="en-US" u="sng" dirty="0" err="1" smtClean="0"/>
              <a:t>deur</a:t>
            </a:r>
            <a:r>
              <a:rPr lang="en-US" u="sng" dirty="0" smtClean="0"/>
              <a:t> </a:t>
            </a:r>
            <a:r>
              <a:rPr lang="en-US" u="sng" dirty="0" err="1" smtClean="0"/>
              <a:t>diversiteit</a:t>
            </a:r>
            <a:endParaRPr lang="en-US" u="sng" dirty="0" smtClean="0"/>
          </a:p>
          <a:p>
            <a:endParaRPr lang="en-US" dirty="0" smtClean="0"/>
          </a:p>
          <a:p>
            <a:r>
              <a:rPr lang="en-US" dirty="0" err="1" smtClean="0"/>
              <a:t>Uitnemendheid</a:t>
            </a:r>
            <a:r>
              <a:rPr lang="en-US" dirty="0" smtClean="0"/>
              <a:t> </a:t>
            </a:r>
            <a:r>
              <a:rPr lang="en-US" dirty="0" err="1" smtClean="0"/>
              <a:t>verwys</a:t>
            </a:r>
            <a:r>
              <a:rPr lang="en-US" dirty="0" smtClean="0"/>
              <a:t> </a:t>
            </a:r>
            <a:r>
              <a:rPr lang="en-US" dirty="0" err="1" smtClean="0"/>
              <a:t>nie</a:t>
            </a:r>
            <a:r>
              <a:rPr lang="en-US" dirty="0" smtClean="0"/>
              <a:t> net </a:t>
            </a:r>
            <a:r>
              <a:rPr lang="en-US" dirty="0" err="1" smtClean="0"/>
              <a:t>na</a:t>
            </a:r>
            <a:r>
              <a:rPr lang="en-US" dirty="0" smtClean="0"/>
              <a:t> die </a:t>
            </a:r>
            <a:r>
              <a:rPr lang="en-US" dirty="0" err="1" smtClean="0"/>
              <a:t>uitnemendheid</a:t>
            </a:r>
            <a:r>
              <a:rPr lang="en-US" dirty="0" smtClean="0"/>
              <a:t> </a:t>
            </a:r>
            <a:r>
              <a:rPr lang="en-US" dirty="0" err="1" smtClean="0"/>
              <a:t>waarmee</a:t>
            </a:r>
            <a:r>
              <a:rPr lang="en-US" dirty="0" smtClean="0"/>
              <a:t> die student op Stellenbosch </a:t>
            </a:r>
            <a:r>
              <a:rPr lang="en-US" dirty="0" err="1" smtClean="0"/>
              <a:t>aankom</a:t>
            </a:r>
            <a:r>
              <a:rPr lang="en-US" dirty="0" smtClean="0"/>
              <a:t> </a:t>
            </a:r>
            <a:r>
              <a:rPr lang="en-US" dirty="0" err="1" smtClean="0"/>
              <a:t>nie</a:t>
            </a:r>
            <a:r>
              <a:rPr lang="en-US" dirty="0" smtClean="0"/>
              <a:t>, maar </a:t>
            </a:r>
            <a:r>
              <a:rPr lang="en-US" dirty="0" err="1" smtClean="0"/>
              <a:t>verwys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die </a:t>
            </a:r>
            <a:r>
              <a:rPr lang="en-US" baseline="0" dirty="0" err="1" smtClean="0"/>
              <a:t>uitnemendheid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wat</a:t>
            </a:r>
            <a:r>
              <a:rPr lang="en-US" baseline="0" dirty="0" smtClean="0"/>
              <a:t> die student </a:t>
            </a:r>
            <a:r>
              <a:rPr lang="en-US" baseline="0" dirty="0" err="1" smtClean="0"/>
              <a:t>hier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verwerf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deur</a:t>
            </a:r>
            <a:r>
              <a:rPr lang="en-US" baseline="0" dirty="0" smtClean="0"/>
              <a:t> die </a:t>
            </a:r>
            <a:r>
              <a:rPr lang="en-US" baseline="0" dirty="0" err="1" smtClean="0"/>
              <a:t>rykdom</a:t>
            </a:r>
            <a:r>
              <a:rPr lang="en-US" baseline="0" dirty="0" smtClean="0"/>
              <a:t> van die </a:t>
            </a:r>
            <a:r>
              <a:rPr lang="en-US" baseline="0" dirty="0" err="1" smtClean="0"/>
              <a:t>hele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universiteitservaring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Diversiteit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verryk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verbreed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daardie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ervaring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u="sng" baseline="0" dirty="0" err="1" smtClean="0"/>
              <a:t>Verhoog</a:t>
            </a:r>
            <a:r>
              <a:rPr lang="en-US" u="sng" baseline="0" dirty="0" smtClean="0"/>
              <a:t> </a:t>
            </a:r>
            <a:r>
              <a:rPr lang="en-US" u="sng" baseline="0" dirty="0" err="1" smtClean="0"/>
              <a:t>deurvloeikoers</a:t>
            </a:r>
            <a:endParaRPr lang="en-US" u="sng" baseline="0" dirty="0" smtClean="0"/>
          </a:p>
          <a:p>
            <a:endParaRPr lang="en-US" dirty="0" smtClean="0"/>
          </a:p>
          <a:p>
            <a:r>
              <a:rPr lang="en-US" dirty="0" smtClean="0"/>
              <a:t>Hoe </a:t>
            </a:r>
            <a:r>
              <a:rPr lang="en-US" dirty="0" err="1" smtClean="0"/>
              <a:t>groter</a:t>
            </a:r>
            <a:r>
              <a:rPr lang="en-US" baseline="0" dirty="0" smtClean="0"/>
              <a:t> die </a:t>
            </a:r>
            <a:r>
              <a:rPr lang="en-US" baseline="0" dirty="0" err="1" smtClean="0"/>
              <a:t>getal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studente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wat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hul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eerstejaar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koshuise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blootgestel</a:t>
            </a:r>
            <a:r>
              <a:rPr lang="en-US" baseline="0" dirty="0" smtClean="0"/>
              <a:t> word hoe </a:t>
            </a:r>
            <a:r>
              <a:rPr lang="en-US" baseline="0" dirty="0" err="1" smtClean="0"/>
              <a:t>meer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studente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daardie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verlaat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uiteindelik</a:t>
            </a:r>
            <a:r>
              <a:rPr lang="en-US" baseline="0" dirty="0" smtClean="0"/>
              <a:t> die </a:t>
            </a:r>
            <a:r>
              <a:rPr lang="en-US" baseline="0" dirty="0" err="1" smtClean="0"/>
              <a:t>universiteit</a:t>
            </a:r>
            <a:r>
              <a:rPr lang="en-US" baseline="0" dirty="0" smtClean="0"/>
              <a:t> met ‘n </a:t>
            </a:r>
            <a:r>
              <a:rPr lang="en-US" baseline="0" dirty="0" err="1" smtClean="0"/>
              <a:t>graad</a:t>
            </a:r>
            <a:r>
              <a:rPr lang="en-US" baseline="0" dirty="0" smtClean="0"/>
              <a:t>. </a:t>
            </a:r>
          </a:p>
          <a:p>
            <a:r>
              <a:rPr lang="en-US" dirty="0" smtClean="0"/>
              <a:t>Tans is 66% </a:t>
            </a:r>
            <a:r>
              <a:rPr lang="en-US" dirty="0" err="1" smtClean="0"/>
              <a:t>eerstejaars</a:t>
            </a:r>
            <a:r>
              <a:rPr lang="en-US" dirty="0" smtClean="0"/>
              <a:t> </a:t>
            </a:r>
            <a:r>
              <a:rPr lang="en-US" dirty="0" err="1" smtClean="0"/>
              <a:t>PSO</a:t>
            </a:r>
            <a:r>
              <a:rPr lang="en-US" dirty="0" smtClean="0"/>
              <a:t> </a:t>
            </a:r>
            <a:r>
              <a:rPr lang="en-US" dirty="0" err="1" smtClean="0"/>
              <a:t>studente</a:t>
            </a:r>
            <a:r>
              <a:rPr lang="en-US" dirty="0" smtClean="0"/>
              <a:t>.</a:t>
            </a:r>
            <a:r>
              <a:rPr lang="en-US" baseline="0" dirty="0" smtClean="0"/>
              <a:t> 3 – 5 </a:t>
            </a:r>
            <a:r>
              <a:rPr lang="en-US" baseline="0" dirty="0" err="1" smtClean="0"/>
              <a:t>studente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wat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hul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eerstejaar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PSO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verwerf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uiteindelik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graad</a:t>
            </a:r>
            <a:endParaRPr lang="en-US" baseline="0" dirty="0" smtClean="0"/>
          </a:p>
          <a:p>
            <a:r>
              <a:rPr lang="en-US" baseline="0" dirty="0" smtClean="0"/>
              <a:t>Tans is 34% </a:t>
            </a:r>
            <a:r>
              <a:rPr lang="en-US" baseline="0" dirty="0" err="1" smtClean="0"/>
              <a:t>eerstejaars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koshuise</a:t>
            </a:r>
            <a:r>
              <a:rPr lang="en-US" baseline="0" dirty="0" smtClean="0"/>
              <a:t>. 4 – 5 </a:t>
            </a:r>
            <a:r>
              <a:rPr lang="en-US" baseline="0" dirty="0" err="1" smtClean="0"/>
              <a:t>studente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wat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hul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eerstejaar</a:t>
            </a:r>
            <a:r>
              <a:rPr lang="en-US" baseline="0" dirty="0" smtClean="0"/>
              <a:t> in ‘n </a:t>
            </a:r>
            <a:r>
              <a:rPr lang="en-US" baseline="0" dirty="0" err="1" smtClean="0"/>
              <a:t>koshuis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verwerf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uiteindelik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graad</a:t>
            </a:r>
            <a:endParaRPr lang="en-US" baseline="0" dirty="0" smtClean="0"/>
          </a:p>
          <a:p>
            <a:endParaRPr lang="en-US" u="sng" baseline="0" dirty="0" smtClean="0"/>
          </a:p>
          <a:p>
            <a:endParaRPr lang="en-US" baseline="0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B66-D6A3-4D9A-8F9D-D29503A4ECB4}" type="slidenum">
              <a:rPr lang="en-ZA" smtClean="0"/>
              <a:pPr/>
              <a:t>3</a:t>
            </a:fld>
            <a:endParaRPr lang="en-Z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err="1" smtClean="0"/>
              <a:t>Huidige</a:t>
            </a:r>
            <a:r>
              <a:rPr lang="en-ZA" dirty="0" smtClean="0"/>
              <a:t> </a:t>
            </a:r>
            <a:r>
              <a:rPr lang="en-ZA" dirty="0" err="1" smtClean="0"/>
              <a:t>beleid</a:t>
            </a:r>
            <a:r>
              <a:rPr lang="en-ZA" dirty="0" smtClean="0"/>
              <a:t> </a:t>
            </a:r>
            <a:r>
              <a:rPr lang="en-ZA" dirty="0" err="1" smtClean="0"/>
              <a:t>maksimum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verblyf</a:t>
            </a:r>
            <a:r>
              <a:rPr lang="en-ZA" baseline="0" dirty="0" smtClean="0"/>
              <a:t>.</a:t>
            </a:r>
          </a:p>
          <a:p>
            <a:r>
              <a:rPr lang="en-ZA" baseline="0" dirty="0" err="1" smtClean="0"/>
              <a:t>Ingevolge</a:t>
            </a:r>
            <a:r>
              <a:rPr lang="en-ZA" baseline="0" dirty="0" smtClean="0"/>
              <a:t> die </a:t>
            </a:r>
            <a:r>
              <a:rPr lang="en-ZA" baseline="0" dirty="0" err="1" smtClean="0"/>
              <a:t>huidige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beleid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kan</a:t>
            </a:r>
            <a:r>
              <a:rPr lang="en-ZA" baseline="0" dirty="0" smtClean="0"/>
              <a:t> ‘n student </a:t>
            </a:r>
            <a:r>
              <a:rPr lang="en-ZA" baseline="0" dirty="0" err="1" smtClean="0"/>
              <a:t>vir</a:t>
            </a:r>
            <a:r>
              <a:rPr lang="en-ZA" baseline="0" dirty="0" smtClean="0"/>
              <a:t> ‘n </a:t>
            </a:r>
            <a:r>
              <a:rPr lang="en-ZA" baseline="0" dirty="0" err="1" smtClean="0"/>
              <a:t>maksimum</a:t>
            </a:r>
            <a:r>
              <a:rPr lang="en-ZA" baseline="0" dirty="0" smtClean="0"/>
              <a:t> van </a:t>
            </a:r>
            <a:r>
              <a:rPr lang="en-ZA" baseline="0" dirty="0" err="1" smtClean="0"/>
              <a:t>sy</a:t>
            </a:r>
            <a:r>
              <a:rPr lang="en-ZA" baseline="0" dirty="0" smtClean="0"/>
              <a:t> </a:t>
            </a:r>
            <a:r>
              <a:rPr lang="en-ZA" baseline="0" dirty="0" err="1" smtClean="0"/>
              <a:t>normale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kursusduur</a:t>
            </a:r>
            <a:r>
              <a:rPr lang="en-ZA" baseline="0" dirty="0" smtClean="0"/>
              <a:t> plus </a:t>
            </a:r>
            <a:r>
              <a:rPr lang="en-ZA" baseline="0" dirty="0" err="1" smtClean="0"/>
              <a:t>een</a:t>
            </a:r>
            <a:r>
              <a:rPr lang="en-ZA" baseline="0" dirty="0" smtClean="0"/>
              <a:t> </a:t>
            </a:r>
            <a:r>
              <a:rPr lang="en-ZA" baseline="0" dirty="0" err="1" smtClean="0"/>
              <a:t>jaar</a:t>
            </a:r>
            <a:r>
              <a:rPr lang="en-ZA" baseline="0" dirty="0" smtClean="0"/>
              <a:t> en </a:t>
            </a:r>
            <a:r>
              <a:rPr lang="en-ZA" baseline="0" dirty="0" err="1" smtClean="0"/>
              <a:t>daarna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vir</a:t>
            </a:r>
            <a:r>
              <a:rPr lang="en-ZA" baseline="0" dirty="0" smtClean="0"/>
              <a:t> die minimum van </a:t>
            </a:r>
            <a:r>
              <a:rPr lang="en-ZA" baseline="0" dirty="0" err="1" smtClean="0"/>
              <a:t>sy</a:t>
            </a:r>
            <a:r>
              <a:rPr lang="en-ZA" baseline="0" dirty="0" smtClean="0"/>
              <a:t>/</a:t>
            </a:r>
            <a:r>
              <a:rPr lang="en-ZA" baseline="0" dirty="0" err="1" smtClean="0"/>
              <a:t>haar</a:t>
            </a:r>
            <a:r>
              <a:rPr lang="en-ZA" baseline="0" dirty="0" smtClean="0"/>
              <a:t> </a:t>
            </a:r>
            <a:r>
              <a:rPr lang="en-ZA" baseline="0" dirty="0" err="1" smtClean="0"/>
              <a:t>nagraadse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kursus</a:t>
            </a:r>
            <a:r>
              <a:rPr lang="en-ZA" baseline="0" dirty="0" smtClean="0"/>
              <a:t> in die </a:t>
            </a:r>
            <a:r>
              <a:rPr lang="en-ZA" baseline="0" dirty="0" err="1" smtClean="0"/>
              <a:t>koshuis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bly</a:t>
            </a:r>
            <a:r>
              <a:rPr lang="en-ZA" baseline="0" dirty="0" smtClean="0"/>
              <a:t>. </a:t>
            </a:r>
            <a:r>
              <a:rPr lang="en-ZA" baseline="0" dirty="0" err="1" smtClean="0"/>
              <a:t>Dus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solank</a:t>
            </a:r>
            <a:r>
              <a:rPr lang="en-ZA" baseline="0" dirty="0" smtClean="0"/>
              <a:t> </a:t>
            </a:r>
            <a:r>
              <a:rPr lang="en-ZA" baseline="0" dirty="0" err="1" smtClean="0"/>
              <a:t>jy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vorder</a:t>
            </a:r>
            <a:r>
              <a:rPr lang="en-ZA" baseline="0" dirty="0" smtClean="0"/>
              <a:t> met </a:t>
            </a:r>
            <a:r>
              <a:rPr lang="en-ZA" baseline="0" dirty="0" err="1" smtClean="0"/>
              <a:t>nagraads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kan</a:t>
            </a:r>
            <a:r>
              <a:rPr lang="en-ZA" baseline="0" dirty="0" smtClean="0"/>
              <a:t> </a:t>
            </a:r>
            <a:r>
              <a:rPr lang="en-ZA" baseline="0" dirty="0" err="1" smtClean="0"/>
              <a:t>jy</a:t>
            </a:r>
            <a:r>
              <a:rPr lang="en-ZA" baseline="0" dirty="0" smtClean="0"/>
              <a:t> in </a:t>
            </a:r>
            <a:r>
              <a:rPr lang="en-ZA" baseline="0" dirty="0" err="1" smtClean="0"/>
              <a:t>koshuis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bly</a:t>
            </a:r>
            <a:r>
              <a:rPr lang="en-ZA" baseline="0" dirty="0" smtClean="0"/>
              <a:t>. </a:t>
            </a:r>
          </a:p>
          <a:p>
            <a:r>
              <a:rPr lang="en-ZA" baseline="0" dirty="0" err="1" smtClean="0"/>
              <a:t>Ingevolge</a:t>
            </a:r>
            <a:r>
              <a:rPr lang="en-ZA" baseline="0" dirty="0" smtClean="0"/>
              <a:t> die </a:t>
            </a:r>
            <a:r>
              <a:rPr lang="en-ZA" baseline="0" dirty="0" err="1" smtClean="0"/>
              <a:t>voorgestelde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beleid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kan</a:t>
            </a:r>
            <a:r>
              <a:rPr lang="en-ZA" baseline="0" dirty="0" smtClean="0"/>
              <a:t> </a:t>
            </a:r>
            <a:r>
              <a:rPr lang="en-ZA" baseline="0" dirty="0" err="1" smtClean="0"/>
              <a:t>jy</a:t>
            </a:r>
            <a:r>
              <a:rPr lang="en-ZA" baseline="0" dirty="0" smtClean="0"/>
              <a:t> in ‘n </a:t>
            </a:r>
            <a:r>
              <a:rPr lang="en-ZA" baseline="0" dirty="0" err="1" smtClean="0"/>
              <a:t>koshuis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bly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vir</a:t>
            </a:r>
            <a:r>
              <a:rPr lang="en-ZA" baseline="0" dirty="0" smtClean="0"/>
              <a:t> die minimum van </a:t>
            </a:r>
            <a:r>
              <a:rPr lang="en-ZA" baseline="0" dirty="0" err="1" smtClean="0"/>
              <a:t>jou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voorgraadse</a:t>
            </a:r>
            <a:r>
              <a:rPr lang="en-ZA" baseline="0" dirty="0" smtClean="0"/>
              <a:t> program en (</a:t>
            </a:r>
            <a:r>
              <a:rPr lang="en-ZA" baseline="0" dirty="0" err="1" smtClean="0"/>
              <a:t>tensy</a:t>
            </a:r>
            <a:r>
              <a:rPr lang="en-ZA" baseline="0" dirty="0" smtClean="0"/>
              <a:t> in </a:t>
            </a:r>
            <a:r>
              <a:rPr lang="en-ZA" baseline="0" dirty="0" err="1" smtClean="0"/>
              <a:t>leierskap</a:t>
            </a:r>
            <a:r>
              <a:rPr lang="en-ZA" baseline="0" dirty="0" smtClean="0"/>
              <a:t>) </a:t>
            </a:r>
            <a:r>
              <a:rPr lang="en-ZA" baseline="0" dirty="0" err="1" smtClean="0"/>
              <a:t>skuif</a:t>
            </a:r>
            <a:r>
              <a:rPr lang="en-ZA" baseline="0" dirty="0" smtClean="0"/>
              <a:t> </a:t>
            </a:r>
            <a:r>
              <a:rPr lang="en-ZA" baseline="0" dirty="0" err="1" smtClean="0"/>
              <a:t>jy</a:t>
            </a:r>
            <a:r>
              <a:rPr lang="en-ZA" baseline="0" dirty="0" smtClean="0"/>
              <a:t> </a:t>
            </a:r>
            <a:r>
              <a:rPr lang="en-ZA" baseline="0" dirty="0" err="1" smtClean="0"/>
              <a:t>aan</a:t>
            </a:r>
            <a:r>
              <a:rPr lang="en-ZA" baseline="0" dirty="0" smtClean="0"/>
              <a:t> </a:t>
            </a:r>
            <a:r>
              <a:rPr lang="en-ZA" baseline="0" dirty="0" err="1" smtClean="0"/>
              <a:t>na</a:t>
            </a:r>
            <a:r>
              <a:rPr lang="en-ZA" baseline="0" dirty="0" smtClean="0"/>
              <a:t> </a:t>
            </a:r>
            <a:r>
              <a:rPr lang="en-ZA" baseline="0" dirty="0" err="1" smtClean="0"/>
              <a:t>ander</a:t>
            </a:r>
            <a:r>
              <a:rPr lang="en-ZA" baseline="0" dirty="0" smtClean="0"/>
              <a:t> </a:t>
            </a:r>
            <a:r>
              <a:rPr lang="en-ZA" baseline="0" dirty="0" err="1" smtClean="0"/>
              <a:t>universiteitsverblyf</a:t>
            </a:r>
            <a:r>
              <a:rPr lang="en-ZA" baseline="0" dirty="0" smtClean="0"/>
              <a:t>.</a:t>
            </a:r>
          </a:p>
          <a:p>
            <a:endParaRPr lang="en-ZA" baseline="0" dirty="0" smtClean="0"/>
          </a:p>
          <a:p>
            <a:r>
              <a:rPr lang="en-ZA" baseline="0" dirty="0" err="1" smtClean="0"/>
              <a:t>Koshuisplasings</a:t>
            </a:r>
            <a:endParaRPr lang="en-ZA" baseline="0" dirty="0" smtClean="0"/>
          </a:p>
          <a:p>
            <a:r>
              <a:rPr lang="en-ZA" baseline="0" dirty="0" smtClean="0"/>
              <a:t>Die 12% </a:t>
            </a:r>
            <a:r>
              <a:rPr lang="en-ZA" baseline="0" dirty="0" err="1" smtClean="0"/>
              <a:t>diskresionere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koshuisplasings</a:t>
            </a:r>
            <a:r>
              <a:rPr lang="en-ZA" baseline="0" dirty="0" smtClean="0"/>
              <a:t> (</a:t>
            </a:r>
            <a:r>
              <a:rPr lang="en-ZA" baseline="0" dirty="0" err="1" smtClean="0"/>
              <a:t>wat</a:t>
            </a:r>
            <a:r>
              <a:rPr lang="en-ZA" baseline="0" dirty="0" smtClean="0"/>
              <a:t> in die </a:t>
            </a:r>
            <a:r>
              <a:rPr lang="en-ZA" baseline="0" dirty="0" err="1" smtClean="0"/>
              <a:t>praktyk</a:t>
            </a:r>
            <a:r>
              <a:rPr lang="en-ZA" baseline="0" dirty="0" smtClean="0"/>
              <a:t> </a:t>
            </a:r>
            <a:r>
              <a:rPr lang="en-ZA" baseline="0" dirty="0" err="1" smtClean="0"/>
              <a:t>neerkom</a:t>
            </a:r>
            <a:r>
              <a:rPr lang="en-ZA" baseline="0" dirty="0" smtClean="0"/>
              <a:t> as 10 </a:t>
            </a:r>
            <a:r>
              <a:rPr lang="en-ZA" baseline="0" dirty="0" err="1" smtClean="0"/>
              <a:t>studente</a:t>
            </a:r>
            <a:r>
              <a:rPr lang="en-ZA" baseline="0" dirty="0" smtClean="0"/>
              <a:t> per </a:t>
            </a:r>
            <a:r>
              <a:rPr lang="en-ZA" baseline="0" dirty="0" err="1" smtClean="0"/>
              <a:t>koshuis</a:t>
            </a:r>
            <a:r>
              <a:rPr lang="en-ZA" baseline="0" dirty="0" smtClean="0"/>
              <a:t>) </a:t>
            </a:r>
            <a:r>
              <a:rPr lang="en-ZA" baseline="0" dirty="0" err="1" smtClean="0"/>
              <a:t>verval</a:t>
            </a:r>
            <a:r>
              <a:rPr lang="en-ZA" baseline="0" dirty="0" smtClean="0"/>
              <a:t>. </a:t>
            </a:r>
          </a:p>
          <a:p>
            <a:r>
              <a:rPr lang="en-ZA" baseline="0" dirty="0" smtClean="0"/>
              <a:t>Met die </a:t>
            </a:r>
            <a:r>
              <a:rPr lang="en-ZA" baseline="0" dirty="0" err="1" smtClean="0"/>
              <a:t>nuwe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beleid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kan</a:t>
            </a:r>
            <a:r>
              <a:rPr lang="en-ZA" baseline="0" dirty="0" smtClean="0"/>
              <a:t> ‘n </a:t>
            </a:r>
            <a:r>
              <a:rPr lang="en-ZA" baseline="0" dirty="0" err="1" smtClean="0"/>
              <a:t>spesifieke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koshuis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wel</a:t>
            </a:r>
            <a:r>
              <a:rPr lang="en-ZA" baseline="0" dirty="0" smtClean="0"/>
              <a:t> met </a:t>
            </a:r>
            <a:r>
              <a:rPr lang="en-ZA" baseline="0" dirty="0" err="1" smtClean="0"/>
              <a:t>motivering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vra</a:t>
            </a:r>
            <a:r>
              <a:rPr lang="en-ZA" baseline="0" dirty="0" smtClean="0"/>
              <a:t> </a:t>
            </a:r>
            <a:r>
              <a:rPr lang="en-ZA" baseline="0" dirty="0" err="1" smtClean="0"/>
              <a:t>dat</a:t>
            </a:r>
            <a:r>
              <a:rPr lang="en-ZA" baseline="0" dirty="0" smtClean="0"/>
              <a:t> 5 </a:t>
            </a:r>
            <a:r>
              <a:rPr lang="en-ZA" baseline="0" dirty="0" err="1" smtClean="0"/>
              <a:t>studente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wat</a:t>
            </a:r>
            <a:r>
              <a:rPr lang="en-ZA" baseline="0" dirty="0" smtClean="0"/>
              <a:t> reeds </a:t>
            </a:r>
            <a:r>
              <a:rPr lang="en-ZA" baseline="0" dirty="0" err="1" smtClean="0"/>
              <a:t>kwalifiseer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vir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koshuisplek</a:t>
            </a:r>
            <a:r>
              <a:rPr lang="en-ZA" baseline="0" dirty="0" smtClean="0"/>
              <a:t> </a:t>
            </a:r>
            <a:r>
              <a:rPr lang="en-ZA" baseline="0" dirty="0" err="1" smtClean="0"/>
              <a:t>aan</a:t>
            </a:r>
            <a:r>
              <a:rPr lang="en-ZA" baseline="0" dirty="0" smtClean="0"/>
              <a:t> die </a:t>
            </a:r>
            <a:r>
              <a:rPr lang="en-ZA" baseline="0" dirty="0" err="1" smtClean="0"/>
              <a:t>spesifieke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koshuis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toegewys</a:t>
            </a:r>
            <a:r>
              <a:rPr lang="en-ZA" baseline="0" dirty="0" smtClean="0"/>
              <a:t> word. </a:t>
            </a:r>
            <a:r>
              <a:rPr lang="en-ZA" baseline="0" dirty="0" err="1" smtClean="0"/>
              <a:t>Koshuise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kan</a:t>
            </a:r>
            <a:r>
              <a:rPr lang="en-ZA" baseline="0" dirty="0" smtClean="0"/>
              <a:t> </a:t>
            </a:r>
            <a:r>
              <a:rPr lang="en-ZA" baseline="0" dirty="0" err="1" smtClean="0"/>
              <a:t>dus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nie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meer</a:t>
            </a:r>
            <a:r>
              <a:rPr lang="en-ZA" baseline="0" dirty="0" smtClean="0"/>
              <a:t> </a:t>
            </a:r>
            <a:r>
              <a:rPr lang="en-ZA" baseline="0" dirty="0" err="1" smtClean="0"/>
              <a:t>studente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plaas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nie</a:t>
            </a:r>
            <a:r>
              <a:rPr lang="en-ZA" baseline="0" dirty="0" smtClean="0"/>
              <a:t>, maar </a:t>
            </a:r>
            <a:r>
              <a:rPr lang="en-ZA" baseline="0" dirty="0" err="1" smtClean="0"/>
              <a:t>kan</a:t>
            </a:r>
            <a:r>
              <a:rPr lang="en-ZA" baseline="0" dirty="0" smtClean="0"/>
              <a:t> net die </a:t>
            </a:r>
            <a:r>
              <a:rPr lang="en-ZA" baseline="0" dirty="0" err="1" smtClean="0"/>
              <a:t>toewysing</a:t>
            </a:r>
            <a:r>
              <a:rPr lang="en-ZA" baseline="0" dirty="0" smtClean="0"/>
              <a:t> </a:t>
            </a:r>
            <a:r>
              <a:rPr lang="en-ZA" baseline="0" dirty="0" err="1" smtClean="0"/>
              <a:t>aan</a:t>
            </a:r>
            <a:r>
              <a:rPr lang="en-ZA" baseline="0" dirty="0" smtClean="0"/>
              <a:t> ‘n </a:t>
            </a:r>
            <a:r>
              <a:rPr lang="en-ZA" baseline="0" dirty="0" err="1" smtClean="0"/>
              <a:t>spesifieke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koshuis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vir</a:t>
            </a:r>
            <a:r>
              <a:rPr lang="en-ZA" baseline="0" dirty="0" smtClean="0"/>
              <a:t> ‘n </a:t>
            </a:r>
            <a:r>
              <a:rPr lang="en-ZA" baseline="0" dirty="0" err="1" smtClean="0"/>
              <a:t>beperkte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aantal</a:t>
            </a:r>
            <a:r>
              <a:rPr lang="en-ZA" baseline="0" dirty="0" smtClean="0"/>
              <a:t> </a:t>
            </a:r>
            <a:r>
              <a:rPr lang="en-ZA" baseline="0" dirty="0" err="1" smtClean="0"/>
              <a:t>studente</a:t>
            </a:r>
            <a:r>
              <a:rPr lang="en-ZA" baseline="0" dirty="0" smtClean="0"/>
              <a:t> </a:t>
            </a:r>
            <a:r>
              <a:rPr lang="en-ZA" baseline="0" err="1" smtClean="0"/>
              <a:t>beinvloed</a:t>
            </a:r>
            <a:r>
              <a:rPr lang="en-ZA" baseline="0" smtClean="0"/>
              <a:t>.</a:t>
            </a:r>
          </a:p>
          <a:p>
            <a:endParaRPr lang="en-ZA" baseline="0" smtClean="0"/>
          </a:p>
          <a:p>
            <a:r>
              <a:rPr lang="en-ZA" baseline="0" smtClean="0"/>
              <a:t>Viserektor (O) plasings (2013)</a:t>
            </a:r>
          </a:p>
          <a:p>
            <a:r>
              <a:rPr lang="en-ZA" baseline="0" smtClean="0"/>
              <a:t>Sport, Dept. Beeldende Kunste &amp; Donateurs</a:t>
            </a:r>
          </a:p>
          <a:p>
            <a:endParaRPr lang="en-ZA" baseline="0" smtClean="0"/>
          </a:p>
          <a:p>
            <a:r>
              <a:rPr lang="en-ZA" baseline="0" smtClean="0"/>
              <a:t>Spesiale plasings (2014)</a:t>
            </a:r>
          </a:p>
          <a:p>
            <a:r>
              <a:rPr lang="en-ZA" baseline="0" smtClean="0"/>
              <a:t>Sport &amp; Bloemhof Trust</a:t>
            </a:r>
          </a:p>
          <a:p>
            <a:endParaRPr lang="en-ZA" baseline="0" dirty="0" smtClean="0"/>
          </a:p>
          <a:p>
            <a:r>
              <a:rPr lang="en-ZA" baseline="0" dirty="0" err="1" smtClean="0"/>
              <a:t>Akademiese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plasing</a:t>
            </a:r>
            <a:endParaRPr lang="en-ZA" baseline="0" dirty="0" smtClean="0"/>
          </a:p>
          <a:p>
            <a:r>
              <a:rPr lang="en-ZA" baseline="0" dirty="0" smtClean="0"/>
              <a:t>Die </a:t>
            </a:r>
            <a:r>
              <a:rPr lang="en-ZA" baseline="0" dirty="0" err="1" smtClean="0"/>
              <a:t>plasing</a:t>
            </a:r>
            <a:r>
              <a:rPr lang="en-ZA" baseline="0" dirty="0" smtClean="0"/>
              <a:t> op </a:t>
            </a:r>
            <a:r>
              <a:rPr lang="en-ZA" baseline="0" dirty="0" err="1" smtClean="0"/>
              <a:t>akademiese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prestasie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kan</a:t>
            </a:r>
            <a:r>
              <a:rPr lang="en-ZA" baseline="0" dirty="0" smtClean="0"/>
              <a:t> </a:t>
            </a:r>
            <a:r>
              <a:rPr lang="en-ZA" baseline="0" dirty="0" err="1" smtClean="0"/>
              <a:t>aansienlik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verhoog</a:t>
            </a:r>
            <a:r>
              <a:rPr lang="en-ZA" baseline="0" dirty="0" smtClean="0"/>
              <a:t> </a:t>
            </a:r>
            <a:r>
              <a:rPr lang="en-ZA" baseline="0" dirty="0" err="1" smtClean="0"/>
              <a:t>omdat</a:t>
            </a:r>
            <a:r>
              <a:rPr lang="en-ZA" baseline="0" dirty="0" smtClean="0"/>
              <a:t> die </a:t>
            </a:r>
            <a:r>
              <a:rPr lang="en-ZA" baseline="0" dirty="0" err="1" smtClean="0"/>
              <a:t>aantal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kategoriee</a:t>
            </a:r>
            <a:r>
              <a:rPr lang="en-ZA" baseline="0" dirty="0" smtClean="0"/>
              <a:t> van </a:t>
            </a:r>
            <a:r>
              <a:rPr lang="en-ZA" baseline="0" dirty="0" err="1" smtClean="0"/>
              <a:t>plasing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verminder</a:t>
            </a:r>
            <a:r>
              <a:rPr lang="en-ZA" baseline="0" dirty="0" smtClean="0"/>
              <a:t>. So </a:t>
            </a:r>
            <a:r>
              <a:rPr lang="en-ZA" baseline="0" dirty="0" err="1" smtClean="0"/>
              <a:t>val</a:t>
            </a:r>
            <a:r>
              <a:rPr lang="en-ZA" baseline="0" dirty="0" smtClean="0"/>
              <a:t> 15% </a:t>
            </a:r>
            <a:r>
              <a:rPr lang="en-ZA" baseline="0" dirty="0" err="1" smtClean="0"/>
              <a:t>ewekansige</a:t>
            </a:r>
            <a:r>
              <a:rPr lang="en-ZA" baseline="0" dirty="0" smtClean="0"/>
              <a:t> trekking en 12% </a:t>
            </a:r>
            <a:r>
              <a:rPr lang="en-ZA" baseline="0" dirty="0" err="1" smtClean="0"/>
              <a:t>diskresionere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plasing</a:t>
            </a:r>
            <a:r>
              <a:rPr lang="en-ZA" baseline="0" dirty="0" smtClean="0"/>
              <a:t> </a:t>
            </a:r>
            <a:r>
              <a:rPr lang="en-ZA" baseline="0" dirty="0" err="1" smtClean="0"/>
              <a:t>weg</a:t>
            </a:r>
            <a:r>
              <a:rPr lang="en-ZA" baseline="0" dirty="0" smtClean="0"/>
              <a:t>.</a:t>
            </a:r>
          </a:p>
          <a:p>
            <a:endParaRPr lang="en-ZA" baseline="0" dirty="0" smtClean="0"/>
          </a:p>
          <a:p>
            <a:r>
              <a:rPr lang="en-ZA" baseline="0" dirty="0" err="1" smtClean="0"/>
              <a:t>Voorkeur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kategorie</a:t>
            </a:r>
            <a:r>
              <a:rPr lang="en-ZA" baseline="0" dirty="0" smtClean="0"/>
              <a:t>/ </a:t>
            </a:r>
            <a:r>
              <a:rPr lang="en-ZA" baseline="0" dirty="0" err="1" smtClean="0"/>
              <a:t>Diversiteitskategorie</a:t>
            </a:r>
            <a:endParaRPr lang="en-ZA" baseline="0" dirty="0" smtClean="0"/>
          </a:p>
          <a:p>
            <a:r>
              <a:rPr lang="en-ZA" baseline="0" dirty="0" err="1" smtClean="0"/>
              <a:t>Waar</a:t>
            </a:r>
            <a:r>
              <a:rPr lang="en-ZA" baseline="0" dirty="0" smtClean="0"/>
              <a:t> </a:t>
            </a:r>
            <a:r>
              <a:rPr lang="en-ZA" baseline="0" dirty="0" err="1" smtClean="0"/>
              <a:t>daar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voorheen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vir</a:t>
            </a:r>
            <a:r>
              <a:rPr lang="en-ZA" baseline="0" dirty="0" smtClean="0"/>
              <a:t> 30% BSI </a:t>
            </a:r>
            <a:r>
              <a:rPr lang="en-ZA" baseline="0" dirty="0" err="1" smtClean="0"/>
              <a:t>studente</a:t>
            </a:r>
            <a:r>
              <a:rPr lang="en-ZA" baseline="0" dirty="0" smtClean="0"/>
              <a:t> en </a:t>
            </a:r>
            <a:r>
              <a:rPr lang="en-ZA" baseline="0" dirty="0" err="1" smtClean="0"/>
              <a:t>studente</a:t>
            </a:r>
            <a:r>
              <a:rPr lang="en-ZA" baseline="0" dirty="0" smtClean="0"/>
              <a:t> met </a:t>
            </a:r>
            <a:r>
              <a:rPr lang="en-ZA" baseline="0" dirty="0" err="1" smtClean="0"/>
              <a:t>gestremdhede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voorsiening</a:t>
            </a:r>
            <a:r>
              <a:rPr lang="en-ZA" baseline="0" dirty="0" smtClean="0"/>
              <a:t> </a:t>
            </a:r>
            <a:r>
              <a:rPr lang="en-ZA" baseline="0" dirty="0" err="1" smtClean="0"/>
              <a:t>gemaak</a:t>
            </a:r>
            <a:r>
              <a:rPr lang="en-ZA" baseline="0" dirty="0" smtClean="0"/>
              <a:t> is word </a:t>
            </a:r>
            <a:r>
              <a:rPr lang="en-ZA" baseline="0" dirty="0" err="1" smtClean="0"/>
              <a:t>alle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studente</a:t>
            </a:r>
            <a:r>
              <a:rPr lang="en-ZA" baseline="0" dirty="0" smtClean="0"/>
              <a:t> (die </a:t>
            </a:r>
            <a:r>
              <a:rPr lang="en-ZA" baseline="0" dirty="0" err="1" smtClean="0"/>
              <a:t>volgens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akademiese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prestasie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geplaas</a:t>
            </a:r>
            <a:r>
              <a:rPr lang="en-ZA" baseline="0" dirty="0" smtClean="0"/>
              <a:t> en die </a:t>
            </a:r>
            <a:r>
              <a:rPr lang="en-ZA" baseline="0" dirty="0" err="1" smtClean="0"/>
              <a:t>wat</a:t>
            </a:r>
            <a:r>
              <a:rPr lang="en-ZA" baseline="0" dirty="0" smtClean="0"/>
              <a:t> in die </a:t>
            </a:r>
            <a:r>
              <a:rPr lang="en-ZA" baseline="0" dirty="0" err="1" smtClean="0"/>
              <a:t>tweede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rondte</a:t>
            </a:r>
            <a:r>
              <a:rPr lang="en-ZA" baseline="0" dirty="0" smtClean="0"/>
              <a:t> op </a:t>
            </a:r>
            <a:r>
              <a:rPr lang="en-ZA" baseline="0" dirty="0" err="1" smtClean="0"/>
              <a:t>grond</a:t>
            </a:r>
            <a:r>
              <a:rPr lang="en-ZA" baseline="0" dirty="0" smtClean="0"/>
              <a:t> van </a:t>
            </a:r>
            <a:r>
              <a:rPr lang="en-ZA" baseline="0" dirty="0" err="1" smtClean="0"/>
              <a:t>diversiteitsfaktore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geplaas</a:t>
            </a:r>
            <a:r>
              <a:rPr lang="en-ZA" baseline="0" dirty="0" smtClean="0"/>
              <a:t> word) op </a:t>
            </a:r>
            <a:r>
              <a:rPr lang="en-ZA" baseline="0" dirty="0" err="1" smtClean="0"/>
              <a:t>grond</a:t>
            </a:r>
            <a:r>
              <a:rPr lang="en-ZA" baseline="0" dirty="0" smtClean="0"/>
              <a:t> van </a:t>
            </a:r>
            <a:r>
              <a:rPr lang="en-ZA" baseline="0" dirty="0" err="1" smtClean="0"/>
              <a:t>vyf</a:t>
            </a:r>
            <a:r>
              <a:rPr lang="en-ZA" baseline="0" dirty="0" smtClean="0"/>
              <a:t> </a:t>
            </a:r>
            <a:r>
              <a:rPr lang="en-ZA" baseline="0" dirty="0" err="1" smtClean="0"/>
              <a:t>diversiteitsfaktore</a:t>
            </a:r>
            <a:r>
              <a:rPr lang="en-ZA" baseline="0" dirty="0" smtClean="0"/>
              <a:t> in die </a:t>
            </a:r>
            <a:r>
              <a:rPr lang="en-ZA" baseline="0" dirty="0" err="1" smtClean="0"/>
              <a:t>plasingsproses</a:t>
            </a:r>
            <a:r>
              <a:rPr lang="en-ZA" baseline="0" dirty="0" smtClean="0"/>
              <a:t> </a:t>
            </a:r>
            <a:r>
              <a:rPr lang="en-ZA" baseline="0" err="1" smtClean="0"/>
              <a:t>bestuur</a:t>
            </a:r>
            <a:r>
              <a:rPr lang="en-ZA" baseline="0" smtClean="0"/>
              <a:t>.</a:t>
            </a:r>
          </a:p>
          <a:p>
            <a:endParaRPr lang="en-ZA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B66-D6A3-4D9A-8F9D-D29503A4ECB4}" type="slidenum">
              <a:rPr lang="en-ZA" smtClean="0"/>
              <a:pPr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79910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err="1" smtClean="0"/>
              <a:t>Huidige</a:t>
            </a:r>
            <a:r>
              <a:rPr lang="en-ZA" dirty="0" smtClean="0"/>
              <a:t> </a:t>
            </a:r>
            <a:r>
              <a:rPr lang="en-ZA" dirty="0" err="1" smtClean="0"/>
              <a:t>beleid</a:t>
            </a:r>
            <a:r>
              <a:rPr lang="en-ZA" dirty="0" smtClean="0"/>
              <a:t> </a:t>
            </a:r>
            <a:r>
              <a:rPr lang="en-ZA" dirty="0" err="1" smtClean="0"/>
              <a:t>maksimum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verblyf</a:t>
            </a:r>
            <a:r>
              <a:rPr lang="en-ZA" baseline="0" dirty="0" smtClean="0"/>
              <a:t>.</a:t>
            </a:r>
          </a:p>
          <a:p>
            <a:r>
              <a:rPr lang="en-ZA" baseline="0" dirty="0" err="1" smtClean="0"/>
              <a:t>Ingevolge</a:t>
            </a:r>
            <a:r>
              <a:rPr lang="en-ZA" baseline="0" dirty="0" smtClean="0"/>
              <a:t> die </a:t>
            </a:r>
            <a:r>
              <a:rPr lang="en-ZA" baseline="0" dirty="0" err="1" smtClean="0"/>
              <a:t>huidige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beleid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kan</a:t>
            </a:r>
            <a:r>
              <a:rPr lang="en-ZA" baseline="0" dirty="0" smtClean="0"/>
              <a:t> ‘n student </a:t>
            </a:r>
            <a:r>
              <a:rPr lang="en-ZA" baseline="0" dirty="0" err="1" smtClean="0"/>
              <a:t>vir</a:t>
            </a:r>
            <a:r>
              <a:rPr lang="en-ZA" baseline="0" dirty="0" smtClean="0"/>
              <a:t> ‘n </a:t>
            </a:r>
            <a:r>
              <a:rPr lang="en-ZA" baseline="0" dirty="0" err="1" smtClean="0"/>
              <a:t>maksimum</a:t>
            </a:r>
            <a:r>
              <a:rPr lang="en-ZA" baseline="0" dirty="0" smtClean="0"/>
              <a:t> van </a:t>
            </a:r>
            <a:r>
              <a:rPr lang="en-ZA" baseline="0" dirty="0" err="1" smtClean="0"/>
              <a:t>sy</a:t>
            </a:r>
            <a:r>
              <a:rPr lang="en-ZA" baseline="0" dirty="0" smtClean="0"/>
              <a:t> </a:t>
            </a:r>
            <a:r>
              <a:rPr lang="en-ZA" baseline="0" dirty="0" err="1" smtClean="0"/>
              <a:t>normale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kursusduur</a:t>
            </a:r>
            <a:r>
              <a:rPr lang="en-ZA" baseline="0" dirty="0" smtClean="0"/>
              <a:t> plus </a:t>
            </a:r>
            <a:r>
              <a:rPr lang="en-ZA" baseline="0" dirty="0" err="1" smtClean="0"/>
              <a:t>een</a:t>
            </a:r>
            <a:r>
              <a:rPr lang="en-ZA" baseline="0" dirty="0" smtClean="0"/>
              <a:t> </a:t>
            </a:r>
            <a:r>
              <a:rPr lang="en-ZA" baseline="0" dirty="0" err="1" smtClean="0"/>
              <a:t>jaar</a:t>
            </a:r>
            <a:r>
              <a:rPr lang="en-ZA" baseline="0" dirty="0" smtClean="0"/>
              <a:t> en </a:t>
            </a:r>
            <a:r>
              <a:rPr lang="en-ZA" baseline="0" dirty="0" err="1" smtClean="0"/>
              <a:t>daarna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vir</a:t>
            </a:r>
            <a:r>
              <a:rPr lang="en-ZA" baseline="0" dirty="0" smtClean="0"/>
              <a:t> die minimum van </a:t>
            </a:r>
            <a:r>
              <a:rPr lang="en-ZA" baseline="0" dirty="0" err="1" smtClean="0"/>
              <a:t>sy</a:t>
            </a:r>
            <a:r>
              <a:rPr lang="en-ZA" baseline="0" dirty="0" smtClean="0"/>
              <a:t>/</a:t>
            </a:r>
            <a:r>
              <a:rPr lang="en-ZA" baseline="0" dirty="0" err="1" smtClean="0"/>
              <a:t>haar</a:t>
            </a:r>
            <a:r>
              <a:rPr lang="en-ZA" baseline="0" dirty="0" smtClean="0"/>
              <a:t> </a:t>
            </a:r>
            <a:r>
              <a:rPr lang="en-ZA" baseline="0" dirty="0" err="1" smtClean="0"/>
              <a:t>nagraadse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kursus</a:t>
            </a:r>
            <a:r>
              <a:rPr lang="en-ZA" baseline="0" dirty="0" smtClean="0"/>
              <a:t> in die </a:t>
            </a:r>
            <a:r>
              <a:rPr lang="en-ZA" baseline="0" dirty="0" err="1" smtClean="0"/>
              <a:t>koshuis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bly</a:t>
            </a:r>
            <a:r>
              <a:rPr lang="en-ZA" baseline="0" dirty="0" smtClean="0"/>
              <a:t>. </a:t>
            </a:r>
            <a:r>
              <a:rPr lang="en-ZA" baseline="0" dirty="0" err="1" smtClean="0"/>
              <a:t>Dus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solank</a:t>
            </a:r>
            <a:r>
              <a:rPr lang="en-ZA" baseline="0" dirty="0" smtClean="0"/>
              <a:t> </a:t>
            </a:r>
            <a:r>
              <a:rPr lang="en-ZA" baseline="0" dirty="0" err="1" smtClean="0"/>
              <a:t>jy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vorder</a:t>
            </a:r>
            <a:r>
              <a:rPr lang="en-ZA" baseline="0" dirty="0" smtClean="0"/>
              <a:t> met </a:t>
            </a:r>
            <a:r>
              <a:rPr lang="en-ZA" baseline="0" dirty="0" err="1" smtClean="0"/>
              <a:t>nagraads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kan</a:t>
            </a:r>
            <a:r>
              <a:rPr lang="en-ZA" baseline="0" dirty="0" smtClean="0"/>
              <a:t> </a:t>
            </a:r>
            <a:r>
              <a:rPr lang="en-ZA" baseline="0" dirty="0" err="1" smtClean="0"/>
              <a:t>jy</a:t>
            </a:r>
            <a:r>
              <a:rPr lang="en-ZA" baseline="0" dirty="0" smtClean="0"/>
              <a:t> in </a:t>
            </a:r>
            <a:r>
              <a:rPr lang="en-ZA" baseline="0" dirty="0" err="1" smtClean="0"/>
              <a:t>koshuis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bly</a:t>
            </a:r>
            <a:r>
              <a:rPr lang="en-ZA" baseline="0" dirty="0" smtClean="0"/>
              <a:t>. </a:t>
            </a:r>
          </a:p>
          <a:p>
            <a:r>
              <a:rPr lang="en-ZA" baseline="0" dirty="0" err="1" smtClean="0"/>
              <a:t>Ingevolge</a:t>
            </a:r>
            <a:r>
              <a:rPr lang="en-ZA" baseline="0" dirty="0" smtClean="0"/>
              <a:t> die </a:t>
            </a:r>
            <a:r>
              <a:rPr lang="en-ZA" baseline="0" dirty="0" err="1" smtClean="0"/>
              <a:t>voorgestelde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beleid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kan</a:t>
            </a:r>
            <a:r>
              <a:rPr lang="en-ZA" baseline="0" dirty="0" smtClean="0"/>
              <a:t> </a:t>
            </a:r>
            <a:r>
              <a:rPr lang="en-ZA" baseline="0" dirty="0" err="1" smtClean="0"/>
              <a:t>jy</a:t>
            </a:r>
            <a:r>
              <a:rPr lang="en-ZA" baseline="0" dirty="0" smtClean="0"/>
              <a:t> in ‘n </a:t>
            </a:r>
            <a:r>
              <a:rPr lang="en-ZA" baseline="0" dirty="0" err="1" smtClean="0"/>
              <a:t>koshuis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bly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vir</a:t>
            </a:r>
            <a:r>
              <a:rPr lang="en-ZA" baseline="0" dirty="0" smtClean="0"/>
              <a:t> die minimum van </a:t>
            </a:r>
            <a:r>
              <a:rPr lang="en-ZA" baseline="0" dirty="0" err="1" smtClean="0"/>
              <a:t>jou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voorgraadse</a:t>
            </a:r>
            <a:r>
              <a:rPr lang="en-ZA" baseline="0" dirty="0" smtClean="0"/>
              <a:t> program en (</a:t>
            </a:r>
            <a:r>
              <a:rPr lang="en-ZA" baseline="0" dirty="0" err="1" smtClean="0"/>
              <a:t>tensy</a:t>
            </a:r>
            <a:r>
              <a:rPr lang="en-ZA" baseline="0" dirty="0" smtClean="0"/>
              <a:t> in </a:t>
            </a:r>
            <a:r>
              <a:rPr lang="en-ZA" baseline="0" dirty="0" err="1" smtClean="0"/>
              <a:t>leierskap</a:t>
            </a:r>
            <a:r>
              <a:rPr lang="en-ZA" baseline="0" dirty="0" smtClean="0"/>
              <a:t>) </a:t>
            </a:r>
            <a:r>
              <a:rPr lang="en-ZA" baseline="0" dirty="0" err="1" smtClean="0"/>
              <a:t>skuif</a:t>
            </a:r>
            <a:r>
              <a:rPr lang="en-ZA" baseline="0" dirty="0" smtClean="0"/>
              <a:t> </a:t>
            </a:r>
            <a:r>
              <a:rPr lang="en-ZA" baseline="0" dirty="0" err="1" smtClean="0"/>
              <a:t>jy</a:t>
            </a:r>
            <a:r>
              <a:rPr lang="en-ZA" baseline="0" dirty="0" smtClean="0"/>
              <a:t> </a:t>
            </a:r>
            <a:r>
              <a:rPr lang="en-ZA" baseline="0" dirty="0" err="1" smtClean="0"/>
              <a:t>aan</a:t>
            </a:r>
            <a:r>
              <a:rPr lang="en-ZA" baseline="0" dirty="0" smtClean="0"/>
              <a:t> </a:t>
            </a:r>
            <a:r>
              <a:rPr lang="en-ZA" baseline="0" dirty="0" err="1" smtClean="0"/>
              <a:t>na</a:t>
            </a:r>
            <a:r>
              <a:rPr lang="en-ZA" baseline="0" dirty="0" smtClean="0"/>
              <a:t> </a:t>
            </a:r>
            <a:r>
              <a:rPr lang="en-ZA" baseline="0" dirty="0" err="1" smtClean="0"/>
              <a:t>ander</a:t>
            </a:r>
            <a:r>
              <a:rPr lang="en-ZA" baseline="0" dirty="0" smtClean="0"/>
              <a:t> </a:t>
            </a:r>
            <a:r>
              <a:rPr lang="en-ZA" baseline="0" dirty="0" err="1" smtClean="0"/>
              <a:t>universiteitsverblyf</a:t>
            </a:r>
            <a:r>
              <a:rPr lang="en-ZA" baseline="0" dirty="0" smtClean="0"/>
              <a:t>.</a:t>
            </a:r>
          </a:p>
          <a:p>
            <a:endParaRPr lang="en-ZA" baseline="0" dirty="0" smtClean="0"/>
          </a:p>
          <a:p>
            <a:r>
              <a:rPr lang="en-ZA" baseline="0" dirty="0" err="1" smtClean="0"/>
              <a:t>Koshuisplasings</a:t>
            </a:r>
            <a:endParaRPr lang="en-ZA" baseline="0" dirty="0" smtClean="0"/>
          </a:p>
          <a:p>
            <a:r>
              <a:rPr lang="en-ZA" baseline="0" dirty="0" smtClean="0"/>
              <a:t>Die 12% </a:t>
            </a:r>
            <a:r>
              <a:rPr lang="en-ZA" baseline="0" dirty="0" err="1" smtClean="0"/>
              <a:t>diskresionere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koshuisplasings</a:t>
            </a:r>
            <a:r>
              <a:rPr lang="en-ZA" baseline="0" dirty="0" smtClean="0"/>
              <a:t> (</a:t>
            </a:r>
            <a:r>
              <a:rPr lang="en-ZA" baseline="0" dirty="0" err="1" smtClean="0"/>
              <a:t>wat</a:t>
            </a:r>
            <a:r>
              <a:rPr lang="en-ZA" baseline="0" dirty="0" smtClean="0"/>
              <a:t> in die </a:t>
            </a:r>
            <a:r>
              <a:rPr lang="en-ZA" baseline="0" dirty="0" err="1" smtClean="0"/>
              <a:t>praktyk</a:t>
            </a:r>
            <a:r>
              <a:rPr lang="en-ZA" baseline="0" dirty="0" smtClean="0"/>
              <a:t> </a:t>
            </a:r>
            <a:r>
              <a:rPr lang="en-ZA" baseline="0" dirty="0" err="1" smtClean="0"/>
              <a:t>neerkom</a:t>
            </a:r>
            <a:r>
              <a:rPr lang="en-ZA" baseline="0" dirty="0" smtClean="0"/>
              <a:t> as 10 </a:t>
            </a:r>
            <a:r>
              <a:rPr lang="en-ZA" baseline="0" dirty="0" err="1" smtClean="0"/>
              <a:t>studente</a:t>
            </a:r>
            <a:r>
              <a:rPr lang="en-ZA" baseline="0" dirty="0" smtClean="0"/>
              <a:t> per </a:t>
            </a:r>
            <a:r>
              <a:rPr lang="en-ZA" baseline="0" dirty="0" err="1" smtClean="0"/>
              <a:t>koshuis</a:t>
            </a:r>
            <a:r>
              <a:rPr lang="en-ZA" baseline="0" dirty="0" smtClean="0"/>
              <a:t>) </a:t>
            </a:r>
            <a:r>
              <a:rPr lang="en-ZA" baseline="0" dirty="0" err="1" smtClean="0"/>
              <a:t>verval</a:t>
            </a:r>
            <a:r>
              <a:rPr lang="en-ZA" baseline="0" dirty="0" smtClean="0"/>
              <a:t>. </a:t>
            </a:r>
          </a:p>
          <a:p>
            <a:r>
              <a:rPr lang="en-ZA" baseline="0" dirty="0" smtClean="0"/>
              <a:t>Met die </a:t>
            </a:r>
            <a:r>
              <a:rPr lang="en-ZA" baseline="0" dirty="0" err="1" smtClean="0"/>
              <a:t>nuwe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beleid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kan</a:t>
            </a:r>
            <a:r>
              <a:rPr lang="en-ZA" baseline="0" dirty="0" smtClean="0"/>
              <a:t> ‘n </a:t>
            </a:r>
            <a:r>
              <a:rPr lang="en-ZA" baseline="0" dirty="0" err="1" smtClean="0"/>
              <a:t>spesifieke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koshuis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wel</a:t>
            </a:r>
            <a:r>
              <a:rPr lang="en-ZA" baseline="0" dirty="0" smtClean="0"/>
              <a:t> met </a:t>
            </a:r>
            <a:r>
              <a:rPr lang="en-ZA" baseline="0" dirty="0" err="1" smtClean="0"/>
              <a:t>motivering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vra</a:t>
            </a:r>
            <a:r>
              <a:rPr lang="en-ZA" baseline="0" dirty="0" smtClean="0"/>
              <a:t> </a:t>
            </a:r>
            <a:r>
              <a:rPr lang="en-ZA" baseline="0" dirty="0" err="1" smtClean="0"/>
              <a:t>dat</a:t>
            </a:r>
            <a:r>
              <a:rPr lang="en-ZA" baseline="0" dirty="0" smtClean="0"/>
              <a:t> 5 </a:t>
            </a:r>
            <a:r>
              <a:rPr lang="en-ZA" baseline="0" dirty="0" err="1" smtClean="0"/>
              <a:t>studente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wat</a:t>
            </a:r>
            <a:r>
              <a:rPr lang="en-ZA" baseline="0" dirty="0" smtClean="0"/>
              <a:t> reeds </a:t>
            </a:r>
            <a:r>
              <a:rPr lang="en-ZA" baseline="0" dirty="0" err="1" smtClean="0"/>
              <a:t>kwalifiseer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vir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koshuisplek</a:t>
            </a:r>
            <a:r>
              <a:rPr lang="en-ZA" baseline="0" dirty="0" smtClean="0"/>
              <a:t> </a:t>
            </a:r>
            <a:r>
              <a:rPr lang="en-ZA" baseline="0" dirty="0" err="1" smtClean="0"/>
              <a:t>aan</a:t>
            </a:r>
            <a:r>
              <a:rPr lang="en-ZA" baseline="0" dirty="0" smtClean="0"/>
              <a:t> die </a:t>
            </a:r>
            <a:r>
              <a:rPr lang="en-ZA" baseline="0" dirty="0" err="1" smtClean="0"/>
              <a:t>spesifieke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koshuis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toegewys</a:t>
            </a:r>
            <a:r>
              <a:rPr lang="en-ZA" baseline="0" dirty="0" smtClean="0"/>
              <a:t> word. </a:t>
            </a:r>
            <a:r>
              <a:rPr lang="en-ZA" baseline="0" dirty="0" err="1" smtClean="0"/>
              <a:t>Koshuise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kan</a:t>
            </a:r>
            <a:r>
              <a:rPr lang="en-ZA" baseline="0" dirty="0" smtClean="0"/>
              <a:t> </a:t>
            </a:r>
            <a:r>
              <a:rPr lang="en-ZA" baseline="0" dirty="0" err="1" smtClean="0"/>
              <a:t>dus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nie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meer</a:t>
            </a:r>
            <a:r>
              <a:rPr lang="en-ZA" baseline="0" dirty="0" smtClean="0"/>
              <a:t> </a:t>
            </a:r>
            <a:r>
              <a:rPr lang="en-ZA" baseline="0" dirty="0" err="1" smtClean="0"/>
              <a:t>studente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plaas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nie</a:t>
            </a:r>
            <a:r>
              <a:rPr lang="en-ZA" baseline="0" dirty="0" smtClean="0"/>
              <a:t>, maar </a:t>
            </a:r>
            <a:r>
              <a:rPr lang="en-ZA" baseline="0" dirty="0" err="1" smtClean="0"/>
              <a:t>kan</a:t>
            </a:r>
            <a:r>
              <a:rPr lang="en-ZA" baseline="0" dirty="0" smtClean="0"/>
              <a:t> net die </a:t>
            </a:r>
            <a:r>
              <a:rPr lang="en-ZA" baseline="0" dirty="0" err="1" smtClean="0"/>
              <a:t>toewysing</a:t>
            </a:r>
            <a:r>
              <a:rPr lang="en-ZA" baseline="0" dirty="0" smtClean="0"/>
              <a:t> </a:t>
            </a:r>
            <a:r>
              <a:rPr lang="en-ZA" baseline="0" dirty="0" err="1" smtClean="0"/>
              <a:t>aan</a:t>
            </a:r>
            <a:r>
              <a:rPr lang="en-ZA" baseline="0" dirty="0" smtClean="0"/>
              <a:t> ‘n </a:t>
            </a:r>
            <a:r>
              <a:rPr lang="en-ZA" baseline="0" dirty="0" err="1" smtClean="0"/>
              <a:t>spesifieke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koshuis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vir</a:t>
            </a:r>
            <a:r>
              <a:rPr lang="en-ZA" baseline="0" dirty="0" smtClean="0"/>
              <a:t> ‘n </a:t>
            </a:r>
            <a:r>
              <a:rPr lang="en-ZA" baseline="0" dirty="0" err="1" smtClean="0"/>
              <a:t>beperkte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aantal</a:t>
            </a:r>
            <a:r>
              <a:rPr lang="en-ZA" baseline="0" dirty="0" smtClean="0"/>
              <a:t> </a:t>
            </a:r>
            <a:r>
              <a:rPr lang="en-ZA" baseline="0" dirty="0" err="1" smtClean="0"/>
              <a:t>studente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beinvloed</a:t>
            </a:r>
            <a:r>
              <a:rPr lang="en-ZA" baseline="0" dirty="0" smtClean="0"/>
              <a:t>.</a:t>
            </a:r>
          </a:p>
          <a:p>
            <a:endParaRPr lang="en-ZA" baseline="0" dirty="0" smtClean="0"/>
          </a:p>
          <a:p>
            <a:r>
              <a:rPr lang="en-ZA" baseline="0" smtClean="0"/>
              <a:t>Viserektor (O) plasings (2013)</a:t>
            </a:r>
          </a:p>
          <a:p>
            <a:r>
              <a:rPr lang="en-ZA" baseline="0" smtClean="0"/>
              <a:t>Sport, Dept. Beeldende Kunste &amp; Donateurs</a:t>
            </a:r>
          </a:p>
          <a:p>
            <a:endParaRPr lang="en-ZA" baseline="0" smtClean="0"/>
          </a:p>
          <a:p>
            <a:r>
              <a:rPr lang="en-ZA" baseline="0" smtClean="0"/>
              <a:t>Spesiale plasings (2014)</a:t>
            </a:r>
          </a:p>
          <a:p>
            <a:r>
              <a:rPr lang="en-ZA" baseline="0" smtClean="0"/>
              <a:t>Sport &amp; Bloemhof Trust</a:t>
            </a:r>
          </a:p>
          <a:p>
            <a:endParaRPr lang="en-ZA" baseline="0" smtClean="0"/>
          </a:p>
          <a:p>
            <a:r>
              <a:rPr lang="en-ZA" baseline="0" smtClean="0"/>
              <a:t>Akademiese </a:t>
            </a:r>
            <a:r>
              <a:rPr lang="en-ZA" baseline="0" dirty="0" err="1" smtClean="0"/>
              <a:t>plasing</a:t>
            </a:r>
            <a:endParaRPr lang="en-ZA" baseline="0" dirty="0" smtClean="0"/>
          </a:p>
          <a:p>
            <a:r>
              <a:rPr lang="en-ZA" baseline="0" dirty="0" smtClean="0"/>
              <a:t>Die </a:t>
            </a:r>
            <a:r>
              <a:rPr lang="en-ZA" baseline="0" dirty="0" err="1" smtClean="0"/>
              <a:t>plasing</a:t>
            </a:r>
            <a:r>
              <a:rPr lang="en-ZA" baseline="0" dirty="0" smtClean="0"/>
              <a:t> op </a:t>
            </a:r>
            <a:r>
              <a:rPr lang="en-ZA" baseline="0" dirty="0" err="1" smtClean="0"/>
              <a:t>akademiese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prestasie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kan</a:t>
            </a:r>
            <a:r>
              <a:rPr lang="en-ZA" baseline="0" dirty="0" smtClean="0"/>
              <a:t> </a:t>
            </a:r>
            <a:r>
              <a:rPr lang="en-ZA" baseline="0" dirty="0" err="1" smtClean="0"/>
              <a:t>aansienlik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verhoog</a:t>
            </a:r>
            <a:r>
              <a:rPr lang="en-ZA" baseline="0" dirty="0" smtClean="0"/>
              <a:t> </a:t>
            </a:r>
            <a:r>
              <a:rPr lang="en-ZA" baseline="0" dirty="0" err="1" smtClean="0"/>
              <a:t>omdat</a:t>
            </a:r>
            <a:r>
              <a:rPr lang="en-ZA" baseline="0" dirty="0" smtClean="0"/>
              <a:t> die </a:t>
            </a:r>
            <a:r>
              <a:rPr lang="en-ZA" baseline="0" dirty="0" err="1" smtClean="0"/>
              <a:t>aantal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kategoriee</a:t>
            </a:r>
            <a:r>
              <a:rPr lang="en-ZA" baseline="0" dirty="0" smtClean="0"/>
              <a:t> van </a:t>
            </a:r>
            <a:r>
              <a:rPr lang="en-ZA" baseline="0" dirty="0" err="1" smtClean="0"/>
              <a:t>plasing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verminder</a:t>
            </a:r>
            <a:r>
              <a:rPr lang="en-ZA" baseline="0" dirty="0" smtClean="0"/>
              <a:t>. So </a:t>
            </a:r>
            <a:r>
              <a:rPr lang="en-ZA" baseline="0" dirty="0" err="1" smtClean="0"/>
              <a:t>val</a:t>
            </a:r>
            <a:r>
              <a:rPr lang="en-ZA" baseline="0" dirty="0" smtClean="0"/>
              <a:t> 15% </a:t>
            </a:r>
            <a:r>
              <a:rPr lang="en-ZA" baseline="0" dirty="0" err="1" smtClean="0"/>
              <a:t>ewekansige</a:t>
            </a:r>
            <a:r>
              <a:rPr lang="en-ZA" baseline="0" dirty="0" smtClean="0"/>
              <a:t> trekking en 12% </a:t>
            </a:r>
            <a:r>
              <a:rPr lang="en-ZA" baseline="0" dirty="0" err="1" smtClean="0"/>
              <a:t>diskresionere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plasing</a:t>
            </a:r>
            <a:r>
              <a:rPr lang="en-ZA" baseline="0" dirty="0" smtClean="0"/>
              <a:t> </a:t>
            </a:r>
            <a:r>
              <a:rPr lang="en-ZA" baseline="0" dirty="0" err="1" smtClean="0"/>
              <a:t>weg</a:t>
            </a:r>
            <a:r>
              <a:rPr lang="en-ZA" baseline="0" dirty="0" smtClean="0"/>
              <a:t>.</a:t>
            </a:r>
          </a:p>
          <a:p>
            <a:endParaRPr lang="en-ZA" baseline="0" dirty="0" smtClean="0"/>
          </a:p>
          <a:p>
            <a:r>
              <a:rPr lang="en-ZA" baseline="0" dirty="0" err="1" smtClean="0"/>
              <a:t>Voorkeur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kategorie</a:t>
            </a:r>
            <a:r>
              <a:rPr lang="en-ZA" baseline="0" dirty="0" smtClean="0"/>
              <a:t>/ </a:t>
            </a:r>
            <a:r>
              <a:rPr lang="en-ZA" baseline="0" dirty="0" err="1" smtClean="0"/>
              <a:t>Diversiteitskategorie</a:t>
            </a:r>
            <a:endParaRPr lang="en-ZA" baseline="0" dirty="0" smtClean="0"/>
          </a:p>
          <a:p>
            <a:r>
              <a:rPr lang="en-ZA" baseline="0" dirty="0" err="1" smtClean="0"/>
              <a:t>Waar</a:t>
            </a:r>
            <a:r>
              <a:rPr lang="en-ZA" baseline="0" dirty="0" smtClean="0"/>
              <a:t> </a:t>
            </a:r>
            <a:r>
              <a:rPr lang="en-ZA" baseline="0" dirty="0" err="1" smtClean="0"/>
              <a:t>daar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voorheen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vir</a:t>
            </a:r>
            <a:r>
              <a:rPr lang="en-ZA" baseline="0" dirty="0" smtClean="0"/>
              <a:t> 30% BSI </a:t>
            </a:r>
            <a:r>
              <a:rPr lang="en-ZA" baseline="0" dirty="0" err="1" smtClean="0"/>
              <a:t>studente</a:t>
            </a:r>
            <a:r>
              <a:rPr lang="en-ZA" baseline="0" dirty="0" smtClean="0"/>
              <a:t> en </a:t>
            </a:r>
            <a:r>
              <a:rPr lang="en-ZA" baseline="0" dirty="0" err="1" smtClean="0"/>
              <a:t>studente</a:t>
            </a:r>
            <a:r>
              <a:rPr lang="en-ZA" baseline="0" dirty="0" smtClean="0"/>
              <a:t> met </a:t>
            </a:r>
            <a:r>
              <a:rPr lang="en-ZA" baseline="0" dirty="0" err="1" smtClean="0"/>
              <a:t>gestremdhede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voorsiening</a:t>
            </a:r>
            <a:r>
              <a:rPr lang="en-ZA" baseline="0" dirty="0" smtClean="0"/>
              <a:t> </a:t>
            </a:r>
            <a:r>
              <a:rPr lang="en-ZA" baseline="0" dirty="0" err="1" smtClean="0"/>
              <a:t>gemaak</a:t>
            </a:r>
            <a:r>
              <a:rPr lang="en-ZA" baseline="0" dirty="0" smtClean="0"/>
              <a:t> is word </a:t>
            </a:r>
            <a:r>
              <a:rPr lang="en-ZA" baseline="0" dirty="0" err="1" smtClean="0"/>
              <a:t>alle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studente</a:t>
            </a:r>
            <a:r>
              <a:rPr lang="en-ZA" baseline="0" dirty="0" smtClean="0"/>
              <a:t> (die </a:t>
            </a:r>
            <a:r>
              <a:rPr lang="en-ZA" baseline="0" dirty="0" err="1" smtClean="0"/>
              <a:t>volgens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akademiese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prestasie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geplaas</a:t>
            </a:r>
            <a:r>
              <a:rPr lang="en-ZA" baseline="0" dirty="0" smtClean="0"/>
              <a:t> en die </a:t>
            </a:r>
            <a:r>
              <a:rPr lang="en-ZA" baseline="0" dirty="0" err="1" smtClean="0"/>
              <a:t>wat</a:t>
            </a:r>
            <a:r>
              <a:rPr lang="en-ZA" baseline="0" dirty="0" smtClean="0"/>
              <a:t> in die </a:t>
            </a:r>
            <a:r>
              <a:rPr lang="en-ZA" baseline="0" dirty="0" err="1" smtClean="0"/>
              <a:t>tweede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rondte</a:t>
            </a:r>
            <a:r>
              <a:rPr lang="en-ZA" baseline="0" dirty="0" smtClean="0"/>
              <a:t> op </a:t>
            </a:r>
            <a:r>
              <a:rPr lang="en-ZA" baseline="0" dirty="0" err="1" smtClean="0"/>
              <a:t>grond</a:t>
            </a:r>
            <a:r>
              <a:rPr lang="en-ZA" baseline="0" dirty="0" smtClean="0"/>
              <a:t> van </a:t>
            </a:r>
            <a:r>
              <a:rPr lang="en-ZA" baseline="0" dirty="0" err="1" smtClean="0"/>
              <a:t>diversiteitsfaktore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geplaas</a:t>
            </a:r>
            <a:r>
              <a:rPr lang="en-ZA" baseline="0" dirty="0" smtClean="0"/>
              <a:t> word) op </a:t>
            </a:r>
            <a:r>
              <a:rPr lang="en-ZA" baseline="0" dirty="0" err="1" smtClean="0"/>
              <a:t>grond</a:t>
            </a:r>
            <a:r>
              <a:rPr lang="en-ZA" baseline="0" dirty="0" smtClean="0"/>
              <a:t> van </a:t>
            </a:r>
            <a:r>
              <a:rPr lang="en-ZA" baseline="0" dirty="0" err="1" smtClean="0"/>
              <a:t>vyf</a:t>
            </a:r>
            <a:r>
              <a:rPr lang="en-ZA" baseline="0" dirty="0" smtClean="0"/>
              <a:t> </a:t>
            </a:r>
            <a:r>
              <a:rPr lang="en-ZA" baseline="0" dirty="0" err="1" smtClean="0"/>
              <a:t>diversiteitsfaktore</a:t>
            </a:r>
            <a:r>
              <a:rPr lang="en-ZA" baseline="0" dirty="0" smtClean="0"/>
              <a:t> in die </a:t>
            </a:r>
            <a:r>
              <a:rPr lang="en-ZA" baseline="0" dirty="0" err="1" smtClean="0"/>
              <a:t>plasingsproses</a:t>
            </a:r>
            <a:r>
              <a:rPr lang="en-ZA" baseline="0" dirty="0" smtClean="0"/>
              <a:t> </a:t>
            </a:r>
            <a:r>
              <a:rPr lang="en-ZA" baseline="0" err="1" smtClean="0"/>
              <a:t>bestuur</a:t>
            </a:r>
            <a:r>
              <a:rPr lang="en-ZA" baseline="0" smtClean="0"/>
              <a:t>.</a:t>
            </a:r>
          </a:p>
          <a:p>
            <a:endParaRPr lang="en-ZA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B66-D6A3-4D9A-8F9D-D29503A4ECB4}" type="slidenum">
              <a:rPr lang="en-ZA" smtClean="0"/>
              <a:pPr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79910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err="1" smtClean="0"/>
              <a:t>Huidige</a:t>
            </a:r>
            <a:r>
              <a:rPr lang="en-ZA" dirty="0" smtClean="0"/>
              <a:t> </a:t>
            </a:r>
            <a:r>
              <a:rPr lang="en-ZA" dirty="0" err="1" smtClean="0"/>
              <a:t>beleid</a:t>
            </a:r>
            <a:r>
              <a:rPr lang="en-ZA" dirty="0" smtClean="0"/>
              <a:t> </a:t>
            </a:r>
            <a:r>
              <a:rPr lang="en-ZA" dirty="0" err="1" smtClean="0"/>
              <a:t>maksimum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verblyf</a:t>
            </a:r>
            <a:r>
              <a:rPr lang="en-ZA" baseline="0" dirty="0" smtClean="0"/>
              <a:t>.</a:t>
            </a:r>
          </a:p>
          <a:p>
            <a:r>
              <a:rPr lang="en-ZA" baseline="0" dirty="0" err="1" smtClean="0"/>
              <a:t>Ingevolge</a:t>
            </a:r>
            <a:r>
              <a:rPr lang="en-ZA" baseline="0" dirty="0" smtClean="0"/>
              <a:t> die </a:t>
            </a:r>
            <a:r>
              <a:rPr lang="en-ZA" baseline="0" dirty="0" err="1" smtClean="0"/>
              <a:t>huidige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beleid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kan</a:t>
            </a:r>
            <a:r>
              <a:rPr lang="en-ZA" baseline="0" dirty="0" smtClean="0"/>
              <a:t> ‘n student </a:t>
            </a:r>
            <a:r>
              <a:rPr lang="en-ZA" baseline="0" dirty="0" err="1" smtClean="0"/>
              <a:t>vir</a:t>
            </a:r>
            <a:r>
              <a:rPr lang="en-ZA" baseline="0" dirty="0" smtClean="0"/>
              <a:t> ‘n </a:t>
            </a:r>
            <a:r>
              <a:rPr lang="en-ZA" baseline="0" dirty="0" err="1" smtClean="0"/>
              <a:t>maksimum</a:t>
            </a:r>
            <a:r>
              <a:rPr lang="en-ZA" baseline="0" dirty="0" smtClean="0"/>
              <a:t> van </a:t>
            </a:r>
            <a:r>
              <a:rPr lang="en-ZA" baseline="0" dirty="0" err="1" smtClean="0"/>
              <a:t>sy</a:t>
            </a:r>
            <a:r>
              <a:rPr lang="en-ZA" baseline="0" dirty="0" smtClean="0"/>
              <a:t> </a:t>
            </a:r>
            <a:r>
              <a:rPr lang="en-ZA" baseline="0" dirty="0" err="1" smtClean="0"/>
              <a:t>normale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kursusduur</a:t>
            </a:r>
            <a:r>
              <a:rPr lang="en-ZA" baseline="0" dirty="0" smtClean="0"/>
              <a:t> plus </a:t>
            </a:r>
            <a:r>
              <a:rPr lang="en-ZA" baseline="0" dirty="0" err="1" smtClean="0"/>
              <a:t>een</a:t>
            </a:r>
            <a:r>
              <a:rPr lang="en-ZA" baseline="0" dirty="0" smtClean="0"/>
              <a:t> </a:t>
            </a:r>
            <a:r>
              <a:rPr lang="en-ZA" baseline="0" dirty="0" err="1" smtClean="0"/>
              <a:t>jaar</a:t>
            </a:r>
            <a:r>
              <a:rPr lang="en-ZA" baseline="0" dirty="0" smtClean="0"/>
              <a:t> en </a:t>
            </a:r>
            <a:r>
              <a:rPr lang="en-ZA" baseline="0" dirty="0" err="1" smtClean="0"/>
              <a:t>daarna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vir</a:t>
            </a:r>
            <a:r>
              <a:rPr lang="en-ZA" baseline="0" dirty="0" smtClean="0"/>
              <a:t> die minimum van </a:t>
            </a:r>
            <a:r>
              <a:rPr lang="en-ZA" baseline="0" dirty="0" err="1" smtClean="0"/>
              <a:t>sy</a:t>
            </a:r>
            <a:r>
              <a:rPr lang="en-ZA" baseline="0" dirty="0" smtClean="0"/>
              <a:t>/</a:t>
            </a:r>
            <a:r>
              <a:rPr lang="en-ZA" baseline="0" dirty="0" err="1" smtClean="0"/>
              <a:t>haar</a:t>
            </a:r>
            <a:r>
              <a:rPr lang="en-ZA" baseline="0" dirty="0" smtClean="0"/>
              <a:t> </a:t>
            </a:r>
            <a:r>
              <a:rPr lang="en-ZA" baseline="0" dirty="0" err="1" smtClean="0"/>
              <a:t>nagraadse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kursus</a:t>
            </a:r>
            <a:r>
              <a:rPr lang="en-ZA" baseline="0" dirty="0" smtClean="0"/>
              <a:t> in die </a:t>
            </a:r>
            <a:r>
              <a:rPr lang="en-ZA" baseline="0" dirty="0" err="1" smtClean="0"/>
              <a:t>koshuis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bly</a:t>
            </a:r>
            <a:r>
              <a:rPr lang="en-ZA" baseline="0" dirty="0" smtClean="0"/>
              <a:t>. </a:t>
            </a:r>
            <a:r>
              <a:rPr lang="en-ZA" baseline="0" dirty="0" err="1" smtClean="0"/>
              <a:t>Dus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solank</a:t>
            </a:r>
            <a:r>
              <a:rPr lang="en-ZA" baseline="0" dirty="0" smtClean="0"/>
              <a:t> </a:t>
            </a:r>
            <a:r>
              <a:rPr lang="en-ZA" baseline="0" dirty="0" err="1" smtClean="0"/>
              <a:t>jy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vorder</a:t>
            </a:r>
            <a:r>
              <a:rPr lang="en-ZA" baseline="0" dirty="0" smtClean="0"/>
              <a:t> met </a:t>
            </a:r>
            <a:r>
              <a:rPr lang="en-ZA" baseline="0" dirty="0" err="1" smtClean="0"/>
              <a:t>nagraads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kan</a:t>
            </a:r>
            <a:r>
              <a:rPr lang="en-ZA" baseline="0" dirty="0" smtClean="0"/>
              <a:t> </a:t>
            </a:r>
            <a:r>
              <a:rPr lang="en-ZA" baseline="0" dirty="0" err="1" smtClean="0"/>
              <a:t>jy</a:t>
            </a:r>
            <a:r>
              <a:rPr lang="en-ZA" baseline="0" dirty="0" smtClean="0"/>
              <a:t> in </a:t>
            </a:r>
            <a:r>
              <a:rPr lang="en-ZA" baseline="0" dirty="0" err="1" smtClean="0"/>
              <a:t>koshuis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bly</a:t>
            </a:r>
            <a:r>
              <a:rPr lang="en-ZA" baseline="0" dirty="0" smtClean="0"/>
              <a:t>. </a:t>
            </a:r>
          </a:p>
          <a:p>
            <a:r>
              <a:rPr lang="en-ZA" baseline="0" dirty="0" err="1" smtClean="0"/>
              <a:t>Ingevolge</a:t>
            </a:r>
            <a:r>
              <a:rPr lang="en-ZA" baseline="0" dirty="0" smtClean="0"/>
              <a:t> die </a:t>
            </a:r>
            <a:r>
              <a:rPr lang="en-ZA" baseline="0" dirty="0" err="1" smtClean="0"/>
              <a:t>voorgestelde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beleid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kan</a:t>
            </a:r>
            <a:r>
              <a:rPr lang="en-ZA" baseline="0" dirty="0" smtClean="0"/>
              <a:t> </a:t>
            </a:r>
            <a:r>
              <a:rPr lang="en-ZA" baseline="0" dirty="0" err="1" smtClean="0"/>
              <a:t>jy</a:t>
            </a:r>
            <a:r>
              <a:rPr lang="en-ZA" baseline="0" dirty="0" smtClean="0"/>
              <a:t> in ‘n </a:t>
            </a:r>
            <a:r>
              <a:rPr lang="en-ZA" baseline="0" dirty="0" err="1" smtClean="0"/>
              <a:t>koshuis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bly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vir</a:t>
            </a:r>
            <a:r>
              <a:rPr lang="en-ZA" baseline="0" dirty="0" smtClean="0"/>
              <a:t> die minimum van </a:t>
            </a:r>
            <a:r>
              <a:rPr lang="en-ZA" baseline="0" dirty="0" err="1" smtClean="0"/>
              <a:t>jou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voorgraadse</a:t>
            </a:r>
            <a:r>
              <a:rPr lang="en-ZA" baseline="0" dirty="0" smtClean="0"/>
              <a:t> program en (</a:t>
            </a:r>
            <a:r>
              <a:rPr lang="en-ZA" baseline="0" dirty="0" err="1" smtClean="0"/>
              <a:t>tensy</a:t>
            </a:r>
            <a:r>
              <a:rPr lang="en-ZA" baseline="0" dirty="0" smtClean="0"/>
              <a:t> in </a:t>
            </a:r>
            <a:r>
              <a:rPr lang="en-ZA" baseline="0" dirty="0" err="1" smtClean="0"/>
              <a:t>leierskap</a:t>
            </a:r>
            <a:r>
              <a:rPr lang="en-ZA" baseline="0" dirty="0" smtClean="0"/>
              <a:t>) </a:t>
            </a:r>
            <a:r>
              <a:rPr lang="en-ZA" baseline="0" dirty="0" err="1" smtClean="0"/>
              <a:t>skuif</a:t>
            </a:r>
            <a:r>
              <a:rPr lang="en-ZA" baseline="0" dirty="0" smtClean="0"/>
              <a:t> </a:t>
            </a:r>
            <a:r>
              <a:rPr lang="en-ZA" baseline="0" dirty="0" err="1" smtClean="0"/>
              <a:t>jy</a:t>
            </a:r>
            <a:r>
              <a:rPr lang="en-ZA" baseline="0" dirty="0" smtClean="0"/>
              <a:t> </a:t>
            </a:r>
            <a:r>
              <a:rPr lang="en-ZA" baseline="0" dirty="0" err="1" smtClean="0"/>
              <a:t>aan</a:t>
            </a:r>
            <a:r>
              <a:rPr lang="en-ZA" baseline="0" dirty="0" smtClean="0"/>
              <a:t> </a:t>
            </a:r>
            <a:r>
              <a:rPr lang="en-ZA" baseline="0" dirty="0" err="1" smtClean="0"/>
              <a:t>na</a:t>
            </a:r>
            <a:r>
              <a:rPr lang="en-ZA" baseline="0" dirty="0" smtClean="0"/>
              <a:t> </a:t>
            </a:r>
            <a:r>
              <a:rPr lang="en-ZA" baseline="0" dirty="0" err="1" smtClean="0"/>
              <a:t>ander</a:t>
            </a:r>
            <a:r>
              <a:rPr lang="en-ZA" baseline="0" dirty="0" smtClean="0"/>
              <a:t> </a:t>
            </a:r>
            <a:r>
              <a:rPr lang="en-ZA" baseline="0" dirty="0" err="1" smtClean="0"/>
              <a:t>universiteitsverblyf</a:t>
            </a:r>
            <a:r>
              <a:rPr lang="en-ZA" baseline="0" dirty="0" smtClean="0"/>
              <a:t>.</a:t>
            </a:r>
          </a:p>
          <a:p>
            <a:endParaRPr lang="en-ZA" baseline="0" dirty="0" smtClean="0"/>
          </a:p>
          <a:p>
            <a:r>
              <a:rPr lang="en-ZA" baseline="0" dirty="0" err="1" smtClean="0"/>
              <a:t>Koshuisplasings</a:t>
            </a:r>
            <a:endParaRPr lang="en-ZA" baseline="0" dirty="0" smtClean="0"/>
          </a:p>
          <a:p>
            <a:r>
              <a:rPr lang="en-ZA" baseline="0" dirty="0" smtClean="0"/>
              <a:t>Die 12% </a:t>
            </a:r>
            <a:r>
              <a:rPr lang="en-ZA" baseline="0" dirty="0" err="1" smtClean="0"/>
              <a:t>diskresionere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koshuisplasings</a:t>
            </a:r>
            <a:r>
              <a:rPr lang="en-ZA" baseline="0" dirty="0" smtClean="0"/>
              <a:t> (</a:t>
            </a:r>
            <a:r>
              <a:rPr lang="en-ZA" baseline="0" dirty="0" err="1" smtClean="0"/>
              <a:t>wat</a:t>
            </a:r>
            <a:r>
              <a:rPr lang="en-ZA" baseline="0" dirty="0" smtClean="0"/>
              <a:t> in die </a:t>
            </a:r>
            <a:r>
              <a:rPr lang="en-ZA" baseline="0" dirty="0" err="1" smtClean="0"/>
              <a:t>praktyk</a:t>
            </a:r>
            <a:r>
              <a:rPr lang="en-ZA" baseline="0" dirty="0" smtClean="0"/>
              <a:t> </a:t>
            </a:r>
            <a:r>
              <a:rPr lang="en-ZA" baseline="0" dirty="0" err="1" smtClean="0"/>
              <a:t>neerkom</a:t>
            </a:r>
            <a:r>
              <a:rPr lang="en-ZA" baseline="0" dirty="0" smtClean="0"/>
              <a:t> as 10 </a:t>
            </a:r>
            <a:r>
              <a:rPr lang="en-ZA" baseline="0" dirty="0" err="1" smtClean="0"/>
              <a:t>studente</a:t>
            </a:r>
            <a:r>
              <a:rPr lang="en-ZA" baseline="0" dirty="0" smtClean="0"/>
              <a:t> per </a:t>
            </a:r>
            <a:r>
              <a:rPr lang="en-ZA" baseline="0" dirty="0" err="1" smtClean="0"/>
              <a:t>koshuis</a:t>
            </a:r>
            <a:r>
              <a:rPr lang="en-ZA" baseline="0" dirty="0" smtClean="0"/>
              <a:t>) </a:t>
            </a:r>
            <a:r>
              <a:rPr lang="en-ZA" baseline="0" dirty="0" err="1" smtClean="0"/>
              <a:t>verval</a:t>
            </a:r>
            <a:r>
              <a:rPr lang="en-ZA" baseline="0" dirty="0" smtClean="0"/>
              <a:t>. </a:t>
            </a:r>
          </a:p>
          <a:p>
            <a:r>
              <a:rPr lang="en-ZA" baseline="0" dirty="0" smtClean="0"/>
              <a:t>Met die </a:t>
            </a:r>
            <a:r>
              <a:rPr lang="en-ZA" baseline="0" dirty="0" err="1" smtClean="0"/>
              <a:t>nuwe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beleid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kan</a:t>
            </a:r>
            <a:r>
              <a:rPr lang="en-ZA" baseline="0" dirty="0" smtClean="0"/>
              <a:t> ‘n </a:t>
            </a:r>
            <a:r>
              <a:rPr lang="en-ZA" baseline="0" dirty="0" err="1" smtClean="0"/>
              <a:t>spesifieke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koshuis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wel</a:t>
            </a:r>
            <a:r>
              <a:rPr lang="en-ZA" baseline="0" dirty="0" smtClean="0"/>
              <a:t> met </a:t>
            </a:r>
            <a:r>
              <a:rPr lang="en-ZA" baseline="0" dirty="0" err="1" smtClean="0"/>
              <a:t>motivering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vra</a:t>
            </a:r>
            <a:r>
              <a:rPr lang="en-ZA" baseline="0" dirty="0" smtClean="0"/>
              <a:t> </a:t>
            </a:r>
            <a:r>
              <a:rPr lang="en-ZA" baseline="0" dirty="0" err="1" smtClean="0"/>
              <a:t>dat</a:t>
            </a:r>
            <a:r>
              <a:rPr lang="en-ZA" baseline="0" dirty="0" smtClean="0"/>
              <a:t> 5 </a:t>
            </a:r>
            <a:r>
              <a:rPr lang="en-ZA" baseline="0" dirty="0" err="1" smtClean="0"/>
              <a:t>studente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wat</a:t>
            </a:r>
            <a:r>
              <a:rPr lang="en-ZA" baseline="0" dirty="0" smtClean="0"/>
              <a:t> reeds </a:t>
            </a:r>
            <a:r>
              <a:rPr lang="en-ZA" baseline="0" dirty="0" err="1" smtClean="0"/>
              <a:t>kwalifiseer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vir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koshuisplek</a:t>
            </a:r>
            <a:r>
              <a:rPr lang="en-ZA" baseline="0" dirty="0" smtClean="0"/>
              <a:t> </a:t>
            </a:r>
            <a:r>
              <a:rPr lang="en-ZA" baseline="0" dirty="0" err="1" smtClean="0"/>
              <a:t>aan</a:t>
            </a:r>
            <a:r>
              <a:rPr lang="en-ZA" baseline="0" dirty="0" smtClean="0"/>
              <a:t> die </a:t>
            </a:r>
            <a:r>
              <a:rPr lang="en-ZA" baseline="0" dirty="0" err="1" smtClean="0"/>
              <a:t>spesifieke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koshuis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toegewys</a:t>
            </a:r>
            <a:r>
              <a:rPr lang="en-ZA" baseline="0" dirty="0" smtClean="0"/>
              <a:t> word. </a:t>
            </a:r>
            <a:r>
              <a:rPr lang="en-ZA" baseline="0" dirty="0" err="1" smtClean="0"/>
              <a:t>Koshuise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kan</a:t>
            </a:r>
            <a:r>
              <a:rPr lang="en-ZA" baseline="0" dirty="0" smtClean="0"/>
              <a:t> </a:t>
            </a:r>
            <a:r>
              <a:rPr lang="en-ZA" baseline="0" dirty="0" err="1" smtClean="0"/>
              <a:t>dus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nie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meer</a:t>
            </a:r>
            <a:r>
              <a:rPr lang="en-ZA" baseline="0" dirty="0" smtClean="0"/>
              <a:t> </a:t>
            </a:r>
            <a:r>
              <a:rPr lang="en-ZA" baseline="0" dirty="0" err="1" smtClean="0"/>
              <a:t>studente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plaas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nie</a:t>
            </a:r>
            <a:r>
              <a:rPr lang="en-ZA" baseline="0" dirty="0" smtClean="0"/>
              <a:t>, maar </a:t>
            </a:r>
            <a:r>
              <a:rPr lang="en-ZA" baseline="0" dirty="0" err="1" smtClean="0"/>
              <a:t>kan</a:t>
            </a:r>
            <a:r>
              <a:rPr lang="en-ZA" baseline="0" dirty="0" smtClean="0"/>
              <a:t> net die </a:t>
            </a:r>
            <a:r>
              <a:rPr lang="en-ZA" baseline="0" dirty="0" err="1" smtClean="0"/>
              <a:t>toewysing</a:t>
            </a:r>
            <a:r>
              <a:rPr lang="en-ZA" baseline="0" dirty="0" smtClean="0"/>
              <a:t> </a:t>
            </a:r>
            <a:r>
              <a:rPr lang="en-ZA" baseline="0" dirty="0" err="1" smtClean="0"/>
              <a:t>aan</a:t>
            </a:r>
            <a:r>
              <a:rPr lang="en-ZA" baseline="0" dirty="0" smtClean="0"/>
              <a:t> ‘n </a:t>
            </a:r>
            <a:r>
              <a:rPr lang="en-ZA" baseline="0" dirty="0" err="1" smtClean="0"/>
              <a:t>spesifieke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koshuis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vir</a:t>
            </a:r>
            <a:r>
              <a:rPr lang="en-ZA" baseline="0" dirty="0" smtClean="0"/>
              <a:t> ‘n </a:t>
            </a:r>
            <a:r>
              <a:rPr lang="en-ZA" baseline="0" dirty="0" err="1" smtClean="0"/>
              <a:t>beperkte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aantal</a:t>
            </a:r>
            <a:r>
              <a:rPr lang="en-ZA" baseline="0" dirty="0" smtClean="0"/>
              <a:t> </a:t>
            </a:r>
            <a:r>
              <a:rPr lang="en-ZA" baseline="0" dirty="0" err="1" smtClean="0"/>
              <a:t>studente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beinvloed</a:t>
            </a:r>
            <a:r>
              <a:rPr lang="en-ZA" baseline="0" dirty="0" smtClean="0"/>
              <a:t>.</a:t>
            </a:r>
          </a:p>
          <a:p>
            <a:endParaRPr lang="en-ZA" baseline="0" dirty="0" smtClean="0"/>
          </a:p>
          <a:p>
            <a:r>
              <a:rPr lang="en-ZA" baseline="0" smtClean="0"/>
              <a:t>Viserektor (O) plasings (2013)</a:t>
            </a:r>
          </a:p>
          <a:p>
            <a:r>
              <a:rPr lang="en-ZA" baseline="0" smtClean="0"/>
              <a:t>Sport, Dept. Beeldende Kunste &amp; Donateurs</a:t>
            </a:r>
          </a:p>
          <a:p>
            <a:endParaRPr lang="en-ZA" baseline="0" smtClean="0"/>
          </a:p>
          <a:p>
            <a:r>
              <a:rPr lang="en-ZA" baseline="0" smtClean="0"/>
              <a:t>Spesiale plasings (2014)</a:t>
            </a:r>
          </a:p>
          <a:p>
            <a:r>
              <a:rPr lang="en-ZA" baseline="0" smtClean="0"/>
              <a:t>Sport &amp; Bloemhof Trust</a:t>
            </a:r>
          </a:p>
          <a:p>
            <a:endParaRPr lang="en-ZA" baseline="0" smtClean="0"/>
          </a:p>
          <a:p>
            <a:r>
              <a:rPr lang="en-ZA" baseline="0" smtClean="0"/>
              <a:t>Akademiese </a:t>
            </a:r>
            <a:r>
              <a:rPr lang="en-ZA" baseline="0" dirty="0" err="1" smtClean="0"/>
              <a:t>plasing</a:t>
            </a:r>
            <a:endParaRPr lang="en-ZA" baseline="0" dirty="0" smtClean="0"/>
          </a:p>
          <a:p>
            <a:r>
              <a:rPr lang="en-ZA" baseline="0" dirty="0" smtClean="0"/>
              <a:t>Die </a:t>
            </a:r>
            <a:r>
              <a:rPr lang="en-ZA" baseline="0" dirty="0" err="1" smtClean="0"/>
              <a:t>plasing</a:t>
            </a:r>
            <a:r>
              <a:rPr lang="en-ZA" baseline="0" dirty="0" smtClean="0"/>
              <a:t> op </a:t>
            </a:r>
            <a:r>
              <a:rPr lang="en-ZA" baseline="0" dirty="0" err="1" smtClean="0"/>
              <a:t>akademiese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prestasie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kan</a:t>
            </a:r>
            <a:r>
              <a:rPr lang="en-ZA" baseline="0" dirty="0" smtClean="0"/>
              <a:t> </a:t>
            </a:r>
            <a:r>
              <a:rPr lang="en-ZA" baseline="0" dirty="0" err="1" smtClean="0"/>
              <a:t>aansienlik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verhoog</a:t>
            </a:r>
            <a:r>
              <a:rPr lang="en-ZA" baseline="0" dirty="0" smtClean="0"/>
              <a:t> </a:t>
            </a:r>
            <a:r>
              <a:rPr lang="en-ZA" baseline="0" dirty="0" err="1" smtClean="0"/>
              <a:t>omdat</a:t>
            </a:r>
            <a:r>
              <a:rPr lang="en-ZA" baseline="0" dirty="0" smtClean="0"/>
              <a:t> die </a:t>
            </a:r>
            <a:r>
              <a:rPr lang="en-ZA" baseline="0" dirty="0" err="1" smtClean="0"/>
              <a:t>aantal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kategoriee</a:t>
            </a:r>
            <a:r>
              <a:rPr lang="en-ZA" baseline="0" dirty="0" smtClean="0"/>
              <a:t> van </a:t>
            </a:r>
            <a:r>
              <a:rPr lang="en-ZA" baseline="0" dirty="0" err="1" smtClean="0"/>
              <a:t>plasing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verminder</a:t>
            </a:r>
            <a:r>
              <a:rPr lang="en-ZA" baseline="0" dirty="0" smtClean="0"/>
              <a:t>. So </a:t>
            </a:r>
            <a:r>
              <a:rPr lang="en-ZA" baseline="0" dirty="0" err="1" smtClean="0"/>
              <a:t>val</a:t>
            </a:r>
            <a:r>
              <a:rPr lang="en-ZA" baseline="0" dirty="0" smtClean="0"/>
              <a:t> 15% </a:t>
            </a:r>
            <a:r>
              <a:rPr lang="en-ZA" baseline="0" dirty="0" err="1" smtClean="0"/>
              <a:t>ewekansige</a:t>
            </a:r>
            <a:r>
              <a:rPr lang="en-ZA" baseline="0" dirty="0" smtClean="0"/>
              <a:t> trekking en 12% </a:t>
            </a:r>
            <a:r>
              <a:rPr lang="en-ZA" baseline="0" dirty="0" err="1" smtClean="0"/>
              <a:t>diskresionere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plasing</a:t>
            </a:r>
            <a:r>
              <a:rPr lang="en-ZA" baseline="0" dirty="0" smtClean="0"/>
              <a:t> </a:t>
            </a:r>
            <a:r>
              <a:rPr lang="en-ZA" baseline="0" dirty="0" err="1" smtClean="0"/>
              <a:t>weg</a:t>
            </a:r>
            <a:r>
              <a:rPr lang="en-ZA" baseline="0" dirty="0" smtClean="0"/>
              <a:t>.</a:t>
            </a:r>
          </a:p>
          <a:p>
            <a:endParaRPr lang="en-ZA" baseline="0" dirty="0" smtClean="0"/>
          </a:p>
          <a:p>
            <a:r>
              <a:rPr lang="en-ZA" baseline="0" dirty="0" err="1" smtClean="0"/>
              <a:t>Voorkeur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kategorie</a:t>
            </a:r>
            <a:r>
              <a:rPr lang="en-ZA" baseline="0" dirty="0" smtClean="0"/>
              <a:t>/ </a:t>
            </a:r>
            <a:r>
              <a:rPr lang="en-ZA" baseline="0" dirty="0" err="1" smtClean="0"/>
              <a:t>Diversiteitskategorie</a:t>
            </a:r>
            <a:endParaRPr lang="en-ZA" baseline="0" dirty="0" smtClean="0"/>
          </a:p>
          <a:p>
            <a:r>
              <a:rPr lang="en-ZA" baseline="0" dirty="0" err="1" smtClean="0"/>
              <a:t>Waar</a:t>
            </a:r>
            <a:r>
              <a:rPr lang="en-ZA" baseline="0" dirty="0" smtClean="0"/>
              <a:t> </a:t>
            </a:r>
            <a:r>
              <a:rPr lang="en-ZA" baseline="0" dirty="0" err="1" smtClean="0"/>
              <a:t>daar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voorheen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vir</a:t>
            </a:r>
            <a:r>
              <a:rPr lang="en-ZA" baseline="0" dirty="0" smtClean="0"/>
              <a:t> 30% BSI </a:t>
            </a:r>
            <a:r>
              <a:rPr lang="en-ZA" baseline="0" dirty="0" err="1" smtClean="0"/>
              <a:t>studente</a:t>
            </a:r>
            <a:r>
              <a:rPr lang="en-ZA" baseline="0" dirty="0" smtClean="0"/>
              <a:t> en </a:t>
            </a:r>
            <a:r>
              <a:rPr lang="en-ZA" baseline="0" dirty="0" err="1" smtClean="0"/>
              <a:t>studente</a:t>
            </a:r>
            <a:r>
              <a:rPr lang="en-ZA" baseline="0" dirty="0" smtClean="0"/>
              <a:t> met </a:t>
            </a:r>
            <a:r>
              <a:rPr lang="en-ZA" baseline="0" dirty="0" err="1" smtClean="0"/>
              <a:t>gestremdhede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voorsiening</a:t>
            </a:r>
            <a:r>
              <a:rPr lang="en-ZA" baseline="0" dirty="0" smtClean="0"/>
              <a:t> </a:t>
            </a:r>
            <a:r>
              <a:rPr lang="en-ZA" baseline="0" dirty="0" err="1" smtClean="0"/>
              <a:t>gemaak</a:t>
            </a:r>
            <a:r>
              <a:rPr lang="en-ZA" baseline="0" dirty="0" smtClean="0"/>
              <a:t> is word </a:t>
            </a:r>
            <a:r>
              <a:rPr lang="en-ZA" baseline="0" dirty="0" err="1" smtClean="0"/>
              <a:t>alle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studente</a:t>
            </a:r>
            <a:r>
              <a:rPr lang="en-ZA" baseline="0" dirty="0" smtClean="0"/>
              <a:t> (die </a:t>
            </a:r>
            <a:r>
              <a:rPr lang="en-ZA" baseline="0" dirty="0" err="1" smtClean="0"/>
              <a:t>volgens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akademiese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prestasie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geplaas</a:t>
            </a:r>
            <a:r>
              <a:rPr lang="en-ZA" baseline="0" dirty="0" smtClean="0"/>
              <a:t> en die </a:t>
            </a:r>
            <a:r>
              <a:rPr lang="en-ZA" baseline="0" dirty="0" err="1" smtClean="0"/>
              <a:t>wat</a:t>
            </a:r>
            <a:r>
              <a:rPr lang="en-ZA" baseline="0" dirty="0" smtClean="0"/>
              <a:t> in die </a:t>
            </a:r>
            <a:r>
              <a:rPr lang="en-ZA" baseline="0" dirty="0" err="1" smtClean="0"/>
              <a:t>tweede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rondte</a:t>
            </a:r>
            <a:r>
              <a:rPr lang="en-ZA" baseline="0" dirty="0" smtClean="0"/>
              <a:t> op </a:t>
            </a:r>
            <a:r>
              <a:rPr lang="en-ZA" baseline="0" dirty="0" err="1" smtClean="0"/>
              <a:t>grond</a:t>
            </a:r>
            <a:r>
              <a:rPr lang="en-ZA" baseline="0" dirty="0" smtClean="0"/>
              <a:t> van </a:t>
            </a:r>
            <a:r>
              <a:rPr lang="en-ZA" baseline="0" dirty="0" err="1" smtClean="0"/>
              <a:t>diversiteitsfaktore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geplaas</a:t>
            </a:r>
            <a:r>
              <a:rPr lang="en-ZA" baseline="0" dirty="0" smtClean="0"/>
              <a:t> word) op </a:t>
            </a:r>
            <a:r>
              <a:rPr lang="en-ZA" baseline="0" dirty="0" err="1" smtClean="0"/>
              <a:t>grond</a:t>
            </a:r>
            <a:r>
              <a:rPr lang="en-ZA" baseline="0" dirty="0" smtClean="0"/>
              <a:t> van </a:t>
            </a:r>
            <a:r>
              <a:rPr lang="en-ZA" baseline="0" dirty="0" err="1" smtClean="0"/>
              <a:t>vyf</a:t>
            </a:r>
            <a:r>
              <a:rPr lang="en-ZA" baseline="0" dirty="0" smtClean="0"/>
              <a:t> </a:t>
            </a:r>
            <a:r>
              <a:rPr lang="en-ZA" baseline="0" dirty="0" err="1" smtClean="0"/>
              <a:t>diversiteitsfaktore</a:t>
            </a:r>
            <a:r>
              <a:rPr lang="en-ZA" baseline="0" dirty="0" smtClean="0"/>
              <a:t> in die </a:t>
            </a:r>
            <a:r>
              <a:rPr lang="en-ZA" baseline="0" dirty="0" err="1" smtClean="0"/>
              <a:t>plasingsproses</a:t>
            </a:r>
            <a:r>
              <a:rPr lang="en-ZA" baseline="0" dirty="0" smtClean="0"/>
              <a:t> </a:t>
            </a:r>
            <a:r>
              <a:rPr lang="en-ZA" baseline="0" err="1" smtClean="0"/>
              <a:t>bestuur</a:t>
            </a:r>
            <a:r>
              <a:rPr lang="en-ZA" baseline="0" smtClean="0"/>
              <a:t>.</a:t>
            </a:r>
          </a:p>
          <a:p>
            <a:endParaRPr lang="en-ZA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B66-D6A3-4D9A-8F9D-D29503A4ECB4}" type="slidenum">
              <a:rPr lang="en-ZA" smtClean="0"/>
              <a:pPr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79910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err="1" smtClean="0"/>
              <a:t>Huidige</a:t>
            </a:r>
            <a:r>
              <a:rPr lang="en-ZA" dirty="0" smtClean="0"/>
              <a:t> </a:t>
            </a:r>
            <a:r>
              <a:rPr lang="en-ZA" dirty="0" err="1" smtClean="0"/>
              <a:t>beleid</a:t>
            </a:r>
            <a:r>
              <a:rPr lang="en-ZA" dirty="0" smtClean="0"/>
              <a:t> </a:t>
            </a:r>
            <a:r>
              <a:rPr lang="en-ZA" dirty="0" err="1" smtClean="0"/>
              <a:t>maksimum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verblyf</a:t>
            </a:r>
            <a:r>
              <a:rPr lang="en-ZA" baseline="0" dirty="0" smtClean="0"/>
              <a:t>.</a:t>
            </a:r>
          </a:p>
          <a:p>
            <a:r>
              <a:rPr lang="en-ZA" baseline="0" dirty="0" err="1" smtClean="0"/>
              <a:t>Ingevolge</a:t>
            </a:r>
            <a:r>
              <a:rPr lang="en-ZA" baseline="0" dirty="0" smtClean="0"/>
              <a:t> die </a:t>
            </a:r>
            <a:r>
              <a:rPr lang="en-ZA" baseline="0" dirty="0" err="1" smtClean="0"/>
              <a:t>huidige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beleid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kan</a:t>
            </a:r>
            <a:r>
              <a:rPr lang="en-ZA" baseline="0" dirty="0" smtClean="0"/>
              <a:t> ‘n student </a:t>
            </a:r>
            <a:r>
              <a:rPr lang="en-ZA" baseline="0" dirty="0" err="1" smtClean="0"/>
              <a:t>vir</a:t>
            </a:r>
            <a:r>
              <a:rPr lang="en-ZA" baseline="0" dirty="0" smtClean="0"/>
              <a:t> ‘n </a:t>
            </a:r>
            <a:r>
              <a:rPr lang="en-ZA" baseline="0" dirty="0" err="1" smtClean="0"/>
              <a:t>maksimum</a:t>
            </a:r>
            <a:r>
              <a:rPr lang="en-ZA" baseline="0" dirty="0" smtClean="0"/>
              <a:t> van </a:t>
            </a:r>
            <a:r>
              <a:rPr lang="en-ZA" baseline="0" dirty="0" err="1" smtClean="0"/>
              <a:t>sy</a:t>
            </a:r>
            <a:r>
              <a:rPr lang="en-ZA" baseline="0" dirty="0" smtClean="0"/>
              <a:t> </a:t>
            </a:r>
            <a:r>
              <a:rPr lang="en-ZA" baseline="0" dirty="0" err="1" smtClean="0"/>
              <a:t>normale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kursusduur</a:t>
            </a:r>
            <a:r>
              <a:rPr lang="en-ZA" baseline="0" dirty="0" smtClean="0"/>
              <a:t> plus </a:t>
            </a:r>
            <a:r>
              <a:rPr lang="en-ZA" baseline="0" dirty="0" err="1" smtClean="0"/>
              <a:t>een</a:t>
            </a:r>
            <a:r>
              <a:rPr lang="en-ZA" baseline="0" dirty="0" smtClean="0"/>
              <a:t> </a:t>
            </a:r>
            <a:r>
              <a:rPr lang="en-ZA" baseline="0" dirty="0" err="1" smtClean="0"/>
              <a:t>jaar</a:t>
            </a:r>
            <a:r>
              <a:rPr lang="en-ZA" baseline="0" dirty="0" smtClean="0"/>
              <a:t> en </a:t>
            </a:r>
            <a:r>
              <a:rPr lang="en-ZA" baseline="0" dirty="0" err="1" smtClean="0"/>
              <a:t>daarna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vir</a:t>
            </a:r>
            <a:r>
              <a:rPr lang="en-ZA" baseline="0" dirty="0" smtClean="0"/>
              <a:t> die minimum van </a:t>
            </a:r>
            <a:r>
              <a:rPr lang="en-ZA" baseline="0" dirty="0" err="1" smtClean="0"/>
              <a:t>sy</a:t>
            </a:r>
            <a:r>
              <a:rPr lang="en-ZA" baseline="0" dirty="0" smtClean="0"/>
              <a:t>/</a:t>
            </a:r>
            <a:r>
              <a:rPr lang="en-ZA" baseline="0" dirty="0" err="1" smtClean="0"/>
              <a:t>haar</a:t>
            </a:r>
            <a:r>
              <a:rPr lang="en-ZA" baseline="0" dirty="0" smtClean="0"/>
              <a:t> </a:t>
            </a:r>
            <a:r>
              <a:rPr lang="en-ZA" baseline="0" dirty="0" err="1" smtClean="0"/>
              <a:t>nagraadse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kursus</a:t>
            </a:r>
            <a:r>
              <a:rPr lang="en-ZA" baseline="0" dirty="0" smtClean="0"/>
              <a:t> in die </a:t>
            </a:r>
            <a:r>
              <a:rPr lang="en-ZA" baseline="0" dirty="0" err="1" smtClean="0"/>
              <a:t>koshuis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bly</a:t>
            </a:r>
            <a:r>
              <a:rPr lang="en-ZA" baseline="0" dirty="0" smtClean="0"/>
              <a:t>. </a:t>
            </a:r>
            <a:r>
              <a:rPr lang="en-ZA" baseline="0" dirty="0" err="1" smtClean="0"/>
              <a:t>Dus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solank</a:t>
            </a:r>
            <a:r>
              <a:rPr lang="en-ZA" baseline="0" dirty="0" smtClean="0"/>
              <a:t> </a:t>
            </a:r>
            <a:r>
              <a:rPr lang="en-ZA" baseline="0" dirty="0" err="1" smtClean="0"/>
              <a:t>jy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vorder</a:t>
            </a:r>
            <a:r>
              <a:rPr lang="en-ZA" baseline="0" dirty="0" smtClean="0"/>
              <a:t> met </a:t>
            </a:r>
            <a:r>
              <a:rPr lang="en-ZA" baseline="0" dirty="0" err="1" smtClean="0"/>
              <a:t>nagraads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kan</a:t>
            </a:r>
            <a:r>
              <a:rPr lang="en-ZA" baseline="0" dirty="0" smtClean="0"/>
              <a:t> </a:t>
            </a:r>
            <a:r>
              <a:rPr lang="en-ZA" baseline="0" dirty="0" err="1" smtClean="0"/>
              <a:t>jy</a:t>
            </a:r>
            <a:r>
              <a:rPr lang="en-ZA" baseline="0" dirty="0" smtClean="0"/>
              <a:t> in </a:t>
            </a:r>
            <a:r>
              <a:rPr lang="en-ZA" baseline="0" dirty="0" err="1" smtClean="0"/>
              <a:t>koshuis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bly</a:t>
            </a:r>
            <a:r>
              <a:rPr lang="en-ZA" baseline="0" dirty="0" smtClean="0"/>
              <a:t>. </a:t>
            </a:r>
          </a:p>
          <a:p>
            <a:r>
              <a:rPr lang="en-ZA" baseline="0" dirty="0" err="1" smtClean="0"/>
              <a:t>Ingevolge</a:t>
            </a:r>
            <a:r>
              <a:rPr lang="en-ZA" baseline="0" dirty="0" smtClean="0"/>
              <a:t> die </a:t>
            </a:r>
            <a:r>
              <a:rPr lang="en-ZA" baseline="0" dirty="0" err="1" smtClean="0"/>
              <a:t>voorgestelde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beleid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kan</a:t>
            </a:r>
            <a:r>
              <a:rPr lang="en-ZA" baseline="0" dirty="0" smtClean="0"/>
              <a:t> </a:t>
            </a:r>
            <a:r>
              <a:rPr lang="en-ZA" baseline="0" dirty="0" err="1" smtClean="0"/>
              <a:t>jy</a:t>
            </a:r>
            <a:r>
              <a:rPr lang="en-ZA" baseline="0" dirty="0" smtClean="0"/>
              <a:t> in ‘n </a:t>
            </a:r>
            <a:r>
              <a:rPr lang="en-ZA" baseline="0" dirty="0" err="1" smtClean="0"/>
              <a:t>koshuis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bly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vir</a:t>
            </a:r>
            <a:r>
              <a:rPr lang="en-ZA" baseline="0" dirty="0" smtClean="0"/>
              <a:t> die minimum van </a:t>
            </a:r>
            <a:r>
              <a:rPr lang="en-ZA" baseline="0" dirty="0" err="1" smtClean="0"/>
              <a:t>jou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voorgraadse</a:t>
            </a:r>
            <a:r>
              <a:rPr lang="en-ZA" baseline="0" dirty="0" smtClean="0"/>
              <a:t> program en (</a:t>
            </a:r>
            <a:r>
              <a:rPr lang="en-ZA" baseline="0" dirty="0" err="1" smtClean="0"/>
              <a:t>tensy</a:t>
            </a:r>
            <a:r>
              <a:rPr lang="en-ZA" baseline="0" dirty="0" smtClean="0"/>
              <a:t> in </a:t>
            </a:r>
            <a:r>
              <a:rPr lang="en-ZA" baseline="0" dirty="0" err="1" smtClean="0"/>
              <a:t>leierskap</a:t>
            </a:r>
            <a:r>
              <a:rPr lang="en-ZA" baseline="0" dirty="0" smtClean="0"/>
              <a:t>) </a:t>
            </a:r>
            <a:r>
              <a:rPr lang="en-ZA" baseline="0" dirty="0" err="1" smtClean="0"/>
              <a:t>skuif</a:t>
            </a:r>
            <a:r>
              <a:rPr lang="en-ZA" baseline="0" dirty="0" smtClean="0"/>
              <a:t> </a:t>
            </a:r>
            <a:r>
              <a:rPr lang="en-ZA" baseline="0" dirty="0" err="1" smtClean="0"/>
              <a:t>jy</a:t>
            </a:r>
            <a:r>
              <a:rPr lang="en-ZA" baseline="0" dirty="0" smtClean="0"/>
              <a:t> </a:t>
            </a:r>
            <a:r>
              <a:rPr lang="en-ZA" baseline="0" dirty="0" err="1" smtClean="0"/>
              <a:t>aan</a:t>
            </a:r>
            <a:r>
              <a:rPr lang="en-ZA" baseline="0" dirty="0" smtClean="0"/>
              <a:t> </a:t>
            </a:r>
            <a:r>
              <a:rPr lang="en-ZA" baseline="0" dirty="0" err="1" smtClean="0"/>
              <a:t>na</a:t>
            </a:r>
            <a:r>
              <a:rPr lang="en-ZA" baseline="0" dirty="0" smtClean="0"/>
              <a:t> </a:t>
            </a:r>
            <a:r>
              <a:rPr lang="en-ZA" baseline="0" dirty="0" err="1" smtClean="0"/>
              <a:t>ander</a:t>
            </a:r>
            <a:r>
              <a:rPr lang="en-ZA" baseline="0" dirty="0" smtClean="0"/>
              <a:t> </a:t>
            </a:r>
            <a:r>
              <a:rPr lang="en-ZA" baseline="0" dirty="0" err="1" smtClean="0"/>
              <a:t>universiteitsverblyf</a:t>
            </a:r>
            <a:r>
              <a:rPr lang="en-ZA" baseline="0" dirty="0" smtClean="0"/>
              <a:t>.</a:t>
            </a:r>
          </a:p>
          <a:p>
            <a:endParaRPr lang="en-ZA" baseline="0" dirty="0" smtClean="0"/>
          </a:p>
          <a:p>
            <a:r>
              <a:rPr lang="en-ZA" baseline="0" dirty="0" err="1" smtClean="0"/>
              <a:t>Koshuisplasings</a:t>
            </a:r>
            <a:endParaRPr lang="en-ZA" baseline="0" dirty="0" smtClean="0"/>
          </a:p>
          <a:p>
            <a:r>
              <a:rPr lang="en-ZA" baseline="0" dirty="0" smtClean="0"/>
              <a:t>Die 12% </a:t>
            </a:r>
            <a:r>
              <a:rPr lang="en-ZA" baseline="0" dirty="0" err="1" smtClean="0"/>
              <a:t>diskresionere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koshuisplasings</a:t>
            </a:r>
            <a:r>
              <a:rPr lang="en-ZA" baseline="0" dirty="0" smtClean="0"/>
              <a:t> (</a:t>
            </a:r>
            <a:r>
              <a:rPr lang="en-ZA" baseline="0" dirty="0" err="1" smtClean="0"/>
              <a:t>wat</a:t>
            </a:r>
            <a:r>
              <a:rPr lang="en-ZA" baseline="0" dirty="0" smtClean="0"/>
              <a:t> in die </a:t>
            </a:r>
            <a:r>
              <a:rPr lang="en-ZA" baseline="0" dirty="0" err="1" smtClean="0"/>
              <a:t>praktyk</a:t>
            </a:r>
            <a:r>
              <a:rPr lang="en-ZA" baseline="0" dirty="0" smtClean="0"/>
              <a:t> </a:t>
            </a:r>
            <a:r>
              <a:rPr lang="en-ZA" baseline="0" dirty="0" err="1" smtClean="0"/>
              <a:t>neerkom</a:t>
            </a:r>
            <a:r>
              <a:rPr lang="en-ZA" baseline="0" dirty="0" smtClean="0"/>
              <a:t> as 10 </a:t>
            </a:r>
            <a:r>
              <a:rPr lang="en-ZA" baseline="0" dirty="0" err="1" smtClean="0"/>
              <a:t>studente</a:t>
            </a:r>
            <a:r>
              <a:rPr lang="en-ZA" baseline="0" dirty="0" smtClean="0"/>
              <a:t> per </a:t>
            </a:r>
            <a:r>
              <a:rPr lang="en-ZA" baseline="0" dirty="0" err="1" smtClean="0"/>
              <a:t>koshuis</a:t>
            </a:r>
            <a:r>
              <a:rPr lang="en-ZA" baseline="0" dirty="0" smtClean="0"/>
              <a:t>) </a:t>
            </a:r>
            <a:r>
              <a:rPr lang="en-ZA" baseline="0" dirty="0" err="1" smtClean="0"/>
              <a:t>verval</a:t>
            </a:r>
            <a:r>
              <a:rPr lang="en-ZA" baseline="0" dirty="0" smtClean="0"/>
              <a:t>. </a:t>
            </a:r>
          </a:p>
          <a:p>
            <a:r>
              <a:rPr lang="en-ZA" baseline="0" dirty="0" smtClean="0"/>
              <a:t>Met die </a:t>
            </a:r>
            <a:r>
              <a:rPr lang="en-ZA" baseline="0" dirty="0" err="1" smtClean="0"/>
              <a:t>nuwe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beleid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kan</a:t>
            </a:r>
            <a:r>
              <a:rPr lang="en-ZA" baseline="0" dirty="0" smtClean="0"/>
              <a:t> ‘n </a:t>
            </a:r>
            <a:r>
              <a:rPr lang="en-ZA" baseline="0" dirty="0" err="1" smtClean="0"/>
              <a:t>spesifieke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koshuis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wel</a:t>
            </a:r>
            <a:r>
              <a:rPr lang="en-ZA" baseline="0" dirty="0" smtClean="0"/>
              <a:t> met </a:t>
            </a:r>
            <a:r>
              <a:rPr lang="en-ZA" baseline="0" dirty="0" err="1" smtClean="0"/>
              <a:t>motivering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vra</a:t>
            </a:r>
            <a:r>
              <a:rPr lang="en-ZA" baseline="0" dirty="0" smtClean="0"/>
              <a:t> </a:t>
            </a:r>
            <a:r>
              <a:rPr lang="en-ZA" baseline="0" dirty="0" err="1" smtClean="0"/>
              <a:t>dat</a:t>
            </a:r>
            <a:r>
              <a:rPr lang="en-ZA" baseline="0" dirty="0" smtClean="0"/>
              <a:t> 5 </a:t>
            </a:r>
            <a:r>
              <a:rPr lang="en-ZA" baseline="0" dirty="0" err="1" smtClean="0"/>
              <a:t>studente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wat</a:t>
            </a:r>
            <a:r>
              <a:rPr lang="en-ZA" baseline="0" dirty="0" smtClean="0"/>
              <a:t> reeds </a:t>
            </a:r>
            <a:r>
              <a:rPr lang="en-ZA" baseline="0" dirty="0" err="1" smtClean="0"/>
              <a:t>kwalifiseer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vir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koshuisplek</a:t>
            </a:r>
            <a:r>
              <a:rPr lang="en-ZA" baseline="0" dirty="0" smtClean="0"/>
              <a:t> </a:t>
            </a:r>
            <a:r>
              <a:rPr lang="en-ZA" baseline="0" dirty="0" err="1" smtClean="0"/>
              <a:t>aan</a:t>
            </a:r>
            <a:r>
              <a:rPr lang="en-ZA" baseline="0" dirty="0" smtClean="0"/>
              <a:t> die </a:t>
            </a:r>
            <a:r>
              <a:rPr lang="en-ZA" baseline="0" dirty="0" err="1" smtClean="0"/>
              <a:t>spesifieke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koshuis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toegewys</a:t>
            </a:r>
            <a:r>
              <a:rPr lang="en-ZA" baseline="0" dirty="0" smtClean="0"/>
              <a:t> word. </a:t>
            </a:r>
            <a:r>
              <a:rPr lang="en-ZA" baseline="0" dirty="0" err="1" smtClean="0"/>
              <a:t>Koshuise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kan</a:t>
            </a:r>
            <a:r>
              <a:rPr lang="en-ZA" baseline="0" dirty="0" smtClean="0"/>
              <a:t> </a:t>
            </a:r>
            <a:r>
              <a:rPr lang="en-ZA" baseline="0" dirty="0" err="1" smtClean="0"/>
              <a:t>dus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nie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meer</a:t>
            </a:r>
            <a:r>
              <a:rPr lang="en-ZA" baseline="0" dirty="0" smtClean="0"/>
              <a:t> </a:t>
            </a:r>
            <a:r>
              <a:rPr lang="en-ZA" baseline="0" dirty="0" err="1" smtClean="0"/>
              <a:t>studente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plaas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nie</a:t>
            </a:r>
            <a:r>
              <a:rPr lang="en-ZA" baseline="0" dirty="0" smtClean="0"/>
              <a:t>, maar </a:t>
            </a:r>
            <a:r>
              <a:rPr lang="en-ZA" baseline="0" dirty="0" err="1" smtClean="0"/>
              <a:t>kan</a:t>
            </a:r>
            <a:r>
              <a:rPr lang="en-ZA" baseline="0" dirty="0" smtClean="0"/>
              <a:t> net die </a:t>
            </a:r>
            <a:r>
              <a:rPr lang="en-ZA" baseline="0" dirty="0" err="1" smtClean="0"/>
              <a:t>toewysing</a:t>
            </a:r>
            <a:r>
              <a:rPr lang="en-ZA" baseline="0" dirty="0" smtClean="0"/>
              <a:t> </a:t>
            </a:r>
            <a:r>
              <a:rPr lang="en-ZA" baseline="0" dirty="0" err="1" smtClean="0"/>
              <a:t>aan</a:t>
            </a:r>
            <a:r>
              <a:rPr lang="en-ZA" baseline="0" dirty="0" smtClean="0"/>
              <a:t> ‘n </a:t>
            </a:r>
            <a:r>
              <a:rPr lang="en-ZA" baseline="0" dirty="0" err="1" smtClean="0"/>
              <a:t>spesifieke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koshuis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vir</a:t>
            </a:r>
            <a:r>
              <a:rPr lang="en-ZA" baseline="0" dirty="0" smtClean="0"/>
              <a:t> ‘n </a:t>
            </a:r>
            <a:r>
              <a:rPr lang="en-ZA" baseline="0" dirty="0" err="1" smtClean="0"/>
              <a:t>beperkte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aantal</a:t>
            </a:r>
            <a:r>
              <a:rPr lang="en-ZA" baseline="0" dirty="0" smtClean="0"/>
              <a:t> </a:t>
            </a:r>
            <a:r>
              <a:rPr lang="en-ZA" baseline="0" dirty="0" err="1" smtClean="0"/>
              <a:t>studente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beinvloed</a:t>
            </a:r>
            <a:r>
              <a:rPr lang="en-ZA" baseline="0" dirty="0" smtClean="0"/>
              <a:t>.</a:t>
            </a:r>
          </a:p>
          <a:p>
            <a:endParaRPr lang="en-ZA" baseline="0" dirty="0" smtClean="0"/>
          </a:p>
          <a:p>
            <a:r>
              <a:rPr lang="en-ZA" baseline="0" smtClean="0"/>
              <a:t>Viserektor (O) plasings (2013)</a:t>
            </a:r>
          </a:p>
          <a:p>
            <a:r>
              <a:rPr lang="en-ZA" baseline="0" smtClean="0"/>
              <a:t>Sport, Dept. Beeldende Kunste &amp; Donateurs</a:t>
            </a:r>
          </a:p>
          <a:p>
            <a:endParaRPr lang="en-ZA" baseline="0" smtClean="0"/>
          </a:p>
          <a:p>
            <a:r>
              <a:rPr lang="en-ZA" baseline="0" smtClean="0"/>
              <a:t>Spesiale plasings (2014)</a:t>
            </a:r>
          </a:p>
          <a:p>
            <a:r>
              <a:rPr lang="en-ZA" baseline="0" smtClean="0"/>
              <a:t>Sport, </a:t>
            </a:r>
            <a:r>
              <a:rPr lang="en-ZA" baseline="0" smtClean="0"/>
              <a:t>Bloemhof Trust</a:t>
            </a:r>
          </a:p>
          <a:p>
            <a:endParaRPr lang="en-ZA" baseline="0" smtClean="0"/>
          </a:p>
          <a:p>
            <a:r>
              <a:rPr lang="en-ZA" baseline="0" smtClean="0"/>
              <a:t>Akademiese </a:t>
            </a:r>
            <a:r>
              <a:rPr lang="en-ZA" baseline="0" dirty="0" err="1" smtClean="0"/>
              <a:t>plasing</a:t>
            </a:r>
            <a:endParaRPr lang="en-ZA" baseline="0" dirty="0" smtClean="0"/>
          </a:p>
          <a:p>
            <a:r>
              <a:rPr lang="en-ZA" baseline="0" dirty="0" smtClean="0"/>
              <a:t>Die </a:t>
            </a:r>
            <a:r>
              <a:rPr lang="en-ZA" baseline="0" dirty="0" err="1" smtClean="0"/>
              <a:t>plasing</a:t>
            </a:r>
            <a:r>
              <a:rPr lang="en-ZA" baseline="0" dirty="0" smtClean="0"/>
              <a:t> op </a:t>
            </a:r>
            <a:r>
              <a:rPr lang="en-ZA" baseline="0" dirty="0" err="1" smtClean="0"/>
              <a:t>akademiese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prestasie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kan</a:t>
            </a:r>
            <a:r>
              <a:rPr lang="en-ZA" baseline="0" dirty="0" smtClean="0"/>
              <a:t> </a:t>
            </a:r>
            <a:r>
              <a:rPr lang="en-ZA" baseline="0" dirty="0" err="1" smtClean="0"/>
              <a:t>aansienlik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verhoog</a:t>
            </a:r>
            <a:r>
              <a:rPr lang="en-ZA" baseline="0" dirty="0" smtClean="0"/>
              <a:t> </a:t>
            </a:r>
            <a:r>
              <a:rPr lang="en-ZA" baseline="0" dirty="0" err="1" smtClean="0"/>
              <a:t>omdat</a:t>
            </a:r>
            <a:r>
              <a:rPr lang="en-ZA" baseline="0" dirty="0" smtClean="0"/>
              <a:t> die </a:t>
            </a:r>
            <a:r>
              <a:rPr lang="en-ZA" baseline="0" dirty="0" err="1" smtClean="0"/>
              <a:t>aantal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kategoriee</a:t>
            </a:r>
            <a:r>
              <a:rPr lang="en-ZA" baseline="0" dirty="0" smtClean="0"/>
              <a:t> van </a:t>
            </a:r>
            <a:r>
              <a:rPr lang="en-ZA" baseline="0" dirty="0" err="1" smtClean="0"/>
              <a:t>plasing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verminder</a:t>
            </a:r>
            <a:r>
              <a:rPr lang="en-ZA" baseline="0" dirty="0" smtClean="0"/>
              <a:t>. So </a:t>
            </a:r>
            <a:r>
              <a:rPr lang="en-ZA" baseline="0" dirty="0" err="1" smtClean="0"/>
              <a:t>val</a:t>
            </a:r>
            <a:r>
              <a:rPr lang="en-ZA" baseline="0" dirty="0" smtClean="0"/>
              <a:t> 15% </a:t>
            </a:r>
            <a:r>
              <a:rPr lang="en-ZA" baseline="0" dirty="0" err="1" smtClean="0"/>
              <a:t>ewekansige</a:t>
            </a:r>
            <a:r>
              <a:rPr lang="en-ZA" baseline="0" dirty="0" smtClean="0"/>
              <a:t> trekking en 12% </a:t>
            </a:r>
            <a:r>
              <a:rPr lang="en-ZA" baseline="0" dirty="0" err="1" smtClean="0"/>
              <a:t>diskresionere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plasing</a:t>
            </a:r>
            <a:r>
              <a:rPr lang="en-ZA" baseline="0" dirty="0" smtClean="0"/>
              <a:t> </a:t>
            </a:r>
            <a:r>
              <a:rPr lang="en-ZA" baseline="0" dirty="0" err="1" smtClean="0"/>
              <a:t>weg</a:t>
            </a:r>
            <a:r>
              <a:rPr lang="en-ZA" baseline="0" dirty="0" smtClean="0"/>
              <a:t>.</a:t>
            </a:r>
          </a:p>
          <a:p>
            <a:endParaRPr lang="en-ZA" baseline="0" dirty="0" smtClean="0"/>
          </a:p>
          <a:p>
            <a:r>
              <a:rPr lang="en-ZA" baseline="0" dirty="0" err="1" smtClean="0"/>
              <a:t>Voorkeur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kategorie</a:t>
            </a:r>
            <a:r>
              <a:rPr lang="en-ZA" baseline="0" dirty="0" smtClean="0"/>
              <a:t>/ </a:t>
            </a:r>
            <a:r>
              <a:rPr lang="en-ZA" baseline="0" dirty="0" err="1" smtClean="0"/>
              <a:t>Diversiteitskategorie</a:t>
            </a:r>
            <a:endParaRPr lang="en-ZA" baseline="0" dirty="0" smtClean="0"/>
          </a:p>
          <a:p>
            <a:r>
              <a:rPr lang="en-ZA" baseline="0" dirty="0" err="1" smtClean="0"/>
              <a:t>Waar</a:t>
            </a:r>
            <a:r>
              <a:rPr lang="en-ZA" baseline="0" dirty="0" smtClean="0"/>
              <a:t> </a:t>
            </a:r>
            <a:r>
              <a:rPr lang="en-ZA" baseline="0" dirty="0" err="1" smtClean="0"/>
              <a:t>daar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voorheen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vir</a:t>
            </a:r>
            <a:r>
              <a:rPr lang="en-ZA" baseline="0" dirty="0" smtClean="0"/>
              <a:t> 30% BSI </a:t>
            </a:r>
            <a:r>
              <a:rPr lang="en-ZA" baseline="0" dirty="0" err="1" smtClean="0"/>
              <a:t>studente</a:t>
            </a:r>
            <a:r>
              <a:rPr lang="en-ZA" baseline="0" dirty="0" smtClean="0"/>
              <a:t> en </a:t>
            </a:r>
            <a:r>
              <a:rPr lang="en-ZA" baseline="0" dirty="0" err="1" smtClean="0"/>
              <a:t>studente</a:t>
            </a:r>
            <a:r>
              <a:rPr lang="en-ZA" baseline="0" dirty="0" smtClean="0"/>
              <a:t> met </a:t>
            </a:r>
            <a:r>
              <a:rPr lang="en-ZA" baseline="0" dirty="0" err="1" smtClean="0"/>
              <a:t>gestremdhede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voorsiening</a:t>
            </a:r>
            <a:r>
              <a:rPr lang="en-ZA" baseline="0" dirty="0" smtClean="0"/>
              <a:t> </a:t>
            </a:r>
            <a:r>
              <a:rPr lang="en-ZA" baseline="0" dirty="0" err="1" smtClean="0"/>
              <a:t>gemaak</a:t>
            </a:r>
            <a:r>
              <a:rPr lang="en-ZA" baseline="0" dirty="0" smtClean="0"/>
              <a:t> is word </a:t>
            </a:r>
            <a:r>
              <a:rPr lang="en-ZA" baseline="0" dirty="0" err="1" smtClean="0"/>
              <a:t>alle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studente</a:t>
            </a:r>
            <a:r>
              <a:rPr lang="en-ZA" baseline="0" dirty="0" smtClean="0"/>
              <a:t> (die </a:t>
            </a:r>
            <a:r>
              <a:rPr lang="en-ZA" baseline="0" dirty="0" err="1" smtClean="0"/>
              <a:t>volgens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akademiese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prestasie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geplaas</a:t>
            </a:r>
            <a:r>
              <a:rPr lang="en-ZA" baseline="0" dirty="0" smtClean="0"/>
              <a:t> en die </a:t>
            </a:r>
            <a:r>
              <a:rPr lang="en-ZA" baseline="0" dirty="0" err="1" smtClean="0"/>
              <a:t>wat</a:t>
            </a:r>
            <a:r>
              <a:rPr lang="en-ZA" baseline="0" dirty="0" smtClean="0"/>
              <a:t> in die </a:t>
            </a:r>
            <a:r>
              <a:rPr lang="en-ZA" baseline="0" dirty="0" err="1" smtClean="0"/>
              <a:t>tweede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rondte</a:t>
            </a:r>
            <a:r>
              <a:rPr lang="en-ZA" baseline="0" dirty="0" smtClean="0"/>
              <a:t> op </a:t>
            </a:r>
            <a:r>
              <a:rPr lang="en-ZA" baseline="0" dirty="0" err="1" smtClean="0"/>
              <a:t>grond</a:t>
            </a:r>
            <a:r>
              <a:rPr lang="en-ZA" baseline="0" dirty="0" smtClean="0"/>
              <a:t> van </a:t>
            </a:r>
            <a:r>
              <a:rPr lang="en-ZA" baseline="0" dirty="0" err="1" smtClean="0"/>
              <a:t>diversiteitsfaktore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geplaas</a:t>
            </a:r>
            <a:r>
              <a:rPr lang="en-ZA" baseline="0" dirty="0" smtClean="0"/>
              <a:t> word) op </a:t>
            </a:r>
            <a:r>
              <a:rPr lang="en-ZA" baseline="0" dirty="0" err="1" smtClean="0"/>
              <a:t>grond</a:t>
            </a:r>
            <a:r>
              <a:rPr lang="en-ZA" baseline="0" dirty="0" smtClean="0"/>
              <a:t> van </a:t>
            </a:r>
            <a:r>
              <a:rPr lang="en-ZA" baseline="0" dirty="0" err="1" smtClean="0"/>
              <a:t>vyf</a:t>
            </a:r>
            <a:r>
              <a:rPr lang="en-ZA" baseline="0" dirty="0" smtClean="0"/>
              <a:t> </a:t>
            </a:r>
            <a:r>
              <a:rPr lang="en-ZA" baseline="0" dirty="0" err="1" smtClean="0"/>
              <a:t>diversiteitsfaktore</a:t>
            </a:r>
            <a:r>
              <a:rPr lang="en-ZA" baseline="0" dirty="0" smtClean="0"/>
              <a:t> in die </a:t>
            </a:r>
            <a:r>
              <a:rPr lang="en-ZA" baseline="0" dirty="0" err="1" smtClean="0"/>
              <a:t>plasingsproses</a:t>
            </a:r>
            <a:r>
              <a:rPr lang="en-ZA" baseline="0" dirty="0" smtClean="0"/>
              <a:t> </a:t>
            </a:r>
            <a:r>
              <a:rPr lang="en-ZA" baseline="0" err="1" smtClean="0"/>
              <a:t>bestuur</a:t>
            </a:r>
            <a:r>
              <a:rPr lang="en-ZA" baseline="0" smtClean="0"/>
              <a:t>.</a:t>
            </a:r>
          </a:p>
          <a:p>
            <a:endParaRPr lang="en-ZA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B66-D6A3-4D9A-8F9D-D29503A4ECB4}" type="slidenum">
              <a:rPr lang="en-ZA" smtClean="0"/>
              <a:pPr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79910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err="1" smtClean="0"/>
              <a:t>Huidige</a:t>
            </a:r>
            <a:r>
              <a:rPr lang="en-ZA" dirty="0" smtClean="0"/>
              <a:t> </a:t>
            </a:r>
            <a:r>
              <a:rPr lang="en-ZA" dirty="0" err="1" smtClean="0"/>
              <a:t>beleid</a:t>
            </a:r>
            <a:r>
              <a:rPr lang="en-ZA" dirty="0" smtClean="0"/>
              <a:t> </a:t>
            </a:r>
            <a:r>
              <a:rPr lang="en-ZA" dirty="0" err="1" smtClean="0"/>
              <a:t>maksimum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verblyf</a:t>
            </a:r>
            <a:r>
              <a:rPr lang="en-ZA" baseline="0" dirty="0" smtClean="0"/>
              <a:t>.</a:t>
            </a:r>
          </a:p>
          <a:p>
            <a:r>
              <a:rPr lang="en-ZA" baseline="0" dirty="0" err="1" smtClean="0"/>
              <a:t>Ingevolge</a:t>
            </a:r>
            <a:r>
              <a:rPr lang="en-ZA" baseline="0" dirty="0" smtClean="0"/>
              <a:t> die </a:t>
            </a:r>
            <a:r>
              <a:rPr lang="en-ZA" baseline="0" dirty="0" err="1" smtClean="0"/>
              <a:t>huidige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beleid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kan</a:t>
            </a:r>
            <a:r>
              <a:rPr lang="en-ZA" baseline="0" dirty="0" smtClean="0"/>
              <a:t> ‘n student </a:t>
            </a:r>
            <a:r>
              <a:rPr lang="en-ZA" baseline="0" dirty="0" err="1" smtClean="0"/>
              <a:t>vir</a:t>
            </a:r>
            <a:r>
              <a:rPr lang="en-ZA" baseline="0" dirty="0" smtClean="0"/>
              <a:t> ‘n </a:t>
            </a:r>
            <a:r>
              <a:rPr lang="en-ZA" baseline="0" dirty="0" err="1" smtClean="0"/>
              <a:t>maksimum</a:t>
            </a:r>
            <a:r>
              <a:rPr lang="en-ZA" baseline="0" dirty="0" smtClean="0"/>
              <a:t> van </a:t>
            </a:r>
            <a:r>
              <a:rPr lang="en-ZA" baseline="0" dirty="0" err="1" smtClean="0"/>
              <a:t>sy</a:t>
            </a:r>
            <a:r>
              <a:rPr lang="en-ZA" baseline="0" dirty="0" smtClean="0"/>
              <a:t> </a:t>
            </a:r>
            <a:r>
              <a:rPr lang="en-ZA" baseline="0" dirty="0" err="1" smtClean="0"/>
              <a:t>normale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kursusduur</a:t>
            </a:r>
            <a:r>
              <a:rPr lang="en-ZA" baseline="0" dirty="0" smtClean="0"/>
              <a:t> plus </a:t>
            </a:r>
            <a:r>
              <a:rPr lang="en-ZA" baseline="0" dirty="0" err="1" smtClean="0"/>
              <a:t>een</a:t>
            </a:r>
            <a:r>
              <a:rPr lang="en-ZA" baseline="0" dirty="0" smtClean="0"/>
              <a:t> </a:t>
            </a:r>
            <a:r>
              <a:rPr lang="en-ZA" baseline="0" dirty="0" err="1" smtClean="0"/>
              <a:t>jaar</a:t>
            </a:r>
            <a:r>
              <a:rPr lang="en-ZA" baseline="0" dirty="0" smtClean="0"/>
              <a:t> en </a:t>
            </a:r>
            <a:r>
              <a:rPr lang="en-ZA" baseline="0" dirty="0" err="1" smtClean="0"/>
              <a:t>daarna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vir</a:t>
            </a:r>
            <a:r>
              <a:rPr lang="en-ZA" baseline="0" dirty="0" smtClean="0"/>
              <a:t> die minimum van </a:t>
            </a:r>
            <a:r>
              <a:rPr lang="en-ZA" baseline="0" dirty="0" err="1" smtClean="0"/>
              <a:t>sy</a:t>
            </a:r>
            <a:r>
              <a:rPr lang="en-ZA" baseline="0" dirty="0" smtClean="0"/>
              <a:t>/</a:t>
            </a:r>
            <a:r>
              <a:rPr lang="en-ZA" baseline="0" dirty="0" err="1" smtClean="0"/>
              <a:t>haar</a:t>
            </a:r>
            <a:r>
              <a:rPr lang="en-ZA" baseline="0" dirty="0" smtClean="0"/>
              <a:t> </a:t>
            </a:r>
            <a:r>
              <a:rPr lang="en-ZA" baseline="0" dirty="0" err="1" smtClean="0"/>
              <a:t>nagraadse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kursus</a:t>
            </a:r>
            <a:r>
              <a:rPr lang="en-ZA" baseline="0" dirty="0" smtClean="0"/>
              <a:t> in die </a:t>
            </a:r>
            <a:r>
              <a:rPr lang="en-ZA" baseline="0" dirty="0" err="1" smtClean="0"/>
              <a:t>koshuis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bly</a:t>
            </a:r>
            <a:r>
              <a:rPr lang="en-ZA" baseline="0" dirty="0" smtClean="0"/>
              <a:t>. </a:t>
            </a:r>
            <a:r>
              <a:rPr lang="en-ZA" baseline="0" dirty="0" err="1" smtClean="0"/>
              <a:t>Dus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solank</a:t>
            </a:r>
            <a:r>
              <a:rPr lang="en-ZA" baseline="0" dirty="0" smtClean="0"/>
              <a:t> </a:t>
            </a:r>
            <a:r>
              <a:rPr lang="en-ZA" baseline="0" dirty="0" err="1" smtClean="0"/>
              <a:t>jy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vorder</a:t>
            </a:r>
            <a:r>
              <a:rPr lang="en-ZA" baseline="0" dirty="0" smtClean="0"/>
              <a:t> met </a:t>
            </a:r>
            <a:r>
              <a:rPr lang="en-ZA" baseline="0" dirty="0" err="1" smtClean="0"/>
              <a:t>nagraads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kan</a:t>
            </a:r>
            <a:r>
              <a:rPr lang="en-ZA" baseline="0" dirty="0" smtClean="0"/>
              <a:t> </a:t>
            </a:r>
            <a:r>
              <a:rPr lang="en-ZA" baseline="0" dirty="0" err="1" smtClean="0"/>
              <a:t>jy</a:t>
            </a:r>
            <a:r>
              <a:rPr lang="en-ZA" baseline="0" dirty="0" smtClean="0"/>
              <a:t> in </a:t>
            </a:r>
            <a:r>
              <a:rPr lang="en-ZA" baseline="0" dirty="0" err="1" smtClean="0"/>
              <a:t>koshuis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bly</a:t>
            </a:r>
            <a:r>
              <a:rPr lang="en-ZA" baseline="0" dirty="0" smtClean="0"/>
              <a:t>. </a:t>
            </a:r>
          </a:p>
          <a:p>
            <a:r>
              <a:rPr lang="en-ZA" baseline="0" dirty="0" err="1" smtClean="0"/>
              <a:t>Ingevolge</a:t>
            </a:r>
            <a:r>
              <a:rPr lang="en-ZA" baseline="0" dirty="0" smtClean="0"/>
              <a:t> die </a:t>
            </a:r>
            <a:r>
              <a:rPr lang="en-ZA" baseline="0" dirty="0" err="1" smtClean="0"/>
              <a:t>voorgestelde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beleid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kan</a:t>
            </a:r>
            <a:r>
              <a:rPr lang="en-ZA" baseline="0" dirty="0" smtClean="0"/>
              <a:t> </a:t>
            </a:r>
            <a:r>
              <a:rPr lang="en-ZA" baseline="0" dirty="0" err="1" smtClean="0"/>
              <a:t>jy</a:t>
            </a:r>
            <a:r>
              <a:rPr lang="en-ZA" baseline="0" dirty="0" smtClean="0"/>
              <a:t> in ‘n </a:t>
            </a:r>
            <a:r>
              <a:rPr lang="en-ZA" baseline="0" dirty="0" err="1" smtClean="0"/>
              <a:t>koshuis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bly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vir</a:t>
            </a:r>
            <a:r>
              <a:rPr lang="en-ZA" baseline="0" dirty="0" smtClean="0"/>
              <a:t> die minimum van </a:t>
            </a:r>
            <a:r>
              <a:rPr lang="en-ZA" baseline="0" dirty="0" err="1" smtClean="0"/>
              <a:t>jou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voorgraadse</a:t>
            </a:r>
            <a:r>
              <a:rPr lang="en-ZA" baseline="0" dirty="0" smtClean="0"/>
              <a:t> program en (</a:t>
            </a:r>
            <a:r>
              <a:rPr lang="en-ZA" baseline="0" dirty="0" err="1" smtClean="0"/>
              <a:t>tensy</a:t>
            </a:r>
            <a:r>
              <a:rPr lang="en-ZA" baseline="0" dirty="0" smtClean="0"/>
              <a:t> in </a:t>
            </a:r>
            <a:r>
              <a:rPr lang="en-ZA" baseline="0" dirty="0" err="1" smtClean="0"/>
              <a:t>leierskap</a:t>
            </a:r>
            <a:r>
              <a:rPr lang="en-ZA" baseline="0" dirty="0" smtClean="0"/>
              <a:t>) </a:t>
            </a:r>
            <a:r>
              <a:rPr lang="en-ZA" baseline="0" dirty="0" err="1" smtClean="0"/>
              <a:t>skuif</a:t>
            </a:r>
            <a:r>
              <a:rPr lang="en-ZA" baseline="0" dirty="0" smtClean="0"/>
              <a:t> </a:t>
            </a:r>
            <a:r>
              <a:rPr lang="en-ZA" baseline="0" dirty="0" err="1" smtClean="0"/>
              <a:t>jy</a:t>
            </a:r>
            <a:r>
              <a:rPr lang="en-ZA" baseline="0" dirty="0" smtClean="0"/>
              <a:t> </a:t>
            </a:r>
            <a:r>
              <a:rPr lang="en-ZA" baseline="0" dirty="0" err="1" smtClean="0"/>
              <a:t>aan</a:t>
            </a:r>
            <a:r>
              <a:rPr lang="en-ZA" baseline="0" dirty="0" smtClean="0"/>
              <a:t> </a:t>
            </a:r>
            <a:r>
              <a:rPr lang="en-ZA" baseline="0" dirty="0" err="1" smtClean="0"/>
              <a:t>na</a:t>
            </a:r>
            <a:r>
              <a:rPr lang="en-ZA" baseline="0" dirty="0" smtClean="0"/>
              <a:t> </a:t>
            </a:r>
            <a:r>
              <a:rPr lang="en-ZA" baseline="0" dirty="0" err="1" smtClean="0"/>
              <a:t>ander</a:t>
            </a:r>
            <a:r>
              <a:rPr lang="en-ZA" baseline="0" dirty="0" smtClean="0"/>
              <a:t> </a:t>
            </a:r>
            <a:r>
              <a:rPr lang="en-ZA" baseline="0" dirty="0" err="1" smtClean="0"/>
              <a:t>universiteitsverblyf</a:t>
            </a:r>
            <a:r>
              <a:rPr lang="en-ZA" baseline="0" dirty="0" smtClean="0"/>
              <a:t>.</a:t>
            </a:r>
          </a:p>
          <a:p>
            <a:endParaRPr lang="en-ZA" baseline="0" dirty="0" smtClean="0"/>
          </a:p>
          <a:p>
            <a:r>
              <a:rPr lang="en-ZA" baseline="0" dirty="0" err="1" smtClean="0"/>
              <a:t>Koshuisplasings</a:t>
            </a:r>
            <a:endParaRPr lang="en-ZA" baseline="0" dirty="0" smtClean="0"/>
          </a:p>
          <a:p>
            <a:r>
              <a:rPr lang="en-ZA" baseline="0" dirty="0" smtClean="0"/>
              <a:t>Die 12% </a:t>
            </a:r>
            <a:r>
              <a:rPr lang="en-ZA" baseline="0" dirty="0" err="1" smtClean="0"/>
              <a:t>diskresionere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koshuisplasings</a:t>
            </a:r>
            <a:r>
              <a:rPr lang="en-ZA" baseline="0" dirty="0" smtClean="0"/>
              <a:t> (</a:t>
            </a:r>
            <a:r>
              <a:rPr lang="en-ZA" baseline="0" dirty="0" err="1" smtClean="0"/>
              <a:t>wat</a:t>
            </a:r>
            <a:r>
              <a:rPr lang="en-ZA" baseline="0" dirty="0" smtClean="0"/>
              <a:t> in die </a:t>
            </a:r>
            <a:r>
              <a:rPr lang="en-ZA" baseline="0" dirty="0" err="1" smtClean="0"/>
              <a:t>praktyk</a:t>
            </a:r>
            <a:r>
              <a:rPr lang="en-ZA" baseline="0" dirty="0" smtClean="0"/>
              <a:t> </a:t>
            </a:r>
            <a:r>
              <a:rPr lang="en-ZA" baseline="0" dirty="0" err="1" smtClean="0"/>
              <a:t>neerkom</a:t>
            </a:r>
            <a:r>
              <a:rPr lang="en-ZA" baseline="0" dirty="0" smtClean="0"/>
              <a:t> as 10 </a:t>
            </a:r>
            <a:r>
              <a:rPr lang="en-ZA" baseline="0" dirty="0" err="1" smtClean="0"/>
              <a:t>studente</a:t>
            </a:r>
            <a:r>
              <a:rPr lang="en-ZA" baseline="0" dirty="0" smtClean="0"/>
              <a:t> per </a:t>
            </a:r>
            <a:r>
              <a:rPr lang="en-ZA" baseline="0" dirty="0" err="1" smtClean="0"/>
              <a:t>koshuis</a:t>
            </a:r>
            <a:r>
              <a:rPr lang="en-ZA" baseline="0" dirty="0" smtClean="0"/>
              <a:t>) </a:t>
            </a:r>
            <a:r>
              <a:rPr lang="en-ZA" baseline="0" dirty="0" err="1" smtClean="0"/>
              <a:t>verval</a:t>
            </a:r>
            <a:r>
              <a:rPr lang="en-ZA" baseline="0" dirty="0" smtClean="0"/>
              <a:t>. </a:t>
            </a:r>
          </a:p>
          <a:p>
            <a:r>
              <a:rPr lang="en-ZA" baseline="0" dirty="0" smtClean="0"/>
              <a:t>Met die </a:t>
            </a:r>
            <a:r>
              <a:rPr lang="en-ZA" baseline="0" dirty="0" err="1" smtClean="0"/>
              <a:t>nuwe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beleid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kan</a:t>
            </a:r>
            <a:r>
              <a:rPr lang="en-ZA" baseline="0" dirty="0" smtClean="0"/>
              <a:t> ‘n </a:t>
            </a:r>
            <a:r>
              <a:rPr lang="en-ZA" baseline="0" dirty="0" err="1" smtClean="0"/>
              <a:t>spesifieke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koshuis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wel</a:t>
            </a:r>
            <a:r>
              <a:rPr lang="en-ZA" baseline="0" dirty="0" smtClean="0"/>
              <a:t> met </a:t>
            </a:r>
            <a:r>
              <a:rPr lang="en-ZA" baseline="0" dirty="0" err="1" smtClean="0"/>
              <a:t>motivering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vra</a:t>
            </a:r>
            <a:r>
              <a:rPr lang="en-ZA" baseline="0" dirty="0" smtClean="0"/>
              <a:t> </a:t>
            </a:r>
            <a:r>
              <a:rPr lang="en-ZA" baseline="0" dirty="0" err="1" smtClean="0"/>
              <a:t>dat</a:t>
            </a:r>
            <a:r>
              <a:rPr lang="en-ZA" baseline="0" dirty="0" smtClean="0"/>
              <a:t> 5 </a:t>
            </a:r>
            <a:r>
              <a:rPr lang="en-ZA" baseline="0" dirty="0" err="1" smtClean="0"/>
              <a:t>studente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wat</a:t>
            </a:r>
            <a:r>
              <a:rPr lang="en-ZA" baseline="0" dirty="0" smtClean="0"/>
              <a:t> reeds </a:t>
            </a:r>
            <a:r>
              <a:rPr lang="en-ZA" baseline="0" dirty="0" err="1" smtClean="0"/>
              <a:t>kwalifiseer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vir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koshuisplek</a:t>
            </a:r>
            <a:r>
              <a:rPr lang="en-ZA" baseline="0" dirty="0" smtClean="0"/>
              <a:t> </a:t>
            </a:r>
            <a:r>
              <a:rPr lang="en-ZA" baseline="0" dirty="0" err="1" smtClean="0"/>
              <a:t>aan</a:t>
            </a:r>
            <a:r>
              <a:rPr lang="en-ZA" baseline="0" dirty="0" smtClean="0"/>
              <a:t> die </a:t>
            </a:r>
            <a:r>
              <a:rPr lang="en-ZA" baseline="0" dirty="0" err="1" smtClean="0"/>
              <a:t>spesifieke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koshuis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toegewys</a:t>
            </a:r>
            <a:r>
              <a:rPr lang="en-ZA" baseline="0" dirty="0" smtClean="0"/>
              <a:t> word. </a:t>
            </a:r>
            <a:r>
              <a:rPr lang="en-ZA" baseline="0" dirty="0" err="1" smtClean="0"/>
              <a:t>Koshuise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kan</a:t>
            </a:r>
            <a:r>
              <a:rPr lang="en-ZA" baseline="0" dirty="0" smtClean="0"/>
              <a:t> </a:t>
            </a:r>
            <a:r>
              <a:rPr lang="en-ZA" baseline="0" dirty="0" err="1" smtClean="0"/>
              <a:t>dus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nie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meer</a:t>
            </a:r>
            <a:r>
              <a:rPr lang="en-ZA" baseline="0" dirty="0" smtClean="0"/>
              <a:t> </a:t>
            </a:r>
            <a:r>
              <a:rPr lang="en-ZA" baseline="0" dirty="0" err="1" smtClean="0"/>
              <a:t>studente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plaas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nie</a:t>
            </a:r>
            <a:r>
              <a:rPr lang="en-ZA" baseline="0" dirty="0" smtClean="0"/>
              <a:t>, maar </a:t>
            </a:r>
            <a:r>
              <a:rPr lang="en-ZA" baseline="0" dirty="0" err="1" smtClean="0"/>
              <a:t>kan</a:t>
            </a:r>
            <a:r>
              <a:rPr lang="en-ZA" baseline="0" dirty="0" smtClean="0"/>
              <a:t> net die </a:t>
            </a:r>
            <a:r>
              <a:rPr lang="en-ZA" baseline="0" dirty="0" err="1" smtClean="0"/>
              <a:t>toewysing</a:t>
            </a:r>
            <a:r>
              <a:rPr lang="en-ZA" baseline="0" dirty="0" smtClean="0"/>
              <a:t> </a:t>
            </a:r>
            <a:r>
              <a:rPr lang="en-ZA" baseline="0" dirty="0" err="1" smtClean="0"/>
              <a:t>aan</a:t>
            </a:r>
            <a:r>
              <a:rPr lang="en-ZA" baseline="0" dirty="0" smtClean="0"/>
              <a:t> ‘n </a:t>
            </a:r>
            <a:r>
              <a:rPr lang="en-ZA" baseline="0" dirty="0" err="1" smtClean="0"/>
              <a:t>spesifieke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koshuis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vir</a:t>
            </a:r>
            <a:r>
              <a:rPr lang="en-ZA" baseline="0" dirty="0" smtClean="0"/>
              <a:t> ‘n </a:t>
            </a:r>
            <a:r>
              <a:rPr lang="en-ZA" baseline="0" dirty="0" err="1" smtClean="0"/>
              <a:t>beperkte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aantal</a:t>
            </a:r>
            <a:r>
              <a:rPr lang="en-ZA" baseline="0" dirty="0" smtClean="0"/>
              <a:t> </a:t>
            </a:r>
            <a:r>
              <a:rPr lang="en-ZA" baseline="0" dirty="0" err="1" smtClean="0"/>
              <a:t>studente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beinvloed</a:t>
            </a:r>
            <a:r>
              <a:rPr lang="en-ZA" baseline="0" dirty="0" smtClean="0"/>
              <a:t>.</a:t>
            </a:r>
          </a:p>
          <a:p>
            <a:endParaRPr lang="en-ZA" baseline="0" dirty="0" smtClean="0"/>
          </a:p>
          <a:p>
            <a:r>
              <a:rPr lang="en-ZA" baseline="0" smtClean="0"/>
              <a:t>Viserektor (O) plasings (2013)</a:t>
            </a:r>
          </a:p>
          <a:p>
            <a:r>
              <a:rPr lang="en-ZA" baseline="0" smtClean="0"/>
              <a:t>Sport, Dept. Beeldende Kunste &amp; Donateurs</a:t>
            </a:r>
          </a:p>
          <a:p>
            <a:endParaRPr lang="en-ZA" baseline="0" smtClean="0"/>
          </a:p>
          <a:p>
            <a:r>
              <a:rPr lang="en-ZA" baseline="0" smtClean="0"/>
              <a:t>Spesiale plasings (2014)</a:t>
            </a:r>
          </a:p>
          <a:p>
            <a:r>
              <a:rPr lang="en-ZA" baseline="0" smtClean="0"/>
              <a:t>Sport &amp; Bloemhof Trust</a:t>
            </a:r>
          </a:p>
          <a:p>
            <a:endParaRPr lang="en-ZA" baseline="0" smtClean="0"/>
          </a:p>
          <a:p>
            <a:r>
              <a:rPr lang="en-ZA" baseline="0" smtClean="0"/>
              <a:t>Akademiese </a:t>
            </a:r>
            <a:r>
              <a:rPr lang="en-ZA" baseline="0" dirty="0" err="1" smtClean="0"/>
              <a:t>plasing</a:t>
            </a:r>
            <a:endParaRPr lang="en-ZA" baseline="0" dirty="0" smtClean="0"/>
          </a:p>
          <a:p>
            <a:r>
              <a:rPr lang="en-ZA" baseline="0" dirty="0" smtClean="0"/>
              <a:t>Die </a:t>
            </a:r>
            <a:r>
              <a:rPr lang="en-ZA" baseline="0" dirty="0" err="1" smtClean="0"/>
              <a:t>plasing</a:t>
            </a:r>
            <a:r>
              <a:rPr lang="en-ZA" baseline="0" dirty="0" smtClean="0"/>
              <a:t> op </a:t>
            </a:r>
            <a:r>
              <a:rPr lang="en-ZA" baseline="0" dirty="0" err="1" smtClean="0"/>
              <a:t>akademiese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prestasie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kan</a:t>
            </a:r>
            <a:r>
              <a:rPr lang="en-ZA" baseline="0" dirty="0" smtClean="0"/>
              <a:t> </a:t>
            </a:r>
            <a:r>
              <a:rPr lang="en-ZA" baseline="0" dirty="0" err="1" smtClean="0"/>
              <a:t>aansienlik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verhoog</a:t>
            </a:r>
            <a:r>
              <a:rPr lang="en-ZA" baseline="0" dirty="0" smtClean="0"/>
              <a:t> </a:t>
            </a:r>
            <a:r>
              <a:rPr lang="en-ZA" baseline="0" dirty="0" err="1" smtClean="0"/>
              <a:t>omdat</a:t>
            </a:r>
            <a:r>
              <a:rPr lang="en-ZA" baseline="0" dirty="0" smtClean="0"/>
              <a:t> die </a:t>
            </a:r>
            <a:r>
              <a:rPr lang="en-ZA" baseline="0" dirty="0" err="1" smtClean="0"/>
              <a:t>aantal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kategoriee</a:t>
            </a:r>
            <a:r>
              <a:rPr lang="en-ZA" baseline="0" dirty="0" smtClean="0"/>
              <a:t> van </a:t>
            </a:r>
            <a:r>
              <a:rPr lang="en-ZA" baseline="0" dirty="0" err="1" smtClean="0"/>
              <a:t>plasing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verminder</a:t>
            </a:r>
            <a:r>
              <a:rPr lang="en-ZA" baseline="0" dirty="0" smtClean="0"/>
              <a:t>. So </a:t>
            </a:r>
            <a:r>
              <a:rPr lang="en-ZA" baseline="0" dirty="0" err="1" smtClean="0"/>
              <a:t>val</a:t>
            </a:r>
            <a:r>
              <a:rPr lang="en-ZA" baseline="0" dirty="0" smtClean="0"/>
              <a:t> 15% </a:t>
            </a:r>
            <a:r>
              <a:rPr lang="en-ZA" baseline="0" dirty="0" err="1" smtClean="0"/>
              <a:t>ewekansige</a:t>
            </a:r>
            <a:r>
              <a:rPr lang="en-ZA" baseline="0" dirty="0" smtClean="0"/>
              <a:t> trekking en 12% </a:t>
            </a:r>
            <a:r>
              <a:rPr lang="en-ZA" baseline="0" dirty="0" err="1" smtClean="0"/>
              <a:t>diskresionere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plasing</a:t>
            </a:r>
            <a:r>
              <a:rPr lang="en-ZA" baseline="0" dirty="0" smtClean="0"/>
              <a:t> </a:t>
            </a:r>
            <a:r>
              <a:rPr lang="en-ZA" baseline="0" dirty="0" err="1" smtClean="0"/>
              <a:t>weg</a:t>
            </a:r>
            <a:r>
              <a:rPr lang="en-ZA" baseline="0" dirty="0" smtClean="0"/>
              <a:t>.</a:t>
            </a:r>
          </a:p>
          <a:p>
            <a:endParaRPr lang="en-ZA" baseline="0" dirty="0" smtClean="0"/>
          </a:p>
          <a:p>
            <a:r>
              <a:rPr lang="en-ZA" baseline="0" dirty="0" err="1" smtClean="0"/>
              <a:t>Voorkeur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kategorie</a:t>
            </a:r>
            <a:r>
              <a:rPr lang="en-ZA" baseline="0" dirty="0" smtClean="0"/>
              <a:t>/ </a:t>
            </a:r>
            <a:r>
              <a:rPr lang="en-ZA" baseline="0" dirty="0" err="1" smtClean="0"/>
              <a:t>Diversiteitskategorie</a:t>
            </a:r>
            <a:endParaRPr lang="en-ZA" baseline="0" dirty="0" smtClean="0"/>
          </a:p>
          <a:p>
            <a:r>
              <a:rPr lang="en-ZA" baseline="0" dirty="0" err="1" smtClean="0"/>
              <a:t>Waar</a:t>
            </a:r>
            <a:r>
              <a:rPr lang="en-ZA" baseline="0" dirty="0" smtClean="0"/>
              <a:t> </a:t>
            </a:r>
            <a:r>
              <a:rPr lang="en-ZA" baseline="0" dirty="0" err="1" smtClean="0"/>
              <a:t>daar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voorheen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vir</a:t>
            </a:r>
            <a:r>
              <a:rPr lang="en-ZA" baseline="0" dirty="0" smtClean="0"/>
              <a:t> 30% BSI </a:t>
            </a:r>
            <a:r>
              <a:rPr lang="en-ZA" baseline="0" dirty="0" err="1" smtClean="0"/>
              <a:t>studente</a:t>
            </a:r>
            <a:r>
              <a:rPr lang="en-ZA" baseline="0" dirty="0" smtClean="0"/>
              <a:t> en </a:t>
            </a:r>
            <a:r>
              <a:rPr lang="en-ZA" baseline="0" dirty="0" err="1" smtClean="0"/>
              <a:t>studente</a:t>
            </a:r>
            <a:r>
              <a:rPr lang="en-ZA" baseline="0" dirty="0" smtClean="0"/>
              <a:t> met </a:t>
            </a:r>
            <a:r>
              <a:rPr lang="en-ZA" baseline="0" dirty="0" err="1" smtClean="0"/>
              <a:t>gestremdhede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voorsiening</a:t>
            </a:r>
            <a:r>
              <a:rPr lang="en-ZA" baseline="0" dirty="0" smtClean="0"/>
              <a:t> </a:t>
            </a:r>
            <a:r>
              <a:rPr lang="en-ZA" baseline="0" dirty="0" err="1" smtClean="0"/>
              <a:t>gemaak</a:t>
            </a:r>
            <a:r>
              <a:rPr lang="en-ZA" baseline="0" dirty="0" smtClean="0"/>
              <a:t> is word </a:t>
            </a:r>
            <a:r>
              <a:rPr lang="en-ZA" baseline="0" dirty="0" err="1" smtClean="0"/>
              <a:t>alle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studente</a:t>
            </a:r>
            <a:r>
              <a:rPr lang="en-ZA" baseline="0" dirty="0" smtClean="0"/>
              <a:t> (die </a:t>
            </a:r>
            <a:r>
              <a:rPr lang="en-ZA" baseline="0" dirty="0" err="1" smtClean="0"/>
              <a:t>volgens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akademiese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prestasie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geplaas</a:t>
            </a:r>
            <a:r>
              <a:rPr lang="en-ZA" baseline="0" dirty="0" smtClean="0"/>
              <a:t> en die </a:t>
            </a:r>
            <a:r>
              <a:rPr lang="en-ZA" baseline="0" dirty="0" err="1" smtClean="0"/>
              <a:t>wat</a:t>
            </a:r>
            <a:r>
              <a:rPr lang="en-ZA" baseline="0" dirty="0" smtClean="0"/>
              <a:t> in die </a:t>
            </a:r>
            <a:r>
              <a:rPr lang="en-ZA" baseline="0" dirty="0" err="1" smtClean="0"/>
              <a:t>tweede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rondte</a:t>
            </a:r>
            <a:r>
              <a:rPr lang="en-ZA" baseline="0" dirty="0" smtClean="0"/>
              <a:t> op </a:t>
            </a:r>
            <a:r>
              <a:rPr lang="en-ZA" baseline="0" dirty="0" err="1" smtClean="0"/>
              <a:t>grond</a:t>
            </a:r>
            <a:r>
              <a:rPr lang="en-ZA" baseline="0" dirty="0" smtClean="0"/>
              <a:t> van </a:t>
            </a:r>
            <a:r>
              <a:rPr lang="en-ZA" baseline="0" dirty="0" err="1" smtClean="0"/>
              <a:t>diversiteitsfaktore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geplaas</a:t>
            </a:r>
            <a:r>
              <a:rPr lang="en-ZA" baseline="0" dirty="0" smtClean="0"/>
              <a:t> word) op </a:t>
            </a:r>
            <a:r>
              <a:rPr lang="en-ZA" baseline="0" dirty="0" err="1" smtClean="0"/>
              <a:t>grond</a:t>
            </a:r>
            <a:r>
              <a:rPr lang="en-ZA" baseline="0" dirty="0" smtClean="0"/>
              <a:t> van </a:t>
            </a:r>
            <a:r>
              <a:rPr lang="en-ZA" baseline="0" dirty="0" err="1" smtClean="0"/>
              <a:t>vyf</a:t>
            </a:r>
            <a:r>
              <a:rPr lang="en-ZA" baseline="0" dirty="0" smtClean="0"/>
              <a:t> </a:t>
            </a:r>
            <a:r>
              <a:rPr lang="en-ZA" baseline="0" dirty="0" err="1" smtClean="0"/>
              <a:t>diversiteitsfaktore</a:t>
            </a:r>
            <a:r>
              <a:rPr lang="en-ZA" baseline="0" dirty="0" smtClean="0"/>
              <a:t> in die </a:t>
            </a:r>
            <a:r>
              <a:rPr lang="en-ZA" baseline="0" dirty="0" err="1" smtClean="0"/>
              <a:t>plasingsproses</a:t>
            </a:r>
            <a:r>
              <a:rPr lang="en-ZA" baseline="0" dirty="0" smtClean="0"/>
              <a:t> </a:t>
            </a:r>
            <a:r>
              <a:rPr lang="en-ZA" baseline="0" err="1" smtClean="0"/>
              <a:t>bestuur</a:t>
            </a:r>
            <a:r>
              <a:rPr lang="en-ZA" baseline="0" smtClean="0"/>
              <a:t>.</a:t>
            </a:r>
          </a:p>
          <a:p>
            <a:endParaRPr lang="en-ZA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B66-D6A3-4D9A-8F9D-D29503A4ECB4}" type="slidenum">
              <a:rPr lang="en-ZA" smtClean="0"/>
              <a:pPr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79910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err="1" smtClean="0"/>
              <a:t>Huidige</a:t>
            </a:r>
            <a:r>
              <a:rPr lang="en-ZA" dirty="0" smtClean="0"/>
              <a:t> </a:t>
            </a:r>
            <a:r>
              <a:rPr lang="en-ZA" dirty="0" err="1" smtClean="0"/>
              <a:t>beleid</a:t>
            </a:r>
            <a:r>
              <a:rPr lang="en-ZA" dirty="0" smtClean="0"/>
              <a:t> </a:t>
            </a:r>
            <a:r>
              <a:rPr lang="en-ZA" dirty="0" err="1" smtClean="0"/>
              <a:t>maksimum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verblyf</a:t>
            </a:r>
            <a:r>
              <a:rPr lang="en-ZA" baseline="0" dirty="0" smtClean="0"/>
              <a:t>.</a:t>
            </a:r>
          </a:p>
          <a:p>
            <a:r>
              <a:rPr lang="en-ZA" baseline="0" dirty="0" err="1" smtClean="0"/>
              <a:t>Ingevolge</a:t>
            </a:r>
            <a:r>
              <a:rPr lang="en-ZA" baseline="0" dirty="0" smtClean="0"/>
              <a:t> die </a:t>
            </a:r>
            <a:r>
              <a:rPr lang="en-ZA" baseline="0" dirty="0" err="1" smtClean="0"/>
              <a:t>huidige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beleid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kan</a:t>
            </a:r>
            <a:r>
              <a:rPr lang="en-ZA" baseline="0" dirty="0" smtClean="0"/>
              <a:t> ‘n student </a:t>
            </a:r>
            <a:r>
              <a:rPr lang="en-ZA" baseline="0" dirty="0" err="1" smtClean="0"/>
              <a:t>vir</a:t>
            </a:r>
            <a:r>
              <a:rPr lang="en-ZA" baseline="0" dirty="0" smtClean="0"/>
              <a:t> ‘n </a:t>
            </a:r>
            <a:r>
              <a:rPr lang="en-ZA" baseline="0" dirty="0" err="1" smtClean="0"/>
              <a:t>maksimum</a:t>
            </a:r>
            <a:r>
              <a:rPr lang="en-ZA" baseline="0" dirty="0" smtClean="0"/>
              <a:t> van </a:t>
            </a:r>
            <a:r>
              <a:rPr lang="en-ZA" baseline="0" dirty="0" err="1" smtClean="0"/>
              <a:t>sy</a:t>
            </a:r>
            <a:r>
              <a:rPr lang="en-ZA" baseline="0" dirty="0" smtClean="0"/>
              <a:t> </a:t>
            </a:r>
            <a:r>
              <a:rPr lang="en-ZA" baseline="0" dirty="0" err="1" smtClean="0"/>
              <a:t>normale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kursusduur</a:t>
            </a:r>
            <a:r>
              <a:rPr lang="en-ZA" baseline="0" dirty="0" smtClean="0"/>
              <a:t> plus </a:t>
            </a:r>
            <a:r>
              <a:rPr lang="en-ZA" baseline="0" dirty="0" err="1" smtClean="0"/>
              <a:t>een</a:t>
            </a:r>
            <a:r>
              <a:rPr lang="en-ZA" baseline="0" dirty="0" smtClean="0"/>
              <a:t> </a:t>
            </a:r>
            <a:r>
              <a:rPr lang="en-ZA" baseline="0" dirty="0" err="1" smtClean="0"/>
              <a:t>jaar</a:t>
            </a:r>
            <a:r>
              <a:rPr lang="en-ZA" baseline="0" dirty="0" smtClean="0"/>
              <a:t> en </a:t>
            </a:r>
            <a:r>
              <a:rPr lang="en-ZA" baseline="0" dirty="0" err="1" smtClean="0"/>
              <a:t>daarna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vir</a:t>
            </a:r>
            <a:r>
              <a:rPr lang="en-ZA" baseline="0" dirty="0" smtClean="0"/>
              <a:t> die minimum van </a:t>
            </a:r>
            <a:r>
              <a:rPr lang="en-ZA" baseline="0" dirty="0" err="1" smtClean="0"/>
              <a:t>sy</a:t>
            </a:r>
            <a:r>
              <a:rPr lang="en-ZA" baseline="0" dirty="0" smtClean="0"/>
              <a:t>/</a:t>
            </a:r>
            <a:r>
              <a:rPr lang="en-ZA" baseline="0" dirty="0" err="1" smtClean="0"/>
              <a:t>haar</a:t>
            </a:r>
            <a:r>
              <a:rPr lang="en-ZA" baseline="0" dirty="0" smtClean="0"/>
              <a:t> </a:t>
            </a:r>
            <a:r>
              <a:rPr lang="en-ZA" baseline="0" dirty="0" err="1" smtClean="0"/>
              <a:t>nagraadse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kursus</a:t>
            </a:r>
            <a:r>
              <a:rPr lang="en-ZA" baseline="0" dirty="0" smtClean="0"/>
              <a:t> in die </a:t>
            </a:r>
            <a:r>
              <a:rPr lang="en-ZA" baseline="0" dirty="0" err="1" smtClean="0"/>
              <a:t>koshuis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bly</a:t>
            </a:r>
            <a:r>
              <a:rPr lang="en-ZA" baseline="0" dirty="0" smtClean="0"/>
              <a:t>. </a:t>
            </a:r>
            <a:r>
              <a:rPr lang="en-ZA" baseline="0" dirty="0" err="1" smtClean="0"/>
              <a:t>Dus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solank</a:t>
            </a:r>
            <a:r>
              <a:rPr lang="en-ZA" baseline="0" dirty="0" smtClean="0"/>
              <a:t> </a:t>
            </a:r>
            <a:r>
              <a:rPr lang="en-ZA" baseline="0" dirty="0" err="1" smtClean="0"/>
              <a:t>jy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vorder</a:t>
            </a:r>
            <a:r>
              <a:rPr lang="en-ZA" baseline="0" dirty="0" smtClean="0"/>
              <a:t> met </a:t>
            </a:r>
            <a:r>
              <a:rPr lang="en-ZA" baseline="0" dirty="0" err="1" smtClean="0"/>
              <a:t>nagraads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kan</a:t>
            </a:r>
            <a:r>
              <a:rPr lang="en-ZA" baseline="0" dirty="0" smtClean="0"/>
              <a:t> </a:t>
            </a:r>
            <a:r>
              <a:rPr lang="en-ZA" baseline="0" dirty="0" err="1" smtClean="0"/>
              <a:t>jy</a:t>
            </a:r>
            <a:r>
              <a:rPr lang="en-ZA" baseline="0" dirty="0" smtClean="0"/>
              <a:t> in </a:t>
            </a:r>
            <a:r>
              <a:rPr lang="en-ZA" baseline="0" dirty="0" err="1" smtClean="0"/>
              <a:t>koshuis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bly</a:t>
            </a:r>
            <a:r>
              <a:rPr lang="en-ZA" baseline="0" dirty="0" smtClean="0"/>
              <a:t>. </a:t>
            </a:r>
          </a:p>
          <a:p>
            <a:r>
              <a:rPr lang="en-ZA" baseline="0" dirty="0" err="1" smtClean="0"/>
              <a:t>Ingevolge</a:t>
            </a:r>
            <a:r>
              <a:rPr lang="en-ZA" baseline="0" dirty="0" smtClean="0"/>
              <a:t> die </a:t>
            </a:r>
            <a:r>
              <a:rPr lang="en-ZA" baseline="0" dirty="0" err="1" smtClean="0"/>
              <a:t>voorgestelde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beleid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kan</a:t>
            </a:r>
            <a:r>
              <a:rPr lang="en-ZA" baseline="0" dirty="0" smtClean="0"/>
              <a:t> </a:t>
            </a:r>
            <a:r>
              <a:rPr lang="en-ZA" baseline="0" dirty="0" err="1" smtClean="0"/>
              <a:t>jy</a:t>
            </a:r>
            <a:r>
              <a:rPr lang="en-ZA" baseline="0" dirty="0" smtClean="0"/>
              <a:t> in ‘n </a:t>
            </a:r>
            <a:r>
              <a:rPr lang="en-ZA" baseline="0" dirty="0" err="1" smtClean="0"/>
              <a:t>koshuis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bly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vir</a:t>
            </a:r>
            <a:r>
              <a:rPr lang="en-ZA" baseline="0" dirty="0" smtClean="0"/>
              <a:t> die minimum van </a:t>
            </a:r>
            <a:r>
              <a:rPr lang="en-ZA" baseline="0" dirty="0" err="1" smtClean="0"/>
              <a:t>jou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voorgraadse</a:t>
            </a:r>
            <a:r>
              <a:rPr lang="en-ZA" baseline="0" dirty="0" smtClean="0"/>
              <a:t> program en (</a:t>
            </a:r>
            <a:r>
              <a:rPr lang="en-ZA" baseline="0" dirty="0" err="1" smtClean="0"/>
              <a:t>tensy</a:t>
            </a:r>
            <a:r>
              <a:rPr lang="en-ZA" baseline="0" dirty="0" smtClean="0"/>
              <a:t> in </a:t>
            </a:r>
            <a:r>
              <a:rPr lang="en-ZA" baseline="0" dirty="0" err="1" smtClean="0"/>
              <a:t>leierskap</a:t>
            </a:r>
            <a:r>
              <a:rPr lang="en-ZA" baseline="0" dirty="0" smtClean="0"/>
              <a:t>) </a:t>
            </a:r>
            <a:r>
              <a:rPr lang="en-ZA" baseline="0" dirty="0" err="1" smtClean="0"/>
              <a:t>skuif</a:t>
            </a:r>
            <a:r>
              <a:rPr lang="en-ZA" baseline="0" dirty="0" smtClean="0"/>
              <a:t> </a:t>
            </a:r>
            <a:r>
              <a:rPr lang="en-ZA" baseline="0" dirty="0" err="1" smtClean="0"/>
              <a:t>jy</a:t>
            </a:r>
            <a:r>
              <a:rPr lang="en-ZA" baseline="0" dirty="0" smtClean="0"/>
              <a:t> </a:t>
            </a:r>
            <a:r>
              <a:rPr lang="en-ZA" baseline="0" dirty="0" err="1" smtClean="0"/>
              <a:t>aan</a:t>
            </a:r>
            <a:r>
              <a:rPr lang="en-ZA" baseline="0" dirty="0" smtClean="0"/>
              <a:t> </a:t>
            </a:r>
            <a:r>
              <a:rPr lang="en-ZA" baseline="0" dirty="0" err="1" smtClean="0"/>
              <a:t>na</a:t>
            </a:r>
            <a:r>
              <a:rPr lang="en-ZA" baseline="0" dirty="0" smtClean="0"/>
              <a:t> </a:t>
            </a:r>
            <a:r>
              <a:rPr lang="en-ZA" baseline="0" dirty="0" err="1" smtClean="0"/>
              <a:t>ander</a:t>
            </a:r>
            <a:r>
              <a:rPr lang="en-ZA" baseline="0" dirty="0" smtClean="0"/>
              <a:t> </a:t>
            </a:r>
            <a:r>
              <a:rPr lang="en-ZA" baseline="0" dirty="0" err="1" smtClean="0"/>
              <a:t>universiteitsverblyf</a:t>
            </a:r>
            <a:r>
              <a:rPr lang="en-ZA" baseline="0" dirty="0" smtClean="0"/>
              <a:t>.</a:t>
            </a:r>
          </a:p>
          <a:p>
            <a:endParaRPr lang="en-ZA" baseline="0" dirty="0" smtClean="0"/>
          </a:p>
          <a:p>
            <a:r>
              <a:rPr lang="en-ZA" baseline="0" dirty="0" err="1" smtClean="0"/>
              <a:t>Koshuisplasings</a:t>
            </a:r>
            <a:endParaRPr lang="en-ZA" baseline="0" dirty="0" smtClean="0"/>
          </a:p>
          <a:p>
            <a:r>
              <a:rPr lang="en-ZA" baseline="0" dirty="0" smtClean="0"/>
              <a:t>Die 12% </a:t>
            </a:r>
            <a:r>
              <a:rPr lang="en-ZA" baseline="0" dirty="0" err="1" smtClean="0"/>
              <a:t>diskresionere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koshuisplasings</a:t>
            </a:r>
            <a:r>
              <a:rPr lang="en-ZA" baseline="0" dirty="0" smtClean="0"/>
              <a:t> (</a:t>
            </a:r>
            <a:r>
              <a:rPr lang="en-ZA" baseline="0" dirty="0" err="1" smtClean="0"/>
              <a:t>wat</a:t>
            </a:r>
            <a:r>
              <a:rPr lang="en-ZA" baseline="0" dirty="0" smtClean="0"/>
              <a:t> in die </a:t>
            </a:r>
            <a:r>
              <a:rPr lang="en-ZA" baseline="0" dirty="0" err="1" smtClean="0"/>
              <a:t>praktyk</a:t>
            </a:r>
            <a:r>
              <a:rPr lang="en-ZA" baseline="0" dirty="0" smtClean="0"/>
              <a:t> </a:t>
            </a:r>
            <a:r>
              <a:rPr lang="en-ZA" baseline="0" dirty="0" err="1" smtClean="0"/>
              <a:t>neerkom</a:t>
            </a:r>
            <a:r>
              <a:rPr lang="en-ZA" baseline="0" dirty="0" smtClean="0"/>
              <a:t> as 10 </a:t>
            </a:r>
            <a:r>
              <a:rPr lang="en-ZA" baseline="0" dirty="0" err="1" smtClean="0"/>
              <a:t>studente</a:t>
            </a:r>
            <a:r>
              <a:rPr lang="en-ZA" baseline="0" dirty="0" smtClean="0"/>
              <a:t> per </a:t>
            </a:r>
            <a:r>
              <a:rPr lang="en-ZA" baseline="0" dirty="0" err="1" smtClean="0"/>
              <a:t>koshuis</a:t>
            </a:r>
            <a:r>
              <a:rPr lang="en-ZA" baseline="0" dirty="0" smtClean="0"/>
              <a:t>) </a:t>
            </a:r>
            <a:r>
              <a:rPr lang="en-ZA" baseline="0" dirty="0" err="1" smtClean="0"/>
              <a:t>verval</a:t>
            </a:r>
            <a:r>
              <a:rPr lang="en-ZA" baseline="0" dirty="0" smtClean="0"/>
              <a:t>. </a:t>
            </a:r>
          </a:p>
          <a:p>
            <a:r>
              <a:rPr lang="en-ZA" baseline="0" dirty="0" smtClean="0"/>
              <a:t>Met die </a:t>
            </a:r>
            <a:r>
              <a:rPr lang="en-ZA" baseline="0" dirty="0" err="1" smtClean="0"/>
              <a:t>nuwe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beleid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kan</a:t>
            </a:r>
            <a:r>
              <a:rPr lang="en-ZA" baseline="0" dirty="0" smtClean="0"/>
              <a:t> ‘n </a:t>
            </a:r>
            <a:r>
              <a:rPr lang="en-ZA" baseline="0" dirty="0" err="1" smtClean="0"/>
              <a:t>spesifieke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koshuis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wel</a:t>
            </a:r>
            <a:r>
              <a:rPr lang="en-ZA" baseline="0" dirty="0" smtClean="0"/>
              <a:t> met </a:t>
            </a:r>
            <a:r>
              <a:rPr lang="en-ZA" baseline="0" dirty="0" err="1" smtClean="0"/>
              <a:t>motivering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vra</a:t>
            </a:r>
            <a:r>
              <a:rPr lang="en-ZA" baseline="0" dirty="0" smtClean="0"/>
              <a:t> </a:t>
            </a:r>
            <a:r>
              <a:rPr lang="en-ZA" baseline="0" dirty="0" err="1" smtClean="0"/>
              <a:t>dat</a:t>
            </a:r>
            <a:r>
              <a:rPr lang="en-ZA" baseline="0" dirty="0" smtClean="0"/>
              <a:t> 5 </a:t>
            </a:r>
            <a:r>
              <a:rPr lang="en-ZA" baseline="0" dirty="0" err="1" smtClean="0"/>
              <a:t>studente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wat</a:t>
            </a:r>
            <a:r>
              <a:rPr lang="en-ZA" baseline="0" dirty="0" smtClean="0"/>
              <a:t> reeds </a:t>
            </a:r>
            <a:r>
              <a:rPr lang="en-ZA" baseline="0" dirty="0" err="1" smtClean="0"/>
              <a:t>kwalifiseer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vir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koshuisplek</a:t>
            </a:r>
            <a:r>
              <a:rPr lang="en-ZA" baseline="0" dirty="0" smtClean="0"/>
              <a:t> </a:t>
            </a:r>
            <a:r>
              <a:rPr lang="en-ZA" baseline="0" dirty="0" err="1" smtClean="0"/>
              <a:t>aan</a:t>
            </a:r>
            <a:r>
              <a:rPr lang="en-ZA" baseline="0" dirty="0" smtClean="0"/>
              <a:t> die </a:t>
            </a:r>
            <a:r>
              <a:rPr lang="en-ZA" baseline="0" dirty="0" err="1" smtClean="0"/>
              <a:t>spesifieke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koshuis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toegewys</a:t>
            </a:r>
            <a:r>
              <a:rPr lang="en-ZA" baseline="0" dirty="0" smtClean="0"/>
              <a:t> word. </a:t>
            </a:r>
            <a:r>
              <a:rPr lang="en-ZA" baseline="0" dirty="0" err="1" smtClean="0"/>
              <a:t>Koshuise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kan</a:t>
            </a:r>
            <a:r>
              <a:rPr lang="en-ZA" baseline="0" dirty="0" smtClean="0"/>
              <a:t> </a:t>
            </a:r>
            <a:r>
              <a:rPr lang="en-ZA" baseline="0" dirty="0" err="1" smtClean="0"/>
              <a:t>dus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nie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meer</a:t>
            </a:r>
            <a:r>
              <a:rPr lang="en-ZA" baseline="0" dirty="0" smtClean="0"/>
              <a:t> </a:t>
            </a:r>
            <a:r>
              <a:rPr lang="en-ZA" baseline="0" dirty="0" err="1" smtClean="0"/>
              <a:t>studente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plaas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nie</a:t>
            </a:r>
            <a:r>
              <a:rPr lang="en-ZA" baseline="0" dirty="0" smtClean="0"/>
              <a:t>, maar </a:t>
            </a:r>
            <a:r>
              <a:rPr lang="en-ZA" baseline="0" dirty="0" err="1" smtClean="0"/>
              <a:t>kan</a:t>
            </a:r>
            <a:r>
              <a:rPr lang="en-ZA" baseline="0" dirty="0" smtClean="0"/>
              <a:t> net die </a:t>
            </a:r>
            <a:r>
              <a:rPr lang="en-ZA" baseline="0" dirty="0" err="1" smtClean="0"/>
              <a:t>toewysing</a:t>
            </a:r>
            <a:r>
              <a:rPr lang="en-ZA" baseline="0" dirty="0" smtClean="0"/>
              <a:t> </a:t>
            </a:r>
            <a:r>
              <a:rPr lang="en-ZA" baseline="0" dirty="0" err="1" smtClean="0"/>
              <a:t>aan</a:t>
            </a:r>
            <a:r>
              <a:rPr lang="en-ZA" baseline="0" dirty="0" smtClean="0"/>
              <a:t> ‘n </a:t>
            </a:r>
            <a:r>
              <a:rPr lang="en-ZA" baseline="0" dirty="0" err="1" smtClean="0"/>
              <a:t>spesifieke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koshuis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vir</a:t>
            </a:r>
            <a:r>
              <a:rPr lang="en-ZA" baseline="0" dirty="0" smtClean="0"/>
              <a:t> ‘n </a:t>
            </a:r>
            <a:r>
              <a:rPr lang="en-ZA" baseline="0" dirty="0" err="1" smtClean="0"/>
              <a:t>beperkte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aantal</a:t>
            </a:r>
            <a:r>
              <a:rPr lang="en-ZA" baseline="0" dirty="0" smtClean="0"/>
              <a:t> </a:t>
            </a:r>
            <a:r>
              <a:rPr lang="en-ZA" baseline="0" dirty="0" err="1" smtClean="0"/>
              <a:t>studente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beinvloed</a:t>
            </a:r>
            <a:r>
              <a:rPr lang="en-ZA" baseline="0" dirty="0" smtClean="0"/>
              <a:t>.</a:t>
            </a:r>
          </a:p>
          <a:p>
            <a:endParaRPr lang="en-ZA" baseline="0" dirty="0" smtClean="0"/>
          </a:p>
          <a:p>
            <a:r>
              <a:rPr lang="en-ZA" baseline="0" smtClean="0"/>
              <a:t>Viserektor (O) plasings (2013)</a:t>
            </a:r>
          </a:p>
          <a:p>
            <a:r>
              <a:rPr lang="en-ZA" baseline="0" smtClean="0"/>
              <a:t>Sport, Dept. Beeldende Kunste &amp; Donateurs</a:t>
            </a:r>
          </a:p>
          <a:p>
            <a:endParaRPr lang="en-ZA" baseline="0" smtClean="0"/>
          </a:p>
          <a:p>
            <a:r>
              <a:rPr lang="en-ZA" baseline="0" smtClean="0"/>
              <a:t>Spesiale plasings (2014)</a:t>
            </a:r>
          </a:p>
          <a:p>
            <a:r>
              <a:rPr lang="en-ZA" baseline="0" smtClean="0"/>
              <a:t>Sport &amp; Bloemhof Trust</a:t>
            </a:r>
          </a:p>
          <a:p>
            <a:endParaRPr lang="en-ZA" baseline="0" smtClean="0"/>
          </a:p>
          <a:p>
            <a:r>
              <a:rPr lang="en-ZA" baseline="0" smtClean="0"/>
              <a:t>Akademiese </a:t>
            </a:r>
            <a:r>
              <a:rPr lang="en-ZA" baseline="0" dirty="0" err="1" smtClean="0"/>
              <a:t>plasing</a:t>
            </a:r>
            <a:endParaRPr lang="en-ZA" baseline="0" dirty="0" smtClean="0"/>
          </a:p>
          <a:p>
            <a:r>
              <a:rPr lang="en-ZA" baseline="0" dirty="0" smtClean="0"/>
              <a:t>Die </a:t>
            </a:r>
            <a:r>
              <a:rPr lang="en-ZA" baseline="0" dirty="0" err="1" smtClean="0"/>
              <a:t>plasing</a:t>
            </a:r>
            <a:r>
              <a:rPr lang="en-ZA" baseline="0" dirty="0" smtClean="0"/>
              <a:t> op </a:t>
            </a:r>
            <a:r>
              <a:rPr lang="en-ZA" baseline="0" dirty="0" err="1" smtClean="0"/>
              <a:t>akademiese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prestasie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kan</a:t>
            </a:r>
            <a:r>
              <a:rPr lang="en-ZA" baseline="0" dirty="0" smtClean="0"/>
              <a:t> </a:t>
            </a:r>
            <a:r>
              <a:rPr lang="en-ZA" baseline="0" dirty="0" err="1" smtClean="0"/>
              <a:t>aansienlik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verhoog</a:t>
            </a:r>
            <a:r>
              <a:rPr lang="en-ZA" baseline="0" dirty="0" smtClean="0"/>
              <a:t> </a:t>
            </a:r>
            <a:r>
              <a:rPr lang="en-ZA" baseline="0" dirty="0" err="1" smtClean="0"/>
              <a:t>omdat</a:t>
            </a:r>
            <a:r>
              <a:rPr lang="en-ZA" baseline="0" dirty="0" smtClean="0"/>
              <a:t> die </a:t>
            </a:r>
            <a:r>
              <a:rPr lang="en-ZA" baseline="0" dirty="0" err="1" smtClean="0"/>
              <a:t>aantal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kategoriee</a:t>
            </a:r>
            <a:r>
              <a:rPr lang="en-ZA" baseline="0" dirty="0" smtClean="0"/>
              <a:t> van </a:t>
            </a:r>
            <a:r>
              <a:rPr lang="en-ZA" baseline="0" dirty="0" err="1" smtClean="0"/>
              <a:t>plasing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verminder</a:t>
            </a:r>
            <a:r>
              <a:rPr lang="en-ZA" baseline="0" dirty="0" smtClean="0"/>
              <a:t>. So </a:t>
            </a:r>
            <a:r>
              <a:rPr lang="en-ZA" baseline="0" dirty="0" err="1" smtClean="0"/>
              <a:t>val</a:t>
            </a:r>
            <a:r>
              <a:rPr lang="en-ZA" baseline="0" dirty="0" smtClean="0"/>
              <a:t> 15% </a:t>
            </a:r>
            <a:r>
              <a:rPr lang="en-ZA" baseline="0" dirty="0" err="1" smtClean="0"/>
              <a:t>ewekansige</a:t>
            </a:r>
            <a:r>
              <a:rPr lang="en-ZA" baseline="0" dirty="0" smtClean="0"/>
              <a:t> trekking en 12% </a:t>
            </a:r>
            <a:r>
              <a:rPr lang="en-ZA" baseline="0" dirty="0" err="1" smtClean="0"/>
              <a:t>diskresionere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plasing</a:t>
            </a:r>
            <a:r>
              <a:rPr lang="en-ZA" baseline="0" dirty="0" smtClean="0"/>
              <a:t> </a:t>
            </a:r>
            <a:r>
              <a:rPr lang="en-ZA" baseline="0" dirty="0" err="1" smtClean="0"/>
              <a:t>weg</a:t>
            </a:r>
            <a:r>
              <a:rPr lang="en-ZA" baseline="0" dirty="0" smtClean="0"/>
              <a:t>.</a:t>
            </a:r>
          </a:p>
          <a:p>
            <a:endParaRPr lang="en-ZA" baseline="0" dirty="0" smtClean="0"/>
          </a:p>
          <a:p>
            <a:r>
              <a:rPr lang="en-ZA" baseline="0" dirty="0" err="1" smtClean="0"/>
              <a:t>Voorkeur</a:t>
            </a:r>
            <a:r>
              <a:rPr lang="en-ZA" baseline="0" dirty="0" smtClean="0"/>
              <a:t> </a:t>
            </a:r>
            <a:r>
              <a:rPr lang="en-ZA" baseline="0" dirty="0" err="1" smtClean="0"/>
              <a:t>kategorie</a:t>
            </a:r>
            <a:r>
              <a:rPr lang="en-ZA" baseline="0" dirty="0" smtClean="0"/>
              <a:t>/ </a:t>
            </a:r>
            <a:r>
              <a:rPr lang="en-ZA" baseline="0" dirty="0" err="1" smtClean="0"/>
              <a:t>Diversiteitskategorie</a:t>
            </a:r>
            <a:endParaRPr lang="en-ZA" baseline="0" dirty="0" smtClean="0"/>
          </a:p>
          <a:p>
            <a:r>
              <a:rPr lang="en-ZA" baseline="0" dirty="0" err="1" smtClean="0"/>
              <a:t>Waar</a:t>
            </a:r>
            <a:r>
              <a:rPr lang="en-ZA" baseline="0" dirty="0" smtClean="0"/>
              <a:t> </a:t>
            </a:r>
            <a:r>
              <a:rPr lang="en-ZA" baseline="0" dirty="0" err="1" smtClean="0"/>
              <a:t>daar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voorheen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vir</a:t>
            </a:r>
            <a:r>
              <a:rPr lang="en-ZA" baseline="0" dirty="0" smtClean="0"/>
              <a:t> 30% BSI </a:t>
            </a:r>
            <a:r>
              <a:rPr lang="en-ZA" baseline="0" dirty="0" err="1" smtClean="0"/>
              <a:t>studente</a:t>
            </a:r>
            <a:r>
              <a:rPr lang="en-ZA" baseline="0" dirty="0" smtClean="0"/>
              <a:t> en </a:t>
            </a:r>
            <a:r>
              <a:rPr lang="en-ZA" baseline="0" dirty="0" err="1" smtClean="0"/>
              <a:t>studente</a:t>
            </a:r>
            <a:r>
              <a:rPr lang="en-ZA" baseline="0" dirty="0" smtClean="0"/>
              <a:t> met </a:t>
            </a:r>
            <a:r>
              <a:rPr lang="en-ZA" baseline="0" dirty="0" err="1" smtClean="0"/>
              <a:t>gestremdhede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voorsiening</a:t>
            </a:r>
            <a:r>
              <a:rPr lang="en-ZA" baseline="0" dirty="0" smtClean="0"/>
              <a:t> </a:t>
            </a:r>
            <a:r>
              <a:rPr lang="en-ZA" baseline="0" dirty="0" err="1" smtClean="0"/>
              <a:t>gemaak</a:t>
            </a:r>
            <a:r>
              <a:rPr lang="en-ZA" baseline="0" dirty="0" smtClean="0"/>
              <a:t> is word </a:t>
            </a:r>
            <a:r>
              <a:rPr lang="en-ZA" baseline="0" dirty="0" err="1" smtClean="0"/>
              <a:t>alle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studente</a:t>
            </a:r>
            <a:r>
              <a:rPr lang="en-ZA" baseline="0" dirty="0" smtClean="0"/>
              <a:t> (die </a:t>
            </a:r>
            <a:r>
              <a:rPr lang="en-ZA" baseline="0" dirty="0" err="1" smtClean="0"/>
              <a:t>volgens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akademiese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prestasie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geplaas</a:t>
            </a:r>
            <a:r>
              <a:rPr lang="en-ZA" baseline="0" dirty="0" smtClean="0"/>
              <a:t> en die </a:t>
            </a:r>
            <a:r>
              <a:rPr lang="en-ZA" baseline="0" dirty="0" err="1" smtClean="0"/>
              <a:t>wat</a:t>
            </a:r>
            <a:r>
              <a:rPr lang="en-ZA" baseline="0" dirty="0" smtClean="0"/>
              <a:t> in die </a:t>
            </a:r>
            <a:r>
              <a:rPr lang="en-ZA" baseline="0" dirty="0" err="1" smtClean="0"/>
              <a:t>tweede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rondte</a:t>
            </a:r>
            <a:r>
              <a:rPr lang="en-ZA" baseline="0" dirty="0" smtClean="0"/>
              <a:t> op </a:t>
            </a:r>
            <a:r>
              <a:rPr lang="en-ZA" baseline="0" dirty="0" err="1" smtClean="0"/>
              <a:t>grond</a:t>
            </a:r>
            <a:r>
              <a:rPr lang="en-ZA" baseline="0" dirty="0" smtClean="0"/>
              <a:t> van </a:t>
            </a:r>
            <a:r>
              <a:rPr lang="en-ZA" baseline="0" dirty="0" err="1" smtClean="0"/>
              <a:t>diversiteitsfaktore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geplaas</a:t>
            </a:r>
            <a:r>
              <a:rPr lang="en-ZA" baseline="0" dirty="0" smtClean="0"/>
              <a:t> word) op </a:t>
            </a:r>
            <a:r>
              <a:rPr lang="en-ZA" baseline="0" dirty="0" err="1" smtClean="0"/>
              <a:t>grond</a:t>
            </a:r>
            <a:r>
              <a:rPr lang="en-ZA" baseline="0" dirty="0" smtClean="0"/>
              <a:t> van </a:t>
            </a:r>
            <a:r>
              <a:rPr lang="en-ZA" baseline="0" dirty="0" err="1" smtClean="0"/>
              <a:t>vyf</a:t>
            </a:r>
            <a:r>
              <a:rPr lang="en-ZA" baseline="0" dirty="0" smtClean="0"/>
              <a:t> </a:t>
            </a:r>
            <a:r>
              <a:rPr lang="en-ZA" baseline="0" dirty="0" err="1" smtClean="0"/>
              <a:t>diversiteitsfaktore</a:t>
            </a:r>
            <a:r>
              <a:rPr lang="en-ZA" baseline="0" dirty="0" smtClean="0"/>
              <a:t> in die </a:t>
            </a:r>
            <a:r>
              <a:rPr lang="en-ZA" baseline="0" dirty="0" err="1" smtClean="0"/>
              <a:t>plasingsproses</a:t>
            </a:r>
            <a:r>
              <a:rPr lang="en-ZA" baseline="0" dirty="0" smtClean="0"/>
              <a:t> </a:t>
            </a:r>
            <a:r>
              <a:rPr lang="en-ZA" baseline="0" err="1" smtClean="0"/>
              <a:t>bestuur</a:t>
            </a:r>
            <a:r>
              <a:rPr lang="en-ZA" baseline="0" smtClean="0"/>
              <a:t>.</a:t>
            </a:r>
          </a:p>
          <a:p>
            <a:endParaRPr lang="en-ZA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B66-D6A3-4D9A-8F9D-D29503A4ECB4}" type="slidenum">
              <a:rPr lang="en-ZA" smtClean="0"/>
              <a:pPr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79910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929B-5754-4EE9-A4B1-1367E6FB7CA0}" type="datetimeFigureOut">
              <a:rPr lang="en-ZA" smtClean="0"/>
              <a:pPr/>
              <a:t>2013/04/11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850A-5E7E-45C1-B8DD-F05BAE47622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89091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929B-5754-4EE9-A4B1-1367E6FB7CA0}" type="datetimeFigureOut">
              <a:rPr lang="en-ZA" smtClean="0"/>
              <a:pPr/>
              <a:t>2013/04/11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850A-5E7E-45C1-B8DD-F05BAE47622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797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929B-5754-4EE9-A4B1-1367E6FB7CA0}" type="datetimeFigureOut">
              <a:rPr lang="en-ZA" smtClean="0"/>
              <a:pPr/>
              <a:t>2013/04/11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850A-5E7E-45C1-B8DD-F05BAE47622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4736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600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660033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rgbClr val="660033"/>
              </a:buClr>
              <a:buFont typeface="Wingdings" pitchFamily="2" charset="2"/>
              <a:buChar char="Ø"/>
              <a:defRPr/>
            </a:lvl2pPr>
            <a:lvl3pPr>
              <a:buClr>
                <a:srgbClr val="660033"/>
              </a:buClr>
              <a:defRPr/>
            </a:lvl3pPr>
            <a:lvl4pPr marL="1600200" indent="-228600">
              <a:buClr>
                <a:srgbClr val="660033"/>
              </a:buClr>
              <a:buFont typeface="Arial" pitchFamily="34" charset="0"/>
              <a:buChar char="•"/>
              <a:defRPr/>
            </a:lvl4pPr>
            <a:lvl5pPr>
              <a:buClr>
                <a:srgbClr val="660033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929B-5754-4EE9-A4B1-1367E6FB7CA0}" type="datetimeFigureOut">
              <a:rPr lang="en-ZA" smtClean="0"/>
              <a:pPr/>
              <a:t>2013/04/11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850A-5E7E-45C1-B8DD-F05BAE47622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59161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929B-5754-4EE9-A4B1-1367E6FB7CA0}" type="datetimeFigureOut">
              <a:rPr lang="en-ZA" smtClean="0"/>
              <a:pPr/>
              <a:t>2013/04/11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850A-5E7E-45C1-B8DD-F05BAE47622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4086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929B-5754-4EE9-A4B1-1367E6FB7CA0}" type="datetimeFigureOut">
              <a:rPr lang="en-ZA" smtClean="0"/>
              <a:pPr/>
              <a:t>2013/04/11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850A-5E7E-45C1-B8DD-F05BAE47622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5304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929B-5754-4EE9-A4B1-1367E6FB7CA0}" type="datetimeFigureOut">
              <a:rPr lang="en-ZA" smtClean="0"/>
              <a:pPr/>
              <a:t>2013/04/11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850A-5E7E-45C1-B8DD-F05BAE47622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14916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929B-5754-4EE9-A4B1-1367E6FB7CA0}" type="datetimeFigureOut">
              <a:rPr lang="en-ZA" smtClean="0"/>
              <a:pPr/>
              <a:t>2013/04/11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850A-5E7E-45C1-B8DD-F05BAE47622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667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929B-5754-4EE9-A4B1-1367E6FB7CA0}" type="datetimeFigureOut">
              <a:rPr lang="en-ZA" smtClean="0"/>
              <a:pPr/>
              <a:t>2013/04/11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850A-5E7E-45C1-B8DD-F05BAE47622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85056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929B-5754-4EE9-A4B1-1367E6FB7CA0}" type="datetimeFigureOut">
              <a:rPr lang="en-ZA" smtClean="0"/>
              <a:pPr/>
              <a:t>2013/04/11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850A-5E7E-45C1-B8DD-F05BAE47622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790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929B-5754-4EE9-A4B1-1367E6FB7CA0}" type="datetimeFigureOut">
              <a:rPr lang="en-ZA" smtClean="0"/>
              <a:pPr/>
              <a:t>2013/04/11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850A-5E7E-45C1-B8DD-F05BAE47622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24425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3929B-5754-4EE9-A4B1-1367E6FB7CA0}" type="datetimeFigureOut">
              <a:rPr lang="en-ZA" smtClean="0"/>
              <a:pPr/>
              <a:t>2013/04/11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C850A-5E7E-45C1-B8DD-F05BAE47622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16890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/wikipedia/commons/2/21/Coat_of_arms_of_South_Africa.sv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8699" y="6021288"/>
            <a:ext cx="6400800" cy="836712"/>
          </a:xfrm>
        </p:spPr>
        <p:txBody>
          <a:bodyPr>
            <a:normAutofit/>
          </a:bodyPr>
          <a:lstStyle/>
          <a:p>
            <a:r>
              <a:rPr lang="en-ZA" sz="2000" b="1" smtClean="0"/>
              <a:t>Aangebied deur prof Arnold Schoonwinkel</a:t>
            </a:r>
          </a:p>
          <a:p>
            <a:r>
              <a:rPr lang="en-ZA" sz="2000" b="1" smtClean="0"/>
              <a:t>Viserektor (Leer &amp; Onderrig)</a:t>
            </a:r>
            <a:endParaRPr lang="en-ZA" sz="2000" b="1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8202"/>
            <a:ext cx="6912768" cy="58708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3912" y="404664"/>
            <a:ext cx="5900192" cy="1512168"/>
          </a:xfrm>
        </p:spPr>
        <p:txBody>
          <a:bodyPr>
            <a:normAutofit fontScale="90000"/>
          </a:bodyPr>
          <a:lstStyle/>
          <a:p>
            <a:r>
              <a:rPr lang="en-US" sz="4000" b="1" smtClean="0">
                <a:solidFill>
                  <a:schemeClr val="bg1"/>
                </a:solidFill>
              </a:rPr>
              <a:t>Konvokasie</a:t>
            </a:r>
            <a:br>
              <a:rPr lang="en-US" sz="4000" b="1" smtClean="0">
                <a:solidFill>
                  <a:schemeClr val="bg1"/>
                </a:solidFill>
              </a:rPr>
            </a:br>
            <a:r>
              <a:rPr lang="en-US" sz="4000" b="1" smtClean="0">
                <a:solidFill>
                  <a:schemeClr val="bg1"/>
                </a:solidFill>
              </a:rPr>
              <a:t>Universiteit Stellenbosch</a:t>
            </a:r>
            <a:br>
              <a:rPr lang="en-US" sz="4000" b="1" smtClean="0">
                <a:solidFill>
                  <a:schemeClr val="bg1"/>
                </a:solidFill>
              </a:rPr>
            </a:br>
            <a:r>
              <a:rPr lang="en-US" sz="4000" b="1" smtClean="0">
                <a:solidFill>
                  <a:schemeClr val="bg1"/>
                </a:solidFill>
              </a:rPr>
              <a:t>11 April 2013</a:t>
            </a:r>
            <a:endParaRPr lang="en-ZA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8693" flipH="1">
            <a:off x="103075" y="5885791"/>
            <a:ext cx="1020436" cy="78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2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424715921"/>
              </p:ext>
            </p:extLst>
          </p:nvPr>
        </p:nvGraphicFramePr>
        <p:xfrm>
          <a:off x="468004" y="1772816"/>
          <a:ext cx="813690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3"/>
          <p:cNvSpPr txBox="1">
            <a:spLocks/>
          </p:cNvSpPr>
          <p:nvPr/>
        </p:nvSpPr>
        <p:spPr>
          <a:xfrm>
            <a:off x="467544" y="254740"/>
            <a:ext cx="8038728" cy="1086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660033"/>
                </a:solidFill>
              </a:rPr>
              <a:t>Studente in voorgraadse koshuise op Stellenboschkampus 2013</a:t>
            </a:r>
            <a:endParaRPr lang="en-ZA" b="1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73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920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smtClean="0"/>
              <a:t>Meer </a:t>
            </a:r>
            <a:r>
              <a:rPr lang="en-US" sz="4000" dirty="0" err="1" smtClean="0"/>
              <a:t>plek</a:t>
            </a:r>
            <a:r>
              <a:rPr lang="en-US" sz="4000" dirty="0" smtClean="0"/>
              <a:t> </a:t>
            </a:r>
            <a:r>
              <a:rPr lang="en-US" sz="4000" dirty="0" err="1" smtClean="0"/>
              <a:t>vir</a:t>
            </a:r>
            <a:r>
              <a:rPr lang="en-US" sz="4000" dirty="0" smtClean="0"/>
              <a:t> </a:t>
            </a:r>
            <a:r>
              <a:rPr lang="en-US" sz="4000" dirty="0" err="1" smtClean="0"/>
              <a:t>eerstejaars</a:t>
            </a:r>
            <a:r>
              <a:rPr lang="en-US" sz="4000" dirty="0" smtClean="0"/>
              <a:t> in </a:t>
            </a:r>
            <a:r>
              <a:rPr lang="en-US" sz="4000" dirty="0" err="1" smtClean="0"/>
              <a:t>koshuise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820472" cy="3672408"/>
          </a:xfrm>
        </p:spPr>
        <p:txBody>
          <a:bodyPr>
            <a:noAutofit/>
          </a:bodyPr>
          <a:lstStyle/>
          <a:p>
            <a:r>
              <a:rPr lang="en-ZA" sz="2800" dirty="0" err="1" smtClean="0"/>
              <a:t>Pyplyn</a:t>
            </a:r>
            <a:r>
              <a:rPr lang="en-ZA" sz="2800" dirty="0" smtClean="0"/>
              <a:t> van </a:t>
            </a:r>
            <a:r>
              <a:rPr lang="en-ZA" sz="2800" dirty="0" err="1" smtClean="0"/>
              <a:t>verblyfervarings</a:t>
            </a:r>
            <a:endParaRPr lang="en-ZA" sz="2800" dirty="0" smtClean="0"/>
          </a:p>
          <a:p>
            <a:pPr lvl="1"/>
            <a:r>
              <a:rPr lang="en-ZA" sz="2400" dirty="0" smtClean="0"/>
              <a:t>LLL </a:t>
            </a:r>
            <a:r>
              <a:rPr lang="en-ZA" sz="2400" dirty="0" err="1" smtClean="0"/>
              <a:t>huise</a:t>
            </a:r>
            <a:r>
              <a:rPr lang="en-ZA" sz="2400" dirty="0" smtClean="0"/>
              <a:t>, senior </a:t>
            </a:r>
            <a:r>
              <a:rPr lang="en-ZA" sz="2400" dirty="0" err="1" smtClean="0"/>
              <a:t>koshuise</a:t>
            </a:r>
            <a:endParaRPr lang="en-ZA" sz="2400" dirty="0" smtClean="0"/>
          </a:p>
          <a:p>
            <a:r>
              <a:rPr lang="en-ZA" sz="2800" dirty="0" smtClean="0"/>
              <a:t>Seniors </a:t>
            </a:r>
            <a:r>
              <a:rPr lang="en-ZA" sz="2800" dirty="0" err="1" smtClean="0"/>
              <a:t>maksimum</a:t>
            </a:r>
            <a:r>
              <a:rPr lang="en-ZA" sz="2800" dirty="0" smtClean="0"/>
              <a:t> </a:t>
            </a:r>
            <a:r>
              <a:rPr lang="en-ZA" sz="2800" dirty="0" err="1" smtClean="0"/>
              <a:t>duur</a:t>
            </a:r>
            <a:r>
              <a:rPr lang="en-ZA" sz="2800" dirty="0" smtClean="0"/>
              <a:t> van </a:t>
            </a:r>
            <a:r>
              <a:rPr lang="en-ZA" sz="2800" dirty="0" err="1" smtClean="0"/>
              <a:t>voorgraadse</a:t>
            </a:r>
            <a:r>
              <a:rPr lang="en-ZA" sz="2800" dirty="0" smtClean="0"/>
              <a:t> program</a:t>
            </a:r>
          </a:p>
          <a:p>
            <a:pPr lvl="1" indent="-342900"/>
            <a:r>
              <a:rPr lang="en-ZA" sz="2400" err="1" smtClean="0"/>
              <a:t>tensy</a:t>
            </a:r>
            <a:r>
              <a:rPr lang="en-ZA" sz="2400" smtClean="0"/>
              <a:t> koshuisleierskap of mentorskap</a:t>
            </a:r>
            <a:endParaRPr lang="en-US" sz="2400" dirty="0"/>
          </a:p>
          <a:p>
            <a:r>
              <a:rPr lang="en-US" sz="2800" dirty="0" smtClean="0"/>
              <a:t>Seniors </a:t>
            </a:r>
            <a:r>
              <a:rPr lang="en-US" sz="2800" dirty="0" err="1" smtClean="0"/>
              <a:t>beweeg</a:t>
            </a:r>
            <a:r>
              <a:rPr lang="en-US" sz="2800" dirty="0" smtClean="0"/>
              <a:t> </a:t>
            </a:r>
            <a:r>
              <a:rPr lang="en-US" sz="2800" err="1" smtClean="0"/>
              <a:t>aan</a:t>
            </a:r>
            <a:r>
              <a:rPr lang="en-US" sz="2800" smtClean="0"/>
              <a:t> na:</a:t>
            </a:r>
            <a:endParaRPr lang="en-US" sz="2800" dirty="0"/>
          </a:p>
          <a:p>
            <a:pPr lvl="1"/>
            <a:r>
              <a:rPr lang="en-ZA" sz="2400" dirty="0"/>
              <a:t>LLL </a:t>
            </a:r>
            <a:r>
              <a:rPr lang="en-ZA" sz="2400" dirty="0" err="1" smtClean="0"/>
              <a:t>huise</a:t>
            </a:r>
            <a:r>
              <a:rPr lang="en-ZA" sz="2400" dirty="0" smtClean="0"/>
              <a:t> (2 </a:t>
            </a:r>
            <a:r>
              <a:rPr lang="en-ZA" sz="2400" dirty="0" err="1" smtClean="0"/>
              <a:t>jr</a:t>
            </a:r>
            <a:r>
              <a:rPr lang="en-ZA" sz="2400" dirty="0" smtClean="0"/>
              <a:t>) </a:t>
            </a:r>
          </a:p>
          <a:p>
            <a:pPr lvl="1"/>
            <a:r>
              <a:rPr lang="en-ZA" sz="2400" smtClean="0"/>
              <a:t>Senior </a:t>
            </a:r>
            <a:r>
              <a:rPr lang="en-ZA" sz="2400" dirty="0" err="1" smtClean="0"/>
              <a:t>koshuise</a:t>
            </a:r>
            <a:r>
              <a:rPr lang="en-ZA" sz="2400" dirty="0" smtClean="0"/>
              <a:t> (3 </a:t>
            </a:r>
            <a:r>
              <a:rPr lang="en-ZA" sz="2400" dirty="0" err="1" smtClean="0"/>
              <a:t>jr</a:t>
            </a:r>
            <a:r>
              <a:rPr lang="en-ZA" sz="2400" dirty="0" smtClean="0"/>
              <a:t>) </a:t>
            </a:r>
          </a:p>
          <a:p>
            <a:pPr lvl="1"/>
            <a:r>
              <a:rPr lang="en-ZA" sz="2400" smtClean="0"/>
              <a:t>400 </a:t>
            </a:r>
            <a:r>
              <a:rPr lang="en-ZA" sz="2400" dirty="0" err="1" smtClean="0"/>
              <a:t>meer</a:t>
            </a:r>
            <a:r>
              <a:rPr lang="en-ZA" sz="2400" dirty="0" smtClean="0"/>
              <a:t> </a:t>
            </a:r>
            <a:r>
              <a:rPr lang="en-ZA" sz="2400" dirty="0" err="1" smtClean="0"/>
              <a:t>plekke</a:t>
            </a:r>
            <a:r>
              <a:rPr lang="en-ZA" sz="2400" dirty="0" smtClean="0"/>
              <a:t> </a:t>
            </a:r>
            <a:r>
              <a:rPr lang="en-ZA" sz="2400" dirty="0"/>
              <a:t>in </a:t>
            </a:r>
            <a:r>
              <a:rPr lang="en-ZA" sz="2400" dirty="0" err="1" smtClean="0"/>
              <a:t>aanbou</a:t>
            </a:r>
            <a:r>
              <a:rPr lang="en-ZA" sz="2400" dirty="0" smtClean="0"/>
              <a:t> </a:t>
            </a:r>
            <a:r>
              <a:rPr lang="en-ZA" sz="2400" err="1" smtClean="0"/>
              <a:t>vir</a:t>
            </a:r>
            <a:r>
              <a:rPr lang="en-ZA" sz="2400" smtClean="0"/>
              <a:t> 2014</a:t>
            </a:r>
            <a:endParaRPr lang="en-ZA" sz="2400" dirty="0"/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2050" name="Picture 2" descr="studente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45" y="5054980"/>
            <a:ext cx="8280920" cy="150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440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920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smtClean="0"/>
              <a:t>Nuwe Metode vir Koshuisplasings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556" y="980728"/>
            <a:ext cx="8820472" cy="5544616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Beskou</a:t>
            </a:r>
            <a:r>
              <a:rPr lang="en-US" sz="2400" dirty="0" smtClean="0"/>
              <a:t> </a:t>
            </a:r>
            <a:r>
              <a:rPr lang="en-US" sz="2400" err="1" smtClean="0"/>
              <a:t>profiel</a:t>
            </a:r>
            <a:r>
              <a:rPr lang="en-US" sz="2400" smtClean="0"/>
              <a:t> van: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200" smtClean="0"/>
              <a:t>koshuise </a:t>
            </a:r>
            <a:r>
              <a:rPr lang="en-US" sz="2200" dirty="0" smtClean="0"/>
              <a:t>in 2013  </a:t>
            </a:r>
          </a:p>
          <a:p>
            <a:pPr lvl="1">
              <a:buFont typeface="Arial" pitchFamily="34" charset="0"/>
              <a:buChar char="•"/>
            </a:pPr>
            <a:r>
              <a:rPr lang="en-US" sz="2200" smtClean="0"/>
              <a:t>2014 eerstejaars-inskrywings </a:t>
            </a:r>
            <a:endParaRPr lang="en-US" sz="2200" dirty="0" smtClean="0"/>
          </a:p>
          <a:p>
            <a:pPr lvl="1">
              <a:buFont typeface="Arial" pitchFamily="34" charset="0"/>
              <a:buChar char="•"/>
            </a:pPr>
            <a:r>
              <a:rPr lang="en-US" sz="2200" dirty="0" err="1" smtClean="0"/>
              <a:t>aansoekers</a:t>
            </a:r>
            <a:r>
              <a:rPr lang="en-US" sz="2200" dirty="0" smtClean="0"/>
              <a:t> </a:t>
            </a:r>
            <a:r>
              <a:rPr lang="en-US" sz="2200" dirty="0" err="1" smtClean="0"/>
              <a:t>vir</a:t>
            </a:r>
            <a:r>
              <a:rPr lang="en-US" sz="2200" dirty="0" smtClean="0"/>
              <a:t> </a:t>
            </a:r>
            <a:r>
              <a:rPr lang="en-US" sz="2200" dirty="0" err="1" smtClean="0"/>
              <a:t>koshuise</a:t>
            </a:r>
            <a:r>
              <a:rPr lang="en-US" sz="2200" dirty="0" smtClean="0"/>
              <a:t> in 2014</a:t>
            </a:r>
          </a:p>
          <a:p>
            <a:r>
              <a:rPr lang="en-US" sz="2400" dirty="0" err="1" smtClean="0"/>
              <a:t>Stel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diversiteitsideaal</a:t>
            </a:r>
            <a:r>
              <a:rPr lang="en-US" sz="2400" dirty="0" smtClean="0"/>
              <a:t> </a:t>
            </a:r>
            <a:r>
              <a:rPr lang="en-US" sz="2400" dirty="0" err="1" smtClean="0"/>
              <a:t>vir</a:t>
            </a:r>
            <a:r>
              <a:rPr lang="en-US" sz="2400" dirty="0" smtClean="0"/>
              <a:t> 2014</a:t>
            </a:r>
          </a:p>
          <a:p>
            <a:r>
              <a:rPr lang="en-US" sz="2400" dirty="0" err="1" smtClean="0"/>
              <a:t>Plaas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volgens</a:t>
            </a:r>
            <a:r>
              <a:rPr lang="en-US" sz="2400" dirty="0" smtClean="0"/>
              <a:t>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b="1" smtClean="0"/>
              <a:t>Akademiese</a:t>
            </a:r>
            <a:r>
              <a:rPr lang="en-US" sz="2200" smtClean="0"/>
              <a:t> prestasie</a:t>
            </a:r>
            <a:r>
              <a:rPr lang="en-US" sz="2200"/>
              <a:t> </a:t>
            </a:r>
            <a:r>
              <a:rPr lang="en-US" sz="2200" smtClean="0"/>
              <a:t>(X%)</a:t>
            </a:r>
            <a:endParaRPr lang="en-US" sz="22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200" smtClean="0"/>
              <a:t>Beskou </a:t>
            </a:r>
            <a:r>
              <a:rPr lang="en-US" sz="2200" b="1" err="1" smtClean="0"/>
              <a:t>diversiteitsprofiel</a:t>
            </a:r>
            <a:r>
              <a:rPr lang="en-US" sz="2200" smtClean="0"/>
              <a:t> van </a:t>
            </a:r>
            <a:r>
              <a:rPr lang="en-US" sz="2200" dirty="0" smtClean="0"/>
              <a:t>(1) en </a:t>
            </a:r>
            <a:r>
              <a:rPr lang="en-US" sz="2200" dirty="0" err="1"/>
              <a:t>plaas</a:t>
            </a:r>
            <a:r>
              <a:rPr lang="en-US" sz="2200" dirty="0"/>
              <a:t> </a:t>
            </a:r>
            <a:r>
              <a:rPr lang="en-US" sz="2200" dirty="0" err="1" smtClean="0"/>
              <a:t>oorblywende</a:t>
            </a:r>
            <a:r>
              <a:rPr lang="en-US" sz="2200" dirty="0" smtClean="0"/>
              <a:t> </a:t>
            </a:r>
            <a:r>
              <a:rPr lang="en-US" sz="2200" dirty="0" err="1"/>
              <a:t>plekke</a:t>
            </a:r>
            <a:r>
              <a:rPr lang="en-US" sz="2200" dirty="0"/>
              <a:t> </a:t>
            </a:r>
            <a:r>
              <a:rPr lang="en-US" sz="2200" dirty="0" err="1"/>
              <a:t>volgens</a:t>
            </a:r>
            <a:r>
              <a:rPr lang="en-US" sz="2200" dirty="0"/>
              <a:t>:</a:t>
            </a:r>
          </a:p>
          <a:p>
            <a:pPr lvl="2">
              <a:buFont typeface="Courier New" pitchFamily="49" charset="0"/>
              <a:buChar char="o"/>
            </a:pPr>
            <a:r>
              <a:rPr lang="en-US" sz="2200" dirty="0" smtClean="0"/>
              <a:t>5 </a:t>
            </a:r>
            <a:r>
              <a:rPr lang="en-US" sz="2200" b="1" dirty="0" err="1" smtClean="0"/>
              <a:t>diversiteitsfaktore</a:t>
            </a:r>
            <a:r>
              <a:rPr lang="en-US" sz="2200" b="1" dirty="0" smtClean="0"/>
              <a:t> </a:t>
            </a:r>
            <a:endParaRPr lang="en-US" sz="2200" b="1" dirty="0"/>
          </a:p>
          <a:p>
            <a:pPr lvl="2">
              <a:buFont typeface="Courier New" pitchFamily="49" charset="0"/>
              <a:buChar char="o"/>
            </a:pPr>
            <a:r>
              <a:rPr lang="en-US" b="1" dirty="0"/>
              <a:t>Steeds met </a:t>
            </a:r>
            <a:r>
              <a:rPr lang="en-US" b="1" dirty="0" err="1"/>
              <a:t>inagneming</a:t>
            </a:r>
            <a:r>
              <a:rPr lang="en-US" b="1" dirty="0"/>
              <a:t> van </a:t>
            </a:r>
            <a:r>
              <a:rPr lang="en-US" b="1" dirty="0" err="1"/>
              <a:t>akademiese</a:t>
            </a:r>
            <a:r>
              <a:rPr lang="en-US" b="1" dirty="0"/>
              <a:t> </a:t>
            </a:r>
            <a:r>
              <a:rPr lang="en-US" b="1" dirty="0" err="1" smtClean="0"/>
              <a:t>meriete</a:t>
            </a:r>
            <a:endParaRPr lang="en-US" b="1" dirty="0" smtClean="0"/>
          </a:p>
          <a:p>
            <a:r>
              <a:rPr lang="en-US" sz="2400" dirty="0" err="1" smtClean="0"/>
              <a:t>Streef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dieselfde</a:t>
            </a:r>
            <a:r>
              <a:rPr lang="en-US" sz="2400" dirty="0" smtClean="0"/>
              <a:t> </a:t>
            </a:r>
            <a:r>
              <a:rPr lang="en-US" sz="2400" dirty="0" err="1" smtClean="0"/>
              <a:t>diversiteitsprofiel</a:t>
            </a:r>
            <a:r>
              <a:rPr lang="en-US" sz="2400" dirty="0" smtClean="0"/>
              <a:t> in </a:t>
            </a:r>
            <a:r>
              <a:rPr lang="en-US" sz="2400" dirty="0" err="1" smtClean="0"/>
              <a:t>elke</a:t>
            </a:r>
            <a:r>
              <a:rPr lang="en-US" sz="2400" dirty="0" smtClean="0"/>
              <a:t> </a:t>
            </a:r>
            <a:r>
              <a:rPr lang="en-US" sz="2400" dirty="0" err="1" smtClean="0"/>
              <a:t>koshuis</a:t>
            </a:r>
            <a:r>
              <a:rPr lang="en-US" sz="2400" dirty="0" smtClean="0"/>
              <a:t> se </a:t>
            </a:r>
            <a:r>
              <a:rPr lang="en-US" sz="2400" dirty="0" err="1" smtClean="0"/>
              <a:t>plasings</a:t>
            </a:r>
            <a:endParaRPr lang="en-US" sz="2400" dirty="0" smtClean="0"/>
          </a:p>
          <a:p>
            <a:r>
              <a:rPr lang="en-US" sz="2400" dirty="0" err="1" smtClean="0"/>
              <a:t>Probeer</a:t>
            </a:r>
            <a:r>
              <a:rPr lang="en-US" sz="2400" dirty="0" smtClean="0"/>
              <a:t> steeds </a:t>
            </a:r>
            <a:r>
              <a:rPr lang="en-US" sz="2400" dirty="0" err="1" smtClean="0"/>
              <a:t>eerste</a:t>
            </a:r>
            <a:r>
              <a:rPr lang="en-US" sz="2400" dirty="0" smtClean="0"/>
              <a:t> </a:t>
            </a:r>
            <a:r>
              <a:rPr lang="en-US" sz="2400" dirty="0" err="1" smtClean="0"/>
              <a:t>keuse</a:t>
            </a:r>
            <a:r>
              <a:rPr lang="en-US" sz="2400" dirty="0" smtClean="0"/>
              <a:t> </a:t>
            </a:r>
            <a:r>
              <a:rPr lang="en-US" sz="2400" dirty="0" err="1" smtClean="0"/>
              <a:t>koshuis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honoreer</a:t>
            </a:r>
            <a:r>
              <a:rPr lang="en-US" sz="2400" dirty="0" smtClean="0"/>
              <a:t> </a:t>
            </a:r>
            <a:endParaRPr lang="en-US" sz="2400" dirty="0"/>
          </a:p>
          <a:p>
            <a:pPr lvl="1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55" y="1052736"/>
            <a:ext cx="364840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99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330" y="6021288"/>
            <a:ext cx="9252520" cy="54868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Verspreiding</a:t>
            </a:r>
            <a:r>
              <a:rPr lang="en-US" sz="2400" dirty="0" smtClean="0"/>
              <a:t> van </a:t>
            </a:r>
            <a:r>
              <a:rPr lang="en-US" sz="2400" dirty="0" err="1" smtClean="0"/>
              <a:t>matriekprestasie</a:t>
            </a:r>
            <a:r>
              <a:rPr lang="en-US" sz="2400" dirty="0" smtClean="0"/>
              <a:t> van </a:t>
            </a:r>
            <a:r>
              <a:rPr lang="en-US" sz="2400" dirty="0" err="1" smtClean="0"/>
              <a:t>nuweling-koshuisstudente</a:t>
            </a:r>
            <a:r>
              <a:rPr lang="en-US" sz="2400" dirty="0" smtClean="0"/>
              <a:t> 2013</a:t>
            </a:r>
            <a:endParaRPr lang="en-ZA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5980711"/>
              </p:ext>
            </p:extLst>
          </p:nvPr>
        </p:nvGraphicFramePr>
        <p:xfrm>
          <a:off x="926266" y="1331775"/>
          <a:ext cx="7272808" cy="4597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9330" y="0"/>
            <a:ext cx="9144000" cy="13156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000" b="1">
                <a:solidFill>
                  <a:srgbClr val="6600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200" dirty="0" err="1"/>
              <a:t>Strategiese</a:t>
            </a:r>
            <a:r>
              <a:rPr lang="en-ZA" sz="3200" dirty="0"/>
              <a:t> </a:t>
            </a:r>
            <a:r>
              <a:rPr lang="en-ZA" sz="3200" dirty="0" err="1"/>
              <a:t>doel</a:t>
            </a:r>
            <a:r>
              <a:rPr lang="en-ZA" sz="3200" dirty="0"/>
              <a:t> van </a:t>
            </a:r>
            <a:r>
              <a:rPr lang="en-ZA" sz="3200"/>
              <a:t>US</a:t>
            </a:r>
            <a:r>
              <a:rPr lang="en-ZA" sz="3200" smtClean="0"/>
              <a:t>:</a:t>
            </a:r>
          </a:p>
          <a:p>
            <a:r>
              <a:rPr lang="en-ZA" sz="3200" smtClean="0"/>
              <a:t>Maak </a:t>
            </a:r>
            <a:r>
              <a:rPr lang="en-ZA" sz="3200" smtClean="0"/>
              <a:t>plasings akademies uitnemend en meer divers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296799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ieter Kloppers\Downloads\Plasingsbeleid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016" y="908720"/>
            <a:ext cx="4803648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102047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105273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3838600" y="105273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7" name="TextBox 6"/>
          <p:cNvSpPr txBox="1"/>
          <p:nvPr/>
        </p:nvSpPr>
        <p:spPr>
          <a:xfrm>
            <a:off x="3790246" y="558924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8" name="TextBox 7"/>
          <p:cNvSpPr txBox="1"/>
          <p:nvPr/>
        </p:nvSpPr>
        <p:spPr>
          <a:xfrm>
            <a:off x="3732907" y="208376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9" name="TextBox 8"/>
          <p:cNvSpPr txBox="1"/>
          <p:nvPr/>
        </p:nvSpPr>
        <p:spPr>
          <a:xfrm>
            <a:off x="2861136" y="211953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10" name="TextBox 9"/>
          <p:cNvSpPr txBox="1"/>
          <p:nvPr/>
        </p:nvSpPr>
        <p:spPr>
          <a:xfrm>
            <a:off x="3533800" y="181473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11" name="TextBox 10"/>
          <p:cNvSpPr txBox="1"/>
          <p:nvPr/>
        </p:nvSpPr>
        <p:spPr>
          <a:xfrm>
            <a:off x="3686200" y="196713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12" name="TextBox 11"/>
          <p:cNvSpPr txBox="1"/>
          <p:nvPr/>
        </p:nvSpPr>
        <p:spPr>
          <a:xfrm>
            <a:off x="2582647" y="1291516"/>
            <a:ext cx="907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 smtClean="0">
                <a:solidFill>
                  <a:schemeClr val="bg1"/>
                </a:solidFill>
              </a:rPr>
              <a:t>Ander</a:t>
            </a:r>
          </a:p>
          <a:p>
            <a:pPr algn="ctr"/>
            <a:r>
              <a:rPr lang="en-ZA" sz="2000" b="1" dirty="0" smtClean="0">
                <a:solidFill>
                  <a:schemeClr val="bg1"/>
                </a:solidFill>
              </a:rPr>
              <a:t>10%</a:t>
            </a:r>
            <a:endParaRPr lang="en-ZA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1000" y="227193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14" name="TextBox 13"/>
          <p:cNvSpPr txBox="1"/>
          <p:nvPr/>
        </p:nvSpPr>
        <p:spPr>
          <a:xfrm>
            <a:off x="4143400" y="242433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15" name="TextBox 14"/>
          <p:cNvSpPr txBox="1"/>
          <p:nvPr/>
        </p:nvSpPr>
        <p:spPr>
          <a:xfrm>
            <a:off x="2727972" y="558924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850119" y="1397057"/>
            <a:ext cx="11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smtClean="0"/>
              <a:t>TAAL</a:t>
            </a:r>
            <a:endParaRPr lang="en-ZA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50119" y="2507872"/>
            <a:ext cx="11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smtClean="0"/>
              <a:t>RAS</a:t>
            </a:r>
            <a:endParaRPr lang="en-ZA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50119" y="3675848"/>
            <a:ext cx="1315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smtClean="0"/>
              <a:t>BURGER</a:t>
            </a:r>
            <a:endParaRPr lang="en-ZA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50119" y="4773102"/>
            <a:ext cx="1732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smtClean="0"/>
              <a:t>GENERASIE</a:t>
            </a:r>
            <a:endParaRPr lang="en-ZA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50119" y="5871435"/>
            <a:ext cx="11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smtClean="0"/>
              <a:t>KLAS</a:t>
            </a:r>
            <a:endParaRPr lang="en-ZA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679757" y="1291516"/>
            <a:ext cx="923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 err="1" smtClean="0">
                <a:solidFill>
                  <a:schemeClr val="bg1"/>
                </a:solidFill>
              </a:rPr>
              <a:t>Eng</a:t>
            </a:r>
            <a:r>
              <a:rPr lang="en-ZA" sz="20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ZA" sz="2000" b="1" dirty="0" smtClean="0">
                <a:solidFill>
                  <a:schemeClr val="bg1"/>
                </a:solidFill>
              </a:rPr>
              <a:t>30%</a:t>
            </a:r>
            <a:endParaRPr lang="en-ZA" sz="2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91472" y="1291516"/>
            <a:ext cx="953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 err="1" smtClean="0">
                <a:solidFill>
                  <a:schemeClr val="bg1"/>
                </a:solidFill>
              </a:rPr>
              <a:t>Afr</a:t>
            </a:r>
            <a:endParaRPr lang="en-ZA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ZA" sz="2000" b="1" dirty="0">
                <a:solidFill>
                  <a:schemeClr val="bg1"/>
                </a:solidFill>
              </a:rPr>
              <a:t>6</a:t>
            </a:r>
            <a:r>
              <a:rPr lang="en-ZA" sz="2000" b="1" dirty="0" smtClean="0">
                <a:solidFill>
                  <a:schemeClr val="bg1"/>
                </a:solidFill>
              </a:rPr>
              <a:t>0%</a:t>
            </a:r>
            <a:endParaRPr lang="en-ZA" sz="20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69211" y="2435142"/>
            <a:ext cx="934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 err="1" smtClean="0">
                <a:solidFill>
                  <a:schemeClr val="bg1"/>
                </a:solidFill>
              </a:rPr>
              <a:t>Indiër</a:t>
            </a:r>
            <a:endParaRPr lang="en-ZA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ZA" sz="2000" b="1" dirty="0" smtClean="0">
                <a:solidFill>
                  <a:schemeClr val="bg1"/>
                </a:solidFill>
              </a:rPr>
              <a:t>1%</a:t>
            </a:r>
            <a:endParaRPr lang="en-ZA" sz="2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61608" y="2435142"/>
            <a:ext cx="953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 smtClean="0">
                <a:solidFill>
                  <a:schemeClr val="bg1"/>
                </a:solidFill>
              </a:rPr>
              <a:t>Swart</a:t>
            </a:r>
          </a:p>
          <a:p>
            <a:pPr algn="ctr"/>
            <a:r>
              <a:rPr lang="en-ZA" sz="2000" b="1" dirty="0" smtClean="0">
                <a:solidFill>
                  <a:schemeClr val="bg1"/>
                </a:solidFill>
              </a:rPr>
              <a:t>10%</a:t>
            </a:r>
            <a:endParaRPr lang="en-ZA" sz="20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91472" y="2435142"/>
            <a:ext cx="953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 smtClean="0">
                <a:solidFill>
                  <a:schemeClr val="bg1"/>
                </a:solidFill>
              </a:rPr>
              <a:t>Bruin</a:t>
            </a:r>
          </a:p>
          <a:p>
            <a:pPr algn="ctr"/>
            <a:r>
              <a:rPr lang="en-ZA" sz="2000" b="1" dirty="0" smtClean="0">
                <a:solidFill>
                  <a:schemeClr val="bg1"/>
                </a:solidFill>
              </a:rPr>
              <a:t>23%</a:t>
            </a:r>
            <a:endParaRPr lang="en-ZA" sz="20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0152" y="2435142"/>
            <a:ext cx="881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 smtClean="0">
                <a:solidFill>
                  <a:schemeClr val="bg1"/>
                </a:solidFill>
              </a:rPr>
              <a:t>Wit</a:t>
            </a:r>
          </a:p>
          <a:p>
            <a:pPr algn="ctr"/>
            <a:r>
              <a:rPr lang="en-ZA" sz="2000" b="1" dirty="0" smtClean="0">
                <a:solidFill>
                  <a:schemeClr val="bg1"/>
                </a:solidFill>
              </a:rPr>
              <a:t>66%</a:t>
            </a:r>
            <a:endParaRPr lang="en-ZA" sz="20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60233" y="3552737"/>
            <a:ext cx="953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 smtClean="0">
                <a:solidFill>
                  <a:schemeClr val="bg1"/>
                </a:solidFill>
              </a:rPr>
              <a:t>Intl</a:t>
            </a:r>
          </a:p>
          <a:p>
            <a:pPr algn="ctr"/>
            <a:r>
              <a:rPr lang="en-ZA" sz="2000" b="1" dirty="0">
                <a:solidFill>
                  <a:schemeClr val="bg1"/>
                </a:solidFill>
              </a:rPr>
              <a:t>3</a:t>
            </a:r>
            <a:r>
              <a:rPr lang="en-ZA" sz="2000" b="1" dirty="0" smtClean="0">
                <a:solidFill>
                  <a:schemeClr val="bg1"/>
                </a:solidFill>
              </a:rPr>
              <a:t>%</a:t>
            </a:r>
            <a:endParaRPr lang="en-ZA" sz="20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57173" y="3552737"/>
            <a:ext cx="953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 smtClean="0">
                <a:solidFill>
                  <a:schemeClr val="bg1"/>
                </a:solidFill>
              </a:rPr>
              <a:t>SA</a:t>
            </a:r>
          </a:p>
          <a:p>
            <a:pPr algn="ctr"/>
            <a:r>
              <a:rPr lang="en-ZA" sz="2000" b="1" dirty="0" smtClean="0">
                <a:solidFill>
                  <a:schemeClr val="bg1"/>
                </a:solidFill>
              </a:rPr>
              <a:t>97%</a:t>
            </a:r>
            <a:endParaRPr lang="en-ZA" sz="20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47796" y="4730260"/>
            <a:ext cx="955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 smtClean="0">
                <a:solidFill>
                  <a:schemeClr val="bg1"/>
                </a:solidFill>
              </a:rPr>
              <a:t>Nie-1e</a:t>
            </a:r>
          </a:p>
          <a:p>
            <a:pPr algn="ctr"/>
            <a:r>
              <a:rPr lang="en-ZA" sz="2000" b="1" dirty="0" smtClean="0">
                <a:solidFill>
                  <a:schemeClr val="bg1"/>
                </a:solidFill>
              </a:rPr>
              <a:t>58%</a:t>
            </a:r>
            <a:endParaRPr lang="en-ZA" sz="20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37566" y="4730260"/>
            <a:ext cx="953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 smtClean="0">
                <a:solidFill>
                  <a:schemeClr val="bg1"/>
                </a:solidFill>
              </a:rPr>
              <a:t>1e Gen</a:t>
            </a:r>
          </a:p>
          <a:p>
            <a:pPr algn="ctr"/>
            <a:r>
              <a:rPr lang="en-ZA" sz="2000" b="1" dirty="0" smtClean="0">
                <a:solidFill>
                  <a:schemeClr val="bg1"/>
                </a:solidFill>
              </a:rPr>
              <a:t>42%</a:t>
            </a:r>
            <a:endParaRPr lang="en-ZA" sz="20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58185" y="5844382"/>
            <a:ext cx="861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 smtClean="0">
                <a:solidFill>
                  <a:schemeClr val="bg1"/>
                </a:solidFill>
              </a:rPr>
              <a:t>Ander</a:t>
            </a:r>
          </a:p>
          <a:p>
            <a:pPr algn="ctr"/>
            <a:r>
              <a:rPr lang="en-ZA" sz="2000" b="1" dirty="0" smtClean="0">
                <a:solidFill>
                  <a:schemeClr val="bg1"/>
                </a:solidFill>
              </a:rPr>
              <a:t>83%</a:t>
            </a:r>
            <a:endParaRPr lang="en-ZA" sz="20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67125" y="5844382"/>
            <a:ext cx="923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 err="1" smtClean="0">
                <a:solidFill>
                  <a:schemeClr val="bg1"/>
                </a:solidFill>
              </a:rPr>
              <a:t>Beurs</a:t>
            </a:r>
            <a:endParaRPr lang="en-ZA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ZA" sz="2000" b="1" dirty="0" smtClean="0">
                <a:solidFill>
                  <a:schemeClr val="bg1"/>
                </a:solidFill>
              </a:rPr>
              <a:t>17%</a:t>
            </a:r>
            <a:endParaRPr lang="en-ZA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2588" y="-24482"/>
            <a:ext cx="8712968" cy="1077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000" b="1">
                <a:solidFill>
                  <a:srgbClr val="6600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200" dirty="0" err="1"/>
              <a:t>Diversteitsverspreiding</a:t>
            </a:r>
            <a:r>
              <a:rPr lang="en-ZA" sz="3200" dirty="0"/>
              <a:t> </a:t>
            </a:r>
            <a:r>
              <a:rPr lang="en-ZA" sz="3200" dirty="0" err="1"/>
              <a:t>alle</a:t>
            </a:r>
            <a:r>
              <a:rPr lang="en-ZA" sz="3200" dirty="0"/>
              <a:t> </a:t>
            </a:r>
            <a:r>
              <a:rPr lang="en-ZA" sz="3200" dirty="0" err="1"/>
              <a:t>nuweling-eerstejaars</a:t>
            </a:r>
            <a:r>
              <a:rPr lang="en-ZA" sz="3200" dirty="0"/>
              <a:t> in </a:t>
            </a:r>
            <a:r>
              <a:rPr lang="en-ZA" sz="3200" dirty="0" err="1"/>
              <a:t>koshuise</a:t>
            </a:r>
            <a:r>
              <a:rPr lang="en-ZA" sz="3200" dirty="0"/>
              <a:t> </a:t>
            </a:r>
            <a:r>
              <a:rPr lang="en-ZA" sz="3200"/>
              <a:t>op </a:t>
            </a:r>
            <a:r>
              <a:rPr lang="en-ZA" sz="3200" smtClean="0"/>
              <a:t>Stellenboschkampus </a:t>
            </a:r>
            <a:r>
              <a:rPr lang="en-ZA" sz="3200" dirty="0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265365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51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27584" y="339545"/>
            <a:ext cx="7416824" cy="707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000" b="1">
                <a:solidFill>
                  <a:srgbClr val="6600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Studente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so </a:t>
            </a:r>
            <a:r>
              <a:rPr lang="en-US" dirty="0" err="1"/>
              <a:t>beskryf</a:t>
            </a:r>
            <a:r>
              <a:rPr lang="en-US" dirty="0"/>
              <a:t> word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9412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9144000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651"/>
            <a:ext cx="8229600" cy="198884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Primêre</a:t>
            </a:r>
            <a:r>
              <a:rPr lang="en-US" dirty="0" smtClean="0"/>
              <a:t> </a:t>
            </a:r>
            <a:r>
              <a:rPr lang="en-US" dirty="0" err="1" smtClean="0"/>
              <a:t>plasing</a:t>
            </a:r>
            <a:r>
              <a:rPr lang="en-US" dirty="0" smtClean="0"/>
              <a:t> </a:t>
            </a:r>
            <a:r>
              <a:rPr lang="en-US" dirty="0" err="1" smtClean="0"/>
              <a:t>volgens</a:t>
            </a:r>
            <a:r>
              <a:rPr lang="en-US" dirty="0" smtClean="0"/>
              <a:t> </a:t>
            </a:r>
            <a:r>
              <a:rPr lang="en-US" dirty="0" err="1" smtClean="0"/>
              <a:t>akademiese</a:t>
            </a:r>
            <a:r>
              <a:rPr lang="en-US" dirty="0" smtClean="0"/>
              <a:t> </a:t>
            </a:r>
            <a:r>
              <a:rPr lang="en-US" dirty="0" err="1" smtClean="0"/>
              <a:t>prestasie</a:t>
            </a:r>
            <a:r>
              <a:rPr lang="en-US" dirty="0" smtClean="0"/>
              <a:t> </a:t>
            </a:r>
            <a:r>
              <a:rPr lang="en-US" dirty="0" err="1" smtClean="0"/>
              <a:t>ongeag</a:t>
            </a:r>
            <a:r>
              <a:rPr lang="en-US" dirty="0" smtClean="0"/>
              <a:t> </a:t>
            </a:r>
            <a:r>
              <a:rPr lang="en-US" dirty="0" err="1" smtClean="0"/>
              <a:t>diversiteitsfaktore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4275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 </a:t>
            </a:r>
            <a:r>
              <a:rPr lang="en-US" dirty="0" err="1" smtClean="0"/>
              <a:t>plasing</a:t>
            </a:r>
            <a:r>
              <a:rPr lang="en-US" dirty="0" smtClean="0"/>
              <a:t> word die </a:t>
            </a:r>
            <a:r>
              <a:rPr lang="en-US" dirty="0" err="1" smtClean="0"/>
              <a:t>diversiteitsfaktore</a:t>
            </a:r>
            <a:r>
              <a:rPr lang="en-US" dirty="0" smtClean="0"/>
              <a:t> </a:t>
            </a:r>
            <a:r>
              <a:rPr lang="en-US" dirty="0" err="1" smtClean="0"/>
              <a:t>getel</a:t>
            </a:r>
            <a:endParaRPr lang="en-Z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9144000" cy="538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371364" y="178332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60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32240" y="1772816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30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52638" y="179227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10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75220" y="234888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10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21730" y="234731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20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01332" y="234888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20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79372" y="235782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50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23292" y="288290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80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63148" y="289341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20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23292" y="350100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50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43690" y="349049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50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54200" y="405605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70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42750" y="406500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30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8064" y="178332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err="1" smtClean="0"/>
              <a:t>Taal</a:t>
            </a:r>
            <a:endParaRPr lang="en-ZA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167500" y="23578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err="1" smtClean="0"/>
              <a:t>Ras</a:t>
            </a:r>
            <a:endParaRPr lang="en-ZA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148064" y="2870923"/>
            <a:ext cx="85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Burger</a:t>
            </a:r>
            <a:endParaRPr lang="en-ZA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167500" y="342890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Gen</a:t>
            </a:r>
            <a:endParaRPr lang="en-ZA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167500" y="40560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err="1" smtClean="0"/>
              <a:t>Klas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186670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ZA" dirty="0" err="1" smtClean="0"/>
              <a:t>Rekenaarprogram</a:t>
            </a:r>
            <a:r>
              <a:rPr lang="en-ZA" dirty="0" smtClean="0"/>
              <a:t> </a:t>
            </a:r>
            <a:r>
              <a:rPr lang="en-ZA" dirty="0" err="1" smtClean="0"/>
              <a:t>selekteer</a:t>
            </a:r>
            <a:r>
              <a:rPr lang="en-ZA" dirty="0" smtClean="0"/>
              <a:t> </a:t>
            </a:r>
            <a:r>
              <a:rPr lang="en-ZA" dirty="0" err="1" smtClean="0"/>
              <a:t>om</a:t>
            </a:r>
            <a:r>
              <a:rPr lang="en-ZA" dirty="0" smtClean="0"/>
              <a:t> </a:t>
            </a:r>
            <a:r>
              <a:rPr lang="en-ZA" dirty="0" err="1" smtClean="0"/>
              <a:t>nader</a:t>
            </a:r>
            <a:r>
              <a:rPr lang="en-ZA" dirty="0" smtClean="0"/>
              <a:t> </a:t>
            </a:r>
            <a:r>
              <a:rPr lang="en-ZA" dirty="0" err="1" smtClean="0"/>
              <a:t>aan</a:t>
            </a:r>
            <a:r>
              <a:rPr lang="en-ZA" dirty="0" smtClean="0"/>
              <a:t> </a:t>
            </a:r>
            <a:r>
              <a:rPr lang="en-ZA" dirty="0" err="1" smtClean="0"/>
              <a:t>diversiteitsideaal</a:t>
            </a:r>
            <a:r>
              <a:rPr lang="en-ZA" dirty="0" smtClean="0"/>
              <a:t> </a:t>
            </a:r>
            <a:r>
              <a:rPr lang="en-ZA" dirty="0" err="1" smtClean="0"/>
              <a:t>te</a:t>
            </a:r>
            <a:r>
              <a:rPr lang="en-ZA" dirty="0" smtClean="0"/>
              <a:t> bring</a:t>
            </a:r>
            <a:endParaRPr lang="en-Z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5"/>
            <a:ext cx="9144000" cy="537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52638" y="179227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10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32240" y="180278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36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90822" y="1793836"/>
            <a:ext cx="418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54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42128" y="2348880"/>
            <a:ext cx="467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10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32240" y="234888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18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80934" y="234888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54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28384" y="3212976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10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01332" y="234888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18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63148" y="291443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18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32240" y="290392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82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73658" y="3488936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54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21730" y="347998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46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63148" y="405605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73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32240" y="404554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27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48064" y="178332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err="1" smtClean="0"/>
              <a:t>Taal</a:t>
            </a:r>
            <a:endParaRPr lang="en-ZA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167500" y="23578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err="1" smtClean="0"/>
              <a:t>Ras</a:t>
            </a:r>
            <a:endParaRPr lang="en-ZA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148064" y="2870923"/>
            <a:ext cx="85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Burger</a:t>
            </a:r>
            <a:endParaRPr lang="en-ZA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167500" y="342890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Gen</a:t>
            </a:r>
            <a:endParaRPr lang="en-ZA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286648" y="4056052"/>
            <a:ext cx="1857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smtClean="0"/>
              <a:t>Klas  Ander  Beurs</a:t>
            </a:r>
            <a:endParaRPr lang="en-ZA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286648" y="3519714"/>
            <a:ext cx="1857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smtClean="0"/>
              <a:t>2+  1e</a:t>
            </a:r>
            <a:endParaRPr lang="en-ZA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286648" y="2945212"/>
            <a:ext cx="1857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smtClean="0"/>
              <a:t>Int  SA</a:t>
            </a:r>
            <a:endParaRPr lang="en-ZA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956376" y="1819829"/>
            <a:ext cx="1187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600" b="1" smtClean="0"/>
              <a:t>Ander   E  A</a:t>
            </a:r>
            <a:endParaRPr lang="en-ZA" sz="1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290286" y="2379658"/>
            <a:ext cx="882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600" b="1" smtClean="0"/>
              <a:t>I S B W</a:t>
            </a:r>
            <a:endParaRPr lang="en-ZA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688841" y="4833279"/>
            <a:ext cx="10165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smtClean="0"/>
              <a:t>Engels</a:t>
            </a:r>
          </a:p>
          <a:p>
            <a:r>
              <a:rPr lang="en-ZA" sz="1600" b="1" smtClean="0"/>
              <a:t>Wit</a:t>
            </a:r>
          </a:p>
          <a:p>
            <a:r>
              <a:rPr lang="en-ZA" sz="1600" b="1" smtClean="0"/>
              <a:t>SA Buger</a:t>
            </a:r>
          </a:p>
          <a:p>
            <a:r>
              <a:rPr lang="en-ZA" sz="1600" b="1" smtClean="0"/>
              <a:t>2+ Gen</a:t>
            </a:r>
          </a:p>
          <a:p>
            <a:r>
              <a:rPr lang="en-ZA" sz="1600" b="1" smtClean="0"/>
              <a:t>Nie Beurs</a:t>
            </a:r>
            <a:endParaRPr lang="en-ZA" sz="1600" b="1"/>
          </a:p>
        </p:txBody>
      </p:sp>
    </p:spTree>
    <p:extLst>
      <p:ext uri="{BB962C8B-B14F-4D97-AF65-F5344CB8AC3E}">
        <p14:creationId xmlns:p14="http://schemas.microsoft.com/office/powerpoint/2010/main" val="408046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Grondwetlike</a:t>
            </a:r>
            <a:r>
              <a:rPr lang="en-US" sz="4000" dirty="0" smtClean="0"/>
              <a:t> </a:t>
            </a:r>
            <a:r>
              <a:rPr lang="en-US" sz="4000" dirty="0" err="1" smtClean="0"/>
              <a:t>oorweging</a:t>
            </a:r>
            <a:endParaRPr lang="en-Z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184576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u="sng" dirty="0" smtClean="0"/>
              <a:t>A. </a:t>
            </a:r>
            <a:r>
              <a:rPr lang="en-US" u="sng" dirty="0" err="1" smtClean="0"/>
              <a:t>Skend</a:t>
            </a:r>
            <a:r>
              <a:rPr lang="en-US" u="sng" dirty="0" smtClean="0"/>
              <a:t> </a:t>
            </a:r>
            <a:r>
              <a:rPr lang="en-US" u="sng" dirty="0" err="1" smtClean="0"/>
              <a:t>regte</a:t>
            </a:r>
            <a:r>
              <a:rPr lang="en-US" u="sng" dirty="0" smtClean="0"/>
              <a:t> van </a:t>
            </a:r>
            <a:r>
              <a:rPr lang="en-US" u="sng" dirty="0" err="1" smtClean="0"/>
              <a:t>taal</a:t>
            </a:r>
            <a:r>
              <a:rPr lang="en-US" u="sng" dirty="0" smtClean="0"/>
              <a:t>- en </a:t>
            </a:r>
            <a:r>
              <a:rPr lang="en-US" u="sng" dirty="0" err="1" smtClean="0"/>
              <a:t>kultuurgroepe</a:t>
            </a:r>
            <a:r>
              <a:rPr lang="en-US" u="sng" dirty="0" smtClean="0"/>
              <a:t>? </a:t>
            </a:r>
          </a:p>
          <a:p>
            <a:pPr marL="0" indent="0">
              <a:buNone/>
            </a:pPr>
            <a:r>
              <a:rPr lang="en-US" b="1" dirty="0" err="1" smtClean="0"/>
              <a:t>Regsbeginsel</a:t>
            </a:r>
            <a:r>
              <a:rPr lang="en-US" b="1" dirty="0" smtClean="0"/>
              <a:t> </a:t>
            </a:r>
            <a:r>
              <a:rPr lang="en-US" b="1" dirty="0" err="1" smtClean="0"/>
              <a:t>toegepas</a:t>
            </a:r>
            <a:endParaRPr lang="en-US" b="1" dirty="0" smtClean="0"/>
          </a:p>
          <a:p>
            <a:r>
              <a:rPr lang="en-US" dirty="0" err="1" smtClean="0"/>
              <a:t>Koshuis</a:t>
            </a:r>
            <a:r>
              <a:rPr lang="en-US" dirty="0" smtClean="0"/>
              <a:t> is </a:t>
            </a:r>
            <a:r>
              <a:rPr lang="en-US" dirty="0" err="1" smtClean="0"/>
              <a:t>deel</a:t>
            </a:r>
            <a:r>
              <a:rPr lang="en-US" dirty="0" smtClean="0"/>
              <a:t> van ’n </a:t>
            </a:r>
            <a:r>
              <a:rPr lang="en-US" dirty="0" err="1" smtClean="0"/>
              <a:t>breër</a:t>
            </a:r>
            <a:r>
              <a:rPr lang="en-US" dirty="0" smtClean="0"/>
              <a:t> </a:t>
            </a:r>
            <a:r>
              <a:rPr lang="en-US" dirty="0" err="1" smtClean="0"/>
              <a:t>taal</a:t>
            </a:r>
            <a:r>
              <a:rPr lang="en-US" dirty="0" smtClean="0"/>
              <a:t>- en </a:t>
            </a:r>
            <a:r>
              <a:rPr lang="en-US" dirty="0" err="1" smtClean="0"/>
              <a:t>kultuur-gemeenskap</a:t>
            </a:r>
            <a:r>
              <a:rPr lang="en-US" dirty="0" smtClean="0"/>
              <a:t> as </a:t>
            </a:r>
            <a:r>
              <a:rPr lang="en-US" dirty="0" err="1" smtClean="0"/>
              <a:t>deel</a:t>
            </a:r>
            <a:r>
              <a:rPr lang="en-US" dirty="0" smtClean="0"/>
              <a:t> van ’n diverse SA en </a:t>
            </a:r>
            <a:r>
              <a:rPr lang="en-US" dirty="0" err="1" smtClean="0"/>
              <a:t>nie</a:t>
            </a:r>
            <a:r>
              <a:rPr lang="en-US" dirty="0" smtClean="0"/>
              <a:t> ’n </a:t>
            </a:r>
            <a:r>
              <a:rPr lang="en-US" dirty="0" err="1" smtClean="0"/>
              <a:t>aparte</a:t>
            </a:r>
            <a:r>
              <a:rPr lang="en-US" dirty="0" smtClean="0"/>
              <a:t> </a:t>
            </a:r>
            <a:r>
              <a:rPr lang="en-US" dirty="0" err="1" smtClean="0"/>
              <a:t>kultuur</a:t>
            </a:r>
            <a:r>
              <a:rPr lang="en-US" dirty="0" smtClean="0"/>
              <a:t> </a:t>
            </a:r>
            <a:r>
              <a:rPr lang="en-US" dirty="0" err="1" smtClean="0"/>
              <a:t>wat</a:t>
            </a:r>
            <a:r>
              <a:rPr lang="en-US" dirty="0" smtClean="0"/>
              <a:t> as sulks </a:t>
            </a:r>
            <a:r>
              <a:rPr lang="en-US" dirty="0" err="1" smtClean="0"/>
              <a:t>erken</a:t>
            </a:r>
            <a:r>
              <a:rPr lang="en-US" dirty="0" smtClean="0"/>
              <a:t> word </a:t>
            </a:r>
            <a:r>
              <a:rPr lang="en-US" dirty="0" err="1" smtClean="0"/>
              <a:t>nie</a:t>
            </a:r>
            <a:r>
              <a:rPr lang="en-US" dirty="0" smtClean="0"/>
              <a:t>. </a:t>
            </a:r>
          </a:p>
          <a:p>
            <a:r>
              <a:rPr lang="en-US" smtClean="0"/>
              <a:t>Beleid </a:t>
            </a:r>
            <a:r>
              <a:rPr lang="en-US" dirty="0" err="1" smtClean="0"/>
              <a:t>druis</a:t>
            </a:r>
            <a:r>
              <a:rPr lang="en-US" dirty="0" smtClean="0"/>
              <a:t> </a:t>
            </a:r>
            <a:r>
              <a:rPr lang="en-US" dirty="0" err="1" smtClean="0"/>
              <a:t>nie</a:t>
            </a:r>
            <a:r>
              <a:rPr lang="en-US" dirty="0" smtClean="0"/>
              <a:t> in teen </a:t>
            </a:r>
            <a:r>
              <a:rPr lang="en-US" dirty="0" err="1" smtClean="0"/>
              <a:t>regte</a:t>
            </a:r>
            <a:r>
              <a:rPr lang="en-US" dirty="0" smtClean="0"/>
              <a:t> van </a:t>
            </a:r>
            <a:r>
              <a:rPr lang="en-US" dirty="0" err="1" smtClean="0"/>
              <a:t>persone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hul</a:t>
            </a:r>
            <a:r>
              <a:rPr lang="en-US" dirty="0" smtClean="0"/>
              <a:t> </a:t>
            </a:r>
            <a:r>
              <a:rPr lang="en-US" dirty="0" err="1" smtClean="0"/>
              <a:t>spesifieke</a:t>
            </a:r>
            <a:r>
              <a:rPr lang="en-US" dirty="0" smtClean="0"/>
              <a:t> </a:t>
            </a:r>
            <a:r>
              <a:rPr lang="en-US" dirty="0" err="1" smtClean="0"/>
              <a:t>taal</a:t>
            </a:r>
            <a:r>
              <a:rPr lang="en-US" dirty="0" smtClean="0"/>
              <a:t>- of </a:t>
            </a:r>
            <a:r>
              <a:rPr lang="en-US" dirty="0" err="1" smtClean="0"/>
              <a:t>kulturele</a:t>
            </a:r>
            <a:r>
              <a:rPr lang="en-US" dirty="0" smtClean="0"/>
              <a:t> </a:t>
            </a:r>
            <a:r>
              <a:rPr lang="en-US" dirty="0" err="1" smtClean="0"/>
              <a:t>regte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geniet</a:t>
            </a:r>
            <a:r>
              <a:rPr lang="en-US" dirty="0" smtClean="0"/>
              <a:t> en </a:t>
            </a:r>
            <a:r>
              <a:rPr lang="en-US" dirty="0" err="1" smtClean="0"/>
              <a:t>uit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leef</a:t>
            </a:r>
            <a:r>
              <a:rPr lang="en-US" dirty="0" smtClean="0"/>
              <a:t> </a:t>
            </a:r>
            <a:r>
              <a:rPr lang="en-US" dirty="0" err="1" smtClean="0"/>
              <a:t>nie</a:t>
            </a:r>
            <a:r>
              <a:rPr lang="en-US" dirty="0" smtClean="0"/>
              <a:t>.</a:t>
            </a:r>
          </a:p>
        </p:txBody>
      </p:sp>
      <p:pic>
        <p:nvPicPr>
          <p:cNvPr id="4" name="Picture 16" descr="File:Coat of arms of South Africa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57250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09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af-ZA" dirty="0" smtClean="0"/>
              <a:t/>
            </a:r>
            <a:br>
              <a:rPr lang="af-ZA" dirty="0" smtClean="0"/>
            </a:br>
            <a:r>
              <a:rPr lang="af-ZA" dirty="0" smtClean="0"/>
              <a:t>Agtergrond vir </a:t>
            </a:r>
            <a:r>
              <a:rPr lang="af-ZA" smtClean="0"/>
              <a:t>nuwe koshuisplasingsbeleid</a:t>
            </a:r>
            <a:r>
              <a:rPr lang="en-ZA" dirty="0" smtClean="0"/>
              <a:t/>
            </a:r>
            <a:br>
              <a:rPr lang="en-ZA" dirty="0" smtClean="0"/>
            </a:b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8444" y="1700808"/>
            <a:ext cx="5577692" cy="3312367"/>
          </a:xfrm>
        </p:spPr>
        <p:txBody>
          <a:bodyPr>
            <a:normAutofit/>
          </a:bodyPr>
          <a:lstStyle/>
          <a:p>
            <a:pPr lvl="0"/>
            <a:r>
              <a:rPr lang="af-ZA" sz="2800" dirty="0" smtClean="0"/>
              <a:t>US visie 2030</a:t>
            </a:r>
          </a:p>
          <a:p>
            <a:pPr lvl="0"/>
            <a:r>
              <a:rPr lang="af-ZA" sz="2800" dirty="0" smtClean="0"/>
              <a:t>Buite-klas-ervaring ten </a:t>
            </a:r>
            <a:r>
              <a:rPr lang="af-ZA" sz="2800" dirty="0"/>
              <a:t>beste </a:t>
            </a:r>
            <a:r>
              <a:rPr lang="af-ZA" sz="2800" dirty="0" smtClean="0"/>
              <a:t>organiseer </a:t>
            </a:r>
            <a:endParaRPr lang="en-ZA" sz="2800" dirty="0"/>
          </a:p>
          <a:p>
            <a:pPr lvl="0"/>
            <a:r>
              <a:rPr lang="af-ZA" sz="2800" dirty="0" smtClean="0"/>
              <a:t>Ook PSO-wyke, klusters, LLL-huise</a:t>
            </a:r>
          </a:p>
          <a:p>
            <a:pPr lvl="0"/>
            <a:r>
              <a:rPr lang="af-ZA" sz="2800" dirty="0" smtClean="0"/>
              <a:t>Ou beleid is nie meer werkbaar nie</a:t>
            </a:r>
            <a:endParaRPr lang="en-ZA" dirty="0"/>
          </a:p>
          <a:p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060848"/>
            <a:ext cx="3282493" cy="24409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4717774"/>
            <a:ext cx="79728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Eerstejaarsgetalle</a:t>
            </a:r>
            <a:r>
              <a:rPr lang="en-US" sz="2400" dirty="0" smtClean="0"/>
              <a:t> in </a:t>
            </a:r>
            <a:r>
              <a:rPr lang="en-US" sz="2400" dirty="0" err="1" smtClean="0"/>
              <a:t>koshuise</a:t>
            </a:r>
            <a:r>
              <a:rPr lang="en-US" sz="2400" smtClean="0"/>
              <a:t>:  Mikpunt </a:t>
            </a:r>
            <a:r>
              <a:rPr lang="en-US" sz="2400" dirty="0" smtClean="0"/>
              <a:t>40% - </a:t>
            </a:r>
            <a:r>
              <a:rPr lang="en-US" sz="2400" dirty="0" err="1" smtClean="0"/>
              <a:t>Werklik</a:t>
            </a:r>
            <a:r>
              <a:rPr lang="en-US" sz="2400" dirty="0" smtClean="0"/>
              <a:t> 34%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“</a:t>
            </a:r>
            <a:r>
              <a:rPr lang="en-US" sz="2400" dirty="0" err="1" smtClean="0"/>
              <a:t>Voorkeurkategorie</a:t>
            </a:r>
            <a:r>
              <a:rPr lang="en-US" sz="2400" smtClean="0"/>
              <a:t>”:  BSI </a:t>
            </a:r>
            <a:r>
              <a:rPr lang="en-US" sz="2400" dirty="0" smtClean="0"/>
              <a:t>+ </a:t>
            </a:r>
            <a:r>
              <a:rPr lang="en-US" sz="2400" dirty="0" err="1" smtClean="0"/>
              <a:t>Gestremdheid</a:t>
            </a:r>
            <a:r>
              <a:rPr lang="en-US" sz="2400" smtClean="0"/>
              <a:t>:  Mikpunt </a:t>
            </a:r>
            <a:r>
              <a:rPr lang="en-US" sz="2400" dirty="0" smtClean="0"/>
              <a:t>30% </a:t>
            </a:r>
            <a:r>
              <a:rPr lang="en-US" sz="2400" dirty="0" err="1" smtClean="0"/>
              <a:t>Werklik</a:t>
            </a:r>
            <a:r>
              <a:rPr lang="en-US" sz="2400" dirty="0" smtClean="0"/>
              <a:t> 34%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Wil</a:t>
            </a:r>
            <a:r>
              <a:rPr lang="en-US" sz="2400" dirty="0" smtClean="0"/>
              <a:t> </a:t>
            </a:r>
            <a:r>
              <a:rPr lang="en-US" sz="2400" dirty="0" err="1" smtClean="0"/>
              <a:t>wegdoen</a:t>
            </a:r>
            <a:r>
              <a:rPr lang="en-US" sz="2400" dirty="0" smtClean="0"/>
              <a:t> met “</a:t>
            </a:r>
            <a:r>
              <a:rPr lang="en-US" sz="2400" dirty="0" err="1" smtClean="0"/>
              <a:t>voorkeur</a:t>
            </a:r>
            <a:r>
              <a:rPr lang="en-US" sz="2400" dirty="0" smtClean="0"/>
              <a:t>” </a:t>
            </a:r>
            <a:r>
              <a:rPr lang="en-US" sz="2400" dirty="0" err="1" smtClean="0"/>
              <a:t>konsep</a:t>
            </a:r>
            <a:r>
              <a:rPr lang="en-US" sz="2400" dirty="0" smtClean="0"/>
              <a:t> – </a:t>
            </a:r>
            <a:r>
              <a:rPr lang="en-US" sz="2400" err="1" smtClean="0"/>
              <a:t>meer</a:t>
            </a:r>
            <a:r>
              <a:rPr lang="en-US" sz="2400" smtClean="0"/>
              <a:t> </a:t>
            </a:r>
            <a:r>
              <a:rPr lang="en-US" sz="2400" smtClean="0"/>
              <a:t>diversiteitsdimensies </a:t>
            </a:r>
            <a:r>
              <a:rPr lang="en-US" sz="2400" dirty="0" err="1" smtClean="0"/>
              <a:t>kan</a:t>
            </a:r>
            <a:r>
              <a:rPr lang="en-US" sz="2400" dirty="0" smtClean="0"/>
              <a:t> </a:t>
            </a:r>
            <a:r>
              <a:rPr lang="en-US" sz="2400" dirty="0" err="1" smtClean="0"/>
              <a:t>bestuur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33294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57100"/>
            <a:ext cx="7992888" cy="864096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 smtClean="0"/>
              <a:t>Grondwetlike</a:t>
            </a:r>
            <a:r>
              <a:rPr lang="en-US" sz="4000" dirty="0" smtClean="0"/>
              <a:t> </a:t>
            </a:r>
            <a:r>
              <a:rPr lang="en-US" sz="4000" dirty="0" err="1" smtClean="0"/>
              <a:t>oorweging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99394"/>
            <a:ext cx="8424936" cy="52586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 smtClean="0"/>
              <a:t>B. </a:t>
            </a:r>
            <a:r>
              <a:rPr lang="en-US" u="sng" dirty="0" err="1" smtClean="0"/>
              <a:t>Diskriminasie</a:t>
            </a:r>
            <a:r>
              <a:rPr lang="en-US" u="sng" dirty="0" smtClean="0"/>
              <a:t>?</a:t>
            </a:r>
          </a:p>
          <a:p>
            <a:pPr marL="0" indent="0">
              <a:buNone/>
            </a:pPr>
            <a:r>
              <a:rPr lang="en-US" b="1" dirty="0" err="1" smtClean="0"/>
              <a:t>Regstoets</a:t>
            </a:r>
            <a:r>
              <a:rPr lang="en-US" b="1" dirty="0" smtClean="0"/>
              <a:t> (</a:t>
            </a:r>
            <a:r>
              <a:rPr lang="en-US" b="1" dirty="0" err="1" smtClean="0"/>
              <a:t>stapsgewys</a:t>
            </a:r>
            <a:r>
              <a:rPr lang="en-US" b="1" dirty="0" smtClean="0"/>
              <a:t>):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Word </a:t>
            </a:r>
            <a:r>
              <a:rPr lang="en-US" dirty="0" err="1" smtClean="0"/>
              <a:t>gedifferensieer</a:t>
            </a:r>
            <a:r>
              <a:rPr lang="en-US" dirty="0" smtClean="0"/>
              <a:t> </a:t>
            </a:r>
            <a:r>
              <a:rPr lang="en-US" dirty="0" err="1" smtClean="0"/>
              <a:t>tussen</a:t>
            </a:r>
            <a:r>
              <a:rPr lang="en-US" dirty="0" smtClean="0"/>
              <a:t> </a:t>
            </a:r>
            <a:r>
              <a:rPr lang="en-US" dirty="0" err="1" smtClean="0"/>
              <a:t>persone</a:t>
            </a:r>
            <a:r>
              <a:rPr lang="en-US" dirty="0" smtClean="0"/>
              <a:t> of </a:t>
            </a:r>
            <a:r>
              <a:rPr lang="en-US" dirty="0" err="1" smtClean="0"/>
              <a:t>kategorieë</a:t>
            </a:r>
            <a:r>
              <a:rPr lang="en-US" dirty="0" smtClean="0"/>
              <a:t> van </a:t>
            </a:r>
            <a:r>
              <a:rPr lang="en-US" dirty="0" err="1" smtClean="0"/>
              <a:t>persone</a:t>
            </a:r>
            <a:r>
              <a:rPr lang="en-US" dirty="0" smtClean="0"/>
              <a:t>? 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die </a:t>
            </a:r>
            <a:r>
              <a:rPr lang="en-US" dirty="0" err="1" smtClean="0"/>
              <a:t>differensiasie</a:t>
            </a:r>
            <a:r>
              <a:rPr lang="en-US" dirty="0" smtClean="0"/>
              <a:t> ’n </a:t>
            </a:r>
            <a:r>
              <a:rPr lang="en-US" dirty="0" err="1" smtClean="0"/>
              <a:t>vorm</a:t>
            </a:r>
            <a:r>
              <a:rPr lang="en-US" dirty="0" smtClean="0"/>
              <a:t> van </a:t>
            </a:r>
            <a:r>
              <a:rPr lang="en-US" dirty="0" err="1" smtClean="0"/>
              <a:t>diskriminasie</a:t>
            </a:r>
            <a:r>
              <a:rPr lang="en-US" dirty="0" smtClean="0"/>
              <a:t> (</a:t>
            </a:r>
            <a:r>
              <a:rPr lang="en-US" dirty="0" err="1" smtClean="0"/>
              <a:t>direk</a:t>
            </a:r>
            <a:r>
              <a:rPr lang="en-US" dirty="0" smtClean="0"/>
              <a:t> of </a:t>
            </a:r>
            <a:r>
              <a:rPr lang="en-US" dirty="0" err="1" smtClean="0"/>
              <a:t>indirek</a:t>
            </a:r>
            <a:r>
              <a:rPr lang="en-US" dirty="0" smtClean="0"/>
              <a:t>)?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Is die </a:t>
            </a:r>
            <a:r>
              <a:rPr lang="en-US" dirty="0" err="1"/>
              <a:t>diskriminasie</a:t>
            </a:r>
            <a:r>
              <a:rPr lang="en-US" dirty="0"/>
              <a:t> </a:t>
            </a:r>
            <a:r>
              <a:rPr lang="en-US" dirty="0" err="1"/>
              <a:t>onbillik</a:t>
            </a:r>
            <a:r>
              <a:rPr lang="en-US" dirty="0"/>
              <a:t>? 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As </a:t>
            </a:r>
            <a:r>
              <a:rPr lang="en-US" smtClean="0"/>
              <a:t>billik,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geregverdig</a:t>
            </a:r>
            <a:r>
              <a:rPr lang="en-US" dirty="0"/>
              <a:t> word </a:t>
            </a:r>
            <a:r>
              <a:rPr lang="en-US" err="1"/>
              <a:t>ingevolge</a:t>
            </a:r>
            <a:r>
              <a:rPr lang="en-US"/>
              <a:t> </a:t>
            </a:r>
            <a:r>
              <a:rPr lang="en-US" smtClean="0"/>
              <a:t>Artikel </a:t>
            </a:r>
            <a:r>
              <a:rPr lang="en-US" dirty="0"/>
              <a:t>36?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5" name="Picture 8" descr="Die nasionale v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6597"/>
            <a:ext cx="2350507" cy="162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13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64096"/>
          </a:xfrm>
        </p:spPr>
        <p:txBody>
          <a:bodyPr>
            <a:normAutofit/>
          </a:bodyPr>
          <a:lstStyle/>
          <a:p>
            <a:pPr marL="0" indent="0"/>
            <a:r>
              <a:rPr lang="en-US" sz="4000" dirty="0" err="1"/>
              <a:t>Regstoets</a:t>
            </a:r>
            <a:r>
              <a:rPr lang="en-US" sz="4000" dirty="0"/>
              <a:t> </a:t>
            </a:r>
            <a:r>
              <a:rPr lang="en-US" sz="4000" dirty="0" err="1" smtClean="0"/>
              <a:t>toegepas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428" y="980728"/>
            <a:ext cx="8229600" cy="398904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smtClean="0"/>
              <a:t>Differensiasie?</a:t>
            </a:r>
          </a:p>
          <a:p>
            <a:pPr marL="715963" lvl="1" indent="-265113">
              <a:buFont typeface="Wingdings" pitchFamily="2" charset="2"/>
              <a:buChar char="§"/>
            </a:pPr>
            <a:r>
              <a:rPr lang="en-US" sz="2400"/>
              <a:t>Beleid is </a:t>
            </a:r>
            <a:r>
              <a:rPr lang="en-US" sz="2400" b="1" smtClean="0"/>
              <a:t>rasneutraal</a:t>
            </a:r>
            <a:endParaRPr lang="en-US" sz="2400" b="1" dirty="0"/>
          </a:p>
          <a:p>
            <a:pPr marL="715963" lvl="1" indent="-265113">
              <a:buFont typeface="Wingdings" pitchFamily="2" charset="2"/>
              <a:buChar char="§"/>
            </a:pPr>
            <a:r>
              <a:rPr lang="en-US" sz="2400" smtClean="0"/>
              <a:t>Beoordeel </a:t>
            </a:r>
            <a:r>
              <a:rPr lang="en-US" sz="2400" dirty="0" smtClean="0"/>
              <a:t>op 5 </a:t>
            </a:r>
            <a:r>
              <a:rPr lang="en-US" sz="2400" dirty="0" err="1" smtClean="0"/>
              <a:t>faktore</a:t>
            </a:r>
            <a:r>
              <a:rPr lang="en-US" sz="2400" dirty="0" smtClean="0"/>
              <a:t> met </a:t>
            </a:r>
            <a:r>
              <a:rPr lang="en-US" sz="2400" err="1" smtClean="0"/>
              <a:t>gelyke</a:t>
            </a:r>
            <a:r>
              <a:rPr lang="en-US" sz="2400" smtClean="0"/>
              <a:t> gewig</a:t>
            </a:r>
          </a:p>
          <a:p>
            <a:pPr marL="715963" lvl="1" indent="-265113">
              <a:buFont typeface="Wingdings" pitchFamily="2" charset="2"/>
              <a:buChar char="§"/>
            </a:pPr>
            <a:r>
              <a:rPr lang="en-US" sz="2400" smtClean="0"/>
              <a:t>Dus </a:t>
            </a:r>
            <a:r>
              <a:rPr lang="en-US" sz="2400" dirty="0" err="1" smtClean="0"/>
              <a:t>geen</a:t>
            </a:r>
            <a:r>
              <a:rPr lang="en-US" sz="2400" dirty="0" smtClean="0"/>
              <a:t> </a:t>
            </a:r>
            <a:r>
              <a:rPr lang="en-US" sz="2400" dirty="0" err="1" smtClean="0"/>
              <a:t>direkte</a:t>
            </a:r>
            <a:r>
              <a:rPr lang="en-US" sz="2400" dirty="0" smtClean="0"/>
              <a:t> </a:t>
            </a:r>
            <a:r>
              <a:rPr lang="en-US" sz="2400" dirty="0" err="1" smtClean="0"/>
              <a:t>diskriminasie</a:t>
            </a:r>
            <a:r>
              <a:rPr lang="en-US" sz="2400" dirty="0" smtClean="0"/>
              <a:t> 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Is </a:t>
            </a:r>
            <a:r>
              <a:rPr lang="en-US" sz="2800" dirty="0" err="1" smtClean="0"/>
              <a:t>daar</a:t>
            </a:r>
            <a:r>
              <a:rPr lang="en-US" sz="2800" dirty="0" smtClean="0"/>
              <a:t> </a:t>
            </a:r>
            <a:r>
              <a:rPr lang="en-US" sz="2800" dirty="0" err="1" smtClean="0"/>
              <a:t>indirekte</a:t>
            </a:r>
            <a:r>
              <a:rPr lang="en-US" sz="2800" dirty="0" smtClean="0"/>
              <a:t> </a:t>
            </a:r>
            <a:r>
              <a:rPr lang="en-US" sz="2800" dirty="0" err="1" smtClean="0"/>
              <a:t>diskriminasie</a:t>
            </a:r>
            <a:r>
              <a:rPr lang="en-US" sz="2800" i="1" dirty="0" smtClean="0"/>
              <a:t>?</a:t>
            </a:r>
            <a:endParaRPr lang="en-ZA" sz="2800" dirty="0" smtClean="0"/>
          </a:p>
          <a:p>
            <a:pPr marL="715963" lvl="1" indent="-265113">
              <a:buFont typeface="Wingdings" pitchFamily="2" charset="2"/>
              <a:buChar char="§"/>
            </a:pPr>
            <a:r>
              <a:rPr lang="nl-NL" sz="2400"/>
              <a:t>Bv </a:t>
            </a:r>
            <a:r>
              <a:rPr lang="nl-NL" sz="2400" dirty="0"/>
              <a:t>net 2% van aansoekers is internasionale studente, maar ’n mikpunt van 10% word </a:t>
            </a:r>
            <a:r>
              <a:rPr lang="nl-NL" sz="2400"/>
              <a:t>gestel </a:t>
            </a:r>
            <a:r>
              <a:rPr lang="nl-NL" sz="2400" smtClean="0"/>
              <a:t>dan </a:t>
            </a:r>
            <a:r>
              <a:rPr lang="nl-NL" sz="2400" dirty="0"/>
              <a:t>kry alle internasionale studente plek en dit diskrimineer indirek teen SA studente </a:t>
            </a:r>
          </a:p>
          <a:p>
            <a:pPr marL="0" indent="0">
              <a:buNone/>
            </a:pPr>
            <a:endParaRPr lang="en-US" sz="2800" i="1" dirty="0" smtClean="0"/>
          </a:p>
        </p:txBody>
      </p:sp>
      <p:pic>
        <p:nvPicPr>
          <p:cNvPr id="4" name="Picture 5" descr="boschtelegram_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16" y="4869160"/>
            <a:ext cx="7900010" cy="141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52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5302"/>
            <a:ext cx="8229600" cy="720080"/>
          </a:xfrm>
        </p:spPr>
        <p:txBody>
          <a:bodyPr>
            <a:normAutofit/>
          </a:bodyPr>
          <a:lstStyle/>
          <a:p>
            <a:r>
              <a:rPr lang="en-US" sz="3600" dirty="0" err="1"/>
              <a:t>Regstoets</a:t>
            </a:r>
            <a:r>
              <a:rPr lang="en-US" sz="3600" dirty="0"/>
              <a:t> </a:t>
            </a:r>
            <a:r>
              <a:rPr lang="en-US" sz="3600" dirty="0" err="1" smtClean="0"/>
              <a:t>toegepas</a:t>
            </a:r>
            <a:r>
              <a:rPr lang="en-US" sz="3600" dirty="0" smtClean="0"/>
              <a:t> (</a:t>
            </a:r>
            <a:r>
              <a:rPr lang="en-US" sz="3600" dirty="0" err="1" smtClean="0"/>
              <a:t>vervolg</a:t>
            </a:r>
            <a:r>
              <a:rPr lang="en-US" sz="3600" dirty="0" smtClean="0"/>
              <a:t>)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20688"/>
            <a:ext cx="8712968" cy="496855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smtClean="0"/>
              <a:t>Is die diskriminasie </a:t>
            </a:r>
            <a:r>
              <a:rPr lang="en-US" sz="2800" dirty="0" err="1" smtClean="0"/>
              <a:t>onbillik</a:t>
            </a:r>
            <a:r>
              <a:rPr lang="en-US" sz="2800" dirty="0" smtClean="0"/>
              <a:t>? </a:t>
            </a:r>
          </a:p>
          <a:p>
            <a:pPr marL="715963" lvl="1" indent="-265113">
              <a:buFont typeface="Wingdings" pitchFamily="2" charset="2"/>
              <a:buChar char="§"/>
            </a:pPr>
            <a:r>
              <a:rPr lang="en-US" sz="2400" dirty="0" err="1" smtClean="0"/>
              <a:t>Doel</a:t>
            </a:r>
            <a:r>
              <a:rPr lang="en-US" sz="2400" dirty="0" smtClean="0"/>
              <a:t> is diverse </a:t>
            </a:r>
            <a:r>
              <a:rPr lang="en-US" sz="2400" dirty="0" err="1" smtClean="0"/>
              <a:t>gemeenskap</a:t>
            </a:r>
            <a:r>
              <a:rPr lang="en-US" sz="2400" dirty="0" smtClean="0"/>
              <a:t> </a:t>
            </a:r>
            <a:r>
              <a:rPr lang="en-US" sz="2400" dirty="0" err="1" smtClean="0"/>
              <a:t>om</a:t>
            </a:r>
            <a:r>
              <a:rPr lang="en-US" sz="2400" dirty="0" smtClean="0"/>
              <a:t> </a:t>
            </a:r>
            <a:r>
              <a:rPr lang="en-US" sz="2400" dirty="0" err="1" smtClean="0"/>
              <a:t>uitnemendheid</a:t>
            </a:r>
            <a:r>
              <a:rPr lang="en-US" sz="2400" dirty="0" smtClean="0"/>
              <a:t> </a:t>
            </a:r>
            <a:r>
              <a:rPr lang="en-US" sz="2400" err="1" smtClean="0"/>
              <a:t>te</a:t>
            </a:r>
            <a:r>
              <a:rPr lang="en-US" sz="2400" smtClean="0"/>
              <a:t> bevorder, terwyl kwesbare studente ondersteun moet word</a:t>
            </a:r>
            <a:r>
              <a:rPr lang="en-US" sz="2400" smtClean="0"/>
              <a:t>.  Geen groep uitgesluit nie.</a:t>
            </a:r>
            <a:endParaRPr lang="en-US" sz="2400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en-US" sz="2800" smtClean="0"/>
              <a:t>Regverdigbaar?</a:t>
            </a:r>
          </a:p>
          <a:p>
            <a:pPr marL="715963" lvl="1" indent="-265113">
              <a:buFont typeface="Wingdings" pitchFamily="2" charset="2"/>
              <a:buChar char="§"/>
            </a:pPr>
            <a:r>
              <a:rPr lang="en-US" sz="2400"/>
              <a:t>Studente </a:t>
            </a:r>
            <a:r>
              <a:rPr lang="en-US" sz="2400" dirty="0"/>
              <a:t>van ’n </a:t>
            </a:r>
            <a:r>
              <a:rPr lang="en-US" sz="2400" dirty="0" err="1"/>
              <a:t>voorheen</a:t>
            </a:r>
            <a:r>
              <a:rPr lang="en-US" sz="2400" dirty="0"/>
              <a:t> </a:t>
            </a:r>
            <a:r>
              <a:rPr lang="en-US" sz="2400" dirty="0" err="1"/>
              <a:t>benadeelde</a:t>
            </a:r>
            <a:r>
              <a:rPr lang="en-US" sz="2400" dirty="0"/>
              <a:t> </a:t>
            </a:r>
            <a:r>
              <a:rPr lang="en-US" sz="2400" dirty="0" err="1"/>
              <a:t>kategorie</a:t>
            </a:r>
            <a:r>
              <a:rPr lang="en-US" sz="2400" dirty="0"/>
              <a:t> </a:t>
            </a:r>
            <a:r>
              <a:rPr lang="en-US" sz="2400" dirty="0" err="1"/>
              <a:t>kan</a:t>
            </a:r>
            <a:r>
              <a:rPr lang="en-US" sz="2400" dirty="0"/>
              <a:t> </a:t>
            </a:r>
            <a:r>
              <a:rPr lang="en-US" sz="2400" dirty="0" err="1"/>
              <a:t>bevoordeel</a:t>
            </a:r>
            <a:r>
              <a:rPr lang="en-US" sz="2400" dirty="0"/>
              <a:t> word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err="1" smtClean="0"/>
              <a:t>Nie</a:t>
            </a:r>
            <a:r>
              <a:rPr lang="en-US" sz="2400" dirty="0" smtClean="0"/>
              <a:t> </a:t>
            </a:r>
            <a:r>
              <a:rPr lang="en-US" sz="2400" dirty="0" err="1" smtClean="0"/>
              <a:t>onbillik</a:t>
            </a:r>
            <a:r>
              <a:rPr lang="en-US" sz="2400" dirty="0" smtClean="0"/>
              <a:t> </a:t>
            </a:r>
            <a:r>
              <a:rPr lang="en-US" sz="2400" dirty="0" err="1" smtClean="0"/>
              <a:t>nie</a:t>
            </a:r>
            <a:r>
              <a:rPr lang="en-US" sz="2400" dirty="0" smtClean="0"/>
              <a:t>,  </a:t>
            </a:r>
            <a:r>
              <a:rPr lang="en-US" sz="2400" dirty="0" err="1" smtClean="0"/>
              <a:t>bg</a:t>
            </a:r>
            <a:r>
              <a:rPr lang="en-US" sz="2400" dirty="0" smtClean="0"/>
              <a:t> is </a:t>
            </a:r>
            <a:r>
              <a:rPr lang="en-US" sz="2400" dirty="0" err="1" smtClean="0"/>
              <a:t>fundamentele</a:t>
            </a:r>
            <a:r>
              <a:rPr lang="en-US" sz="2400" dirty="0" smtClean="0"/>
              <a:t> </a:t>
            </a:r>
            <a:r>
              <a:rPr lang="en-US" sz="2400" dirty="0" err="1" smtClean="0"/>
              <a:t>waardes</a:t>
            </a:r>
            <a:r>
              <a:rPr lang="en-US" sz="2400" dirty="0" smtClean="0"/>
              <a:t> in </a:t>
            </a:r>
            <a:r>
              <a:rPr lang="en-US" sz="2400" dirty="0" err="1" smtClean="0"/>
              <a:t>Grondwet</a:t>
            </a:r>
            <a:endParaRPr lang="en-US" sz="2400" dirty="0" smtClean="0"/>
          </a:p>
          <a:p>
            <a:pPr lvl="1">
              <a:buFont typeface="Wingdings" pitchFamily="2" charset="2"/>
              <a:buChar char="§"/>
            </a:pPr>
            <a:r>
              <a:rPr lang="en-US" sz="2400" dirty="0" err="1" smtClean="0"/>
              <a:t>Beleidsoogmerke</a:t>
            </a:r>
            <a:r>
              <a:rPr lang="en-US" sz="2400" dirty="0" smtClean="0"/>
              <a:t> word </a:t>
            </a:r>
            <a:r>
              <a:rPr lang="en-US" sz="2400" dirty="0" err="1" smtClean="0"/>
              <a:t>sterk</a:t>
            </a:r>
            <a:r>
              <a:rPr lang="en-US" sz="2400" dirty="0" smtClean="0"/>
              <a:t> </a:t>
            </a:r>
            <a:r>
              <a:rPr lang="en-US" sz="2400" dirty="0" err="1" smtClean="0"/>
              <a:t>ondersteun</a:t>
            </a:r>
            <a:r>
              <a:rPr lang="en-US" sz="2400" dirty="0" smtClean="0"/>
              <a:t> </a:t>
            </a:r>
            <a:r>
              <a:rPr lang="en-US" sz="2400" dirty="0" err="1" smtClean="0"/>
              <a:t>deur</a:t>
            </a:r>
            <a:r>
              <a:rPr lang="en-US" sz="2400" dirty="0" smtClean="0"/>
              <a:t> </a:t>
            </a:r>
            <a:r>
              <a:rPr lang="en-US" sz="2400" dirty="0" err="1" smtClean="0"/>
              <a:t>Konstitu-sionele</a:t>
            </a:r>
            <a:r>
              <a:rPr lang="en-US" sz="2400" dirty="0" smtClean="0"/>
              <a:t> Hof se </a:t>
            </a:r>
            <a:r>
              <a:rPr lang="en-US" sz="2400" dirty="0" err="1" smtClean="0"/>
              <a:t>uitsprake</a:t>
            </a:r>
            <a:r>
              <a:rPr lang="en-US" sz="24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800" err="1" smtClean="0"/>
              <a:t>Beleid</a:t>
            </a:r>
            <a:r>
              <a:rPr lang="en-US" sz="2800" smtClean="0"/>
              <a:t> </a:t>
            </a:r>
            <a:r>
              <a:rPr lang="en-US" sz="2800" smtClean="0"/>
              <a:t>in </a:t>
            </a:r>
            <a:r>
              <a:rPr lang="en-US" sz="2800" dirty="0" smtClean="0"/>
              <a:t>pas met </a:t>
            </a:r>
            <a:r>
              <a:rPr lang="en-US" sz="2800" err="1" smtClean="0"/>
              <a:t>billike</a:t>
            </a:r>
            <a:r>
              <a:rPr lang="en-US" sz="2800" smtClean="0"/>
              <a:t> </a:t>
            </a:r>
            <a:r>
              <a:rPr lang="en-US" sz="2800" smtClean="0"/>
              <a:t>diskriminasie;  geen Grondwet konflik</a:t>
            </a:r>
            <a:endParaRPr lang="en-US" sz="2800" dirty="0" smtClean="0"/>
          </a:p>
        </p:txBody>
      </p:sp>
      <p:pic>
        <p:nvPicPr>
          <p:cNvPr id="4" name="Picture 2" descr="boschtelegram_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507362"/>
            <a:ext cx="7200800" cy="128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3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640960" cy="6552728"/>
          </a:xfrm>
        </p:spPr>
        <p:txBody>
          <a:bodyPr>
            <a:normAutofit/>
          </a:bodyPr>
          <a:lstStyle/>
          <a:p>
            <a:pPr algn="l"/>
            <a:r>
              <a:rPr lang="en-ZA" smtClean="0"/>
              <a:t>Taalbeplanning vir Toeganklikheid: die beginsels</a:t>
            </a:r>
            <a:endParaRPr lang="en-ZA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44055043"/>
              </p:ext>
            </p:extLst>
          </p:nvPr>
        </p:nvGraphicFramePr>
        <p:xfrm>
          <a:off x="165096" y="1397000"/>
          <a:ext cx="8826500" cy="4557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168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640960" cy="6552728"/>
          </a:xfrm>
        </p:spPr>
        <p:txBody>
          <a:bodyPr>
            <a:normAutofit/>
          </a:bodyPr>
          <a:lstStyle/>
          <a:p>
            <a:pPr algn="l"/>
            <a:r>
              <a:rPr lang="en-ZA"/>
              <a:t>Taalbeplanning vir </a:t>
            </a:r>
            <a:r>
              <a:rPr lang="en-ZA" smtClean="0"/>
              <a:t>Toeganklikheid: die beginsels</a:t>
            </a:r>
          </a:p>
          <a:p>
            <a:pPr algn="l"/>
            <a:endParaRPr lang="en-ZA"/>
          </a:p>
          <a:p>
            <a:pPr algn="l"/>
            <a:endParaRPr lang="en-ZA" sz="2400" b="1"/>
          </a:p>
        </p:txBody>
      </p:sp>
      <p:graphicFrame>
        <p:nvGraphicFramePr>
          <p:cNvPr id="4" name="Content Placehold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373203"/>
              </p:ext>
            </p:extLst>
          </p:nvPr>
        </p:nvGraphicFramePr>
        <p:xfrm>
          <a:off x="323528" y="1038944"/>
          <a:ext cx="8449391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056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640960" cy="6552728"/>
          </a:xfrm>
        </p:spPr>
        <p:txBody>
          <a:bodyPr>
            <a:normAutofit/>
          </a:bodyPr>
          <a:lstStyle/>
          <a:p>
            <a:pPr algn="l"/>
            <a:r>
              <a:rPr lang="en-ZA" sz="2400" dirty="0" smtClean="0"/>
              <a:t> </a:t>
            </a:r>
          </a:p>
          <a:p>
            <a:pPr marL="342900" indent="-342900" algn="l">
              <a:buFont typeface="Wingdings" pitchFamily="2" charset="2"/>
              <a:buChar char="q"/>
            </a:pPr>
            <a:endParaRPr lang="en-ZA" sz="2400" dirty="0"/>
          </a:p>
        </p:txBody>
      </p:sp>
      <p:graphicFrame>
        <p:nvGraphicFramePr>
          <p:cNvPr id="4" name="Content Placehold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397702"/>
              </p:ext>
            </p:extLst>
          </p:nvPr>
        </p:nvGraphicFramePr>
        <p:xfrm>
          <a:off x="251520" y="260648"/>
          <a:ext cx="8449391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469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814"/>
            <a:ext cx="8229600" cy="936104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Verwelkomende</a:t>
            </a:r>
            <a:r>
              <a:rPr lang="en-US" sz="4000" dirty="0" smtClean="0"/>
              <a:t> </a:t>
            </a:r>
            <a:r>
              <a:rPr lang="en-US" sz="4000" dirty="0" err="1" smtClean="0"/>
              <a:t>kultuur</a:t>
            </a:r>
            <a:endParaRPr lang="en-Z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309634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smtClean="0"/>
              <a:t>Wegbeweeg van magshiërargieë in koshuise</a:t>
            </a:r>
          </a:p>
          <a:p>
            <a:pPr>
              <a:lnSpc>
                <a:spcPct val="120000"/>
              </a:lnSpc>
            </a:pPr>
            <a:r>
              <a:rPr lang="en-US" sz="2400" smtClean="0"/>
              <a:t>Sonder verlies van goeie </a:t>
            </a:r>
            <a:r>
              <a:rPr lang="en-US" sz="2400" smtClean="0"/>
              <a:t>tradisies, met bou van waardes</a:t>
            </a:r>
            <a:endParaRPr lang="en-US" sz="2400" smtClean="0"/>
          </a:p>
          <a:p>
            <a:pPr>
              <a:lnSpc>
                <a:spcPct val="120000"/>
              </a:lnSpc>
            </a:pPr>
            <a:r>
              <a:rPr lang="en-US" sz="2400" smtClean="0"/>
              <a:t>Aktiewe </a:t>
            </a:r>
            <a:r>
              <a:rPr lang="en-US" sz="2400" dirty="0" err="1" smtClean="0"/>
              <a:t>werksessies</a:t>
            </a:r>
            <a:r>
              <a:rPr lang="en-US" sz="2400" dirty="0" smtClean="0"/>
              <a:t> as </a:t>
            </a:r>
            <a:r>
              <a:rPr lang="en-US" sz="2400" dirty="0" err="1" smtClean="0"/>
              <a:t>deel</a:t>
            </a:r>
            <a:r>
              <a:rPr lang="en-US" sz="2400" dirty="0" smtClean="0"/>
              <a:t> van </a:t>
            </a:r>
            <a:r>
              <a:rPr lang="en-US" sz="2400" dirty="0" err="1" smtClean="0"/>
              <a:t>Residensiële</a:t>
            </a:r>
            <a:r>
              <a:rPr lang="en-US" sz="2400" dirty="0" smtClean="0"/>
              <a:t> </a:t>
            </a:r>
            <a:r>
              <a:rPr lang="en-US" sz="2400" dirty="0" err="1" smtClean="0"/>
              <a:t>Opvoeding</a:t>
            </a:r>
            <a:r>
              <a:rPr lang="en-US" sz="2400" dirty="0" smtClean="0"/>
              <a:t> (</a:t>
            </a:r>
            <a:r>
              <a:rPr lang="en-US" sz="2400" dirty="0" err="1" smtClean="0"/>
              <a:t>ResEd</a:t>
            </a:r>
            <a:r>
              <a:rPr lang="en-US" sz="2400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 Mentor-</a:t>
            </a:r>
            <a:r>
              <a:rPr lang="en-US" sz="2400" dirty="0" err="1" smtClean="0"/>
              <a:t>menteekoppeling</a:t>
            </a:r>
            <a:r>
              <a:rPr lang="en-US" sz="2400" dirty="0" smtClean="0"/>
              <a:t> met </a:t>
            </a:r>
            <a:r>
              <a:rPr lang="en-US" sz="2400" dirty="0" err="1" smtClean="0"/>
              <a:t>toenemende</a:t>
            </a:r>
            <a:r>
              <a:rPr lang="en-US" sz="2400" dirty="0" smtClean="0"/>
              <a:t> </a:t>
            </a:r>
            <a:r>
              <a:rPr lang="en-US" sz="2400" dirty="0" err="1" smtClean="0"/>
              <a:t>klem</a:t>
            </a:r>
            <a:r>
              <a:rPr lang="en-US" sz="2400" dirty="0" smtClean="0"/>
              <a:t> op </a:t>
            </a:r>
            <a:r>
              <a:rPr lang="en-US" sz="2400" b="1" dirty="0" err="1" smtClean="0"/>
              <a:t>welwees</a:t>
            </a:r>
            <a:r>
              <a:rPr lang="en-US" sz="2400" b="1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en-US" sz="2400" dirty="0" err="1" smtClean="0"/>
              <a:t>Doelbewuste</a:t>
            </a:r>
            <a:r>
              <a:rPr lang="en-US" sz="2400" dirty="0" smtClean="0"/>
              <a:t> </a:t>
            </a:r>
            <a:r>
              <a:rPr lang="en-US" sz="2400" dirty="0" err="1" smtClean="0"/>
              <a:t>opleiding</a:t>
            </a:r>
            <a:r>
              <a:rPr lang="en-US" sz="2400" dirty="0" smtClean="0"/>
              <a:t> (</a:t>
            </a:r>
            <a:r>
              <a:rPr lang="en-US" sz="2400" dirty="0" err="1" smtClean="0"/>
              <a:t>investering</a:t>
            </a:r>
            <a:r>
              <a:rPr lang="en-US" sz="2400" dirty="0" smtClean="0"/>
              <a:t>) in </a:t>
            </a:r>
            <a:r>
              <a:rPr lang="en-US" sz="2400" dirty="0" err="1" smtClean="0"/>
              <a:t>leierskap</a:t>
            </a:r>
            <a:r>
              <a:rPr lang="en-US" sz="2400" dirty="0" smtClean="0"/>
              <a:t> van </a:t>
            </a:r>
            <a:r>
              <a:rPr lang="en-US" sz="2400" dirty="0" err="1" smtClean="0"/>
              <a:t>studente-gemeenskappe</a:t>
            </a:r>
            <a:r>
              <a:rPr lang="en-US" sz="2400" dirty="0" smtClean="0"/>
              <a:t> </a:t>
            </a:r>
          </a:p>
        </p:txBody>
      </p:sp>
      <p:pic>
        <p:nvPicPr>
          <p:cNvPr id="5" name="Picture 2" descr="http://www0.sun.ac.za/metanoia/images/phocagallery/MAD2/thumbs/phoca_thumb_l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65735"/>
            <a:ext cx="4662799" cy="310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40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Verwelkomende</a:t>
            </a:r>
            <a:r>
              <a:rPr lang="en-US" sz="3600" dirty="0" smtClean="0"/>
              <a:t> </a:t>
            </a:r>
            <a:r>
              <a:rPr lang="en-US" sz="3600" dirty="0" err="1" smtClean="0"/>
              <a:t>kultuur</a:t>
            </a:r>
            <a:r>
              <a:rPr lang="en-US" sz="3600" dirty="0" smtClean="0"/>
              <a:t> (</a:t>
            </a:r>
            <a:r>
              <a:rPr lang="en-US" sz="3600" dirty="0" err="1" smtClean="0"/>
              <a:t>vervolg</a:t>
            </a:r>
            <a:r>
              <a:rPr lang="en-US" sz="3600" dirty="0" smtClean="0"/>
              <a:t>)</a:t>
            </a:r>
            <a:endParaRPr lang="en-Z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66" y="6091174"/>
            <a:ext cx="8856984" cy="64807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b="1" smtClean="0"/>
              <a:t>Inklusiewe </a:t>
            </a:r>
            <a:r>
              <a:rPr lang="en-US" sz="2400" b="1" dirty="0" err="1" smtClean="0"/>
              <a:t>gebruike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rondom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taal</a:t>
            </a:r>
            <a:r>
              <a:rPr lang="en-US" sz="2400" b="1" dirty="0" smtClean="0"/>
              <a:t> en </a:t>
            </a:r>
            <a:r>
              <a:rPr lang="en-US" sz="2400" b="1" err="1" smtClean="0"/>
              <a:t>ander</a:t>
            </a:r>
            <a:r>
              <a:rPr lang="en-US" sz="2400" b="1" smtClean="0"/>
              <a:t> aktiwiteite</a:t>
            </a:r>
            <a:endParaRPr lang="en-ZA" sz="24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863321"/>
            <a:ext cx="9144000" cy="1557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660033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660033"/>
              </a:buClr>
              <a:buFont typeface="Wingdings" pitchFamily="2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60033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6003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60033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smtClean="0"/>
              <a:t>Bevorder “soomlose ervaring” tussen binne- en buite-klas-ervaring</a:t>
            </a:r>
          </a:p>
          <a:p>
            <a:pPr>
              <a:lnSpc>
                <a:spcPct val="120000"/>
              </a:lnSpc>
            </a:pPr>
            <a:r>
              <a:rPr lang="en-US" sz="2400" smtClean="0"/>
              <a:t>Beter integrasie van PSO-studente by kampuskultuur – klusters, nawe (</a:t>
            </a:r>
            <a:r>
              <a:rPr lang="en-US" sz="2400" i="1" smtClean="0"/>
              <a:t>hubs)</a:t>
            </a:r>
            <a:r>
              <a:rPr lang="en-US" sz="2400" smtClean="0"/>
              <a:t>, toegang tot etes, gemeenskaplike lokale, klusterdorpies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42482" y="3103586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660033"/>
              </a:buClr>
              <a:buFont typeface="Wingdings" pitchFamily="2" charset="2"/>
              <a:buChar char="§"/>
            </a:pPr>
            <a:r>
              <a:rPr lang="en-US" sz="2400"/>
              <a:t>Meer moderne, verwelkomende en goed toegeruste </a:t>
            </a:r>
            <a:r>
              <a:rPr lang="en-US" sz="2400" smtClean="0"/>
              <a:t>ruimtes</a:t>
            </a:r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§"/>
            </a:pPr>
            <a:r>
              <a:rPr lang="en-US" sz="2400"/>
              <a:t>Belewing van diversiteit as bate binne koshuise en veral </a:t>
            </a:r>
            <a:r>
              <a:rPr lang="en-US" sz="2400" smtClean="0"/>
              <a:t>LLL-huise</a:t>
            </a:r>
            <a:endParaRPr lang="en-ZA" sz="2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81544"/>
            <a:ext cx="5335316" cy="355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0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JP2\My Pictures\US\Kampus\Stell. sneeube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50189" cy="686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76" y="3140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ZA" smtClean="0">
                <a:solidFill>
                  <a:schemeClr val="bg1"/>
                </a:solidFill>
              </a:rPr>
              <a:t>Dankie</a:t>
            </a:r>
            <a:br>
              <a:rPr lang="en-ZA" smtClean="0">
                <a:solidFill>
                  <a:schemeClr val="bg1"/>
                </a:solidFill>
              </a:rPr>
            </a:br>
            <a:r>
              <a:rPr lang="en-ZA" smtClean="0">
                <a:solidFill>
                  <a:schemeClr val="bg1"/>
                </a:solidFill>
              </a:rPr>
              <a:t>Thank you</a:t>
            </a:r>
            <a:endParaRPr lang="en-ZA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5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936104"/>
          </a:xfrm>
        </p:spPr>
        <p:txBody>
          <a:bodyPr>
            <a:normAutofit/>
          </a:bodyPr>
          <a:lstStyle/>
          <a:p>
            <a:r>
              <a:rPr lang="af-ZA" dirty="0" smtClean="0"/>
              <a:t>Beleidsbeginsels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472608"/>
          </a:xfrm>
        </p:spPr>
        <p:txBody>
          <a:bodyPr>
            <a:normAutofit fontScale="92500"/>
          </a:bodyPr>
          <a:lstStyle/>
          <a:p>
            <a:pPr lvl="0"/>
            <a:r>
              <a:rPr lang="af-ZA" b="1" i="1" dirty="0" smtClean="0"/>
              <a:t>Uitnemendheid</a:t>
            </a:r>
            <a:r>
              <a:rPr lang="af-ZA" i="1" dirty="0" smtClean="0"/>
              <a:t> </a:t>
            </a:r>
            <a:r>
              <a:rPr lang="af-ZA" i="1" dirty="0"/>
              <a:t>versterk deur</a:t>
            </a:r>
            <a:r>
              <a:rPr lang="af-ZA" dirty="0"/>
              <a:t> </a:t>
            </a:r>
            <a:r>
              <a:rPr lang="af-ZA" b="1" i="1" dirty="0"/>
              <a:t>diversiteit</a:t>
            </a:r>
            <a:r>
              <a:rPr lang="af-ZA" dirty="0"/>
              <a:t> </a:t>
            </a:r>
            <a:endParaRPr lang="af-ZA" dirty="0" smtClean="0"/>
          </a:p>
          <a:p>
            <a:r>
              <a:rPr lang="af-ZA" dirty="0"/>
              <a:t>Gesonde, </a:t>
            </a:r>
            <a:r>
              <a:rPr lang="af-ZA"/>
              <a:t>diverse </a:t>
            </a:r>
            <a:r>
              <a:rPr lang="af-ZA" smtClean="0"/>
              <a:t>studentegemeenskappe</a:t>
            </a:r>
            <a:endParaRPr lang="af-ZA" dirty="0"/>
          </a:p>
          <a:p>
            <a:pPr lvl="0"/>
            <a:r>
              <a:rPr lang="af-ZA" dirty="0" smtClean="0"/>
              <a:t>Verrykte verstaan van diversiteit: </a:t>
            </a:r>
          </a:p>
          <a:p>
            <a:pPr lvl="1"/>
            <a:r>
              <a:rPr lang="af-ZA" dirty="0" smtClean="0"/>
              <a:t>Taal – Ras – Nasionaliteit</a:t>
            </a:r>
          </a:p>
          <a:p>
            <a:pPr lvl="1"/>
            <a:r>
              <a:rPr lang="af-ZA" dirty="0" smtClean="0"/>
              <a:t>Eerstegenerasie- of nie</a:t>
            </a:r>
          </a:p>
          <a:p>
            <a:pPr lvl="1"/>
            <a:r>
              <a:rPr lang="af-ZA" dirty="0" smtClean="0"/>
              <a:t>Ekonomiese klas</a:t>
            </a:r>
          </a:p>
          <a:p>
            <a:pPr lvl="0"/>
            <a:r>
              <a:rPr lang="af-ZA" dirty="0" smtClean="0"/>
              <a:t>Verhoog deurvloeikoers </a:t>
            </a:r>
            <a:br>
              <a:rPr lang="af-ZA" dirty="0" smtClean="0"/>
            </a:br>
            <a:r>
              <a:rPr lang="af-ZA" dirty="0" smtClean="0"/>
              <a:t>deur groter getal eerstejaars in koshuise</a:t>
            </a:r>
          </a:p>
          <a:p>
            <a:pPr lvl="1"/>
            <a:r>
              <a:rPr lang="af-ZA" dirty="0" smtClean="0"/>
              <a:t>Studente wat hul eerstejaar in koshuise is lewer meer grade op as studente </a:t>
            </a:r>
            <a:r>
              <a:rPr lang="af-ZA" u="sng" dirty="0" smtClean="0"/>
              <a:t>met dieselfde skoolprestasie</a:t>
            </a:r>
            <a:r>
              <a:rPr lang="af-ZA" dirty="0" smtClean="0"/>
              <a:t> wat nie in hul eerstejaar in koshuise is nie.</a:t>
            </a:r>
          </a:p>
        </p:txBody>
      </p:sp>
      <p:pic>
        <p:nvPicPr>
          <p:cNvPr id="1026" name="Picture 2" descr="http://www0.sun.ac.za/huisvisser/wordpress/wp-content/gallery/vensters-2011/Vensters%200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08920"/>
            <a:ext cx="3108384" cy="207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18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 err="1">
                <a:solidFill>
                  <a:srgbClr val="660033"/>
                </a:solidFill>
              </a:rPr>
              <a:t>Verskil</a:t>
            </a:r>
            <a:r>
              <a:rPr lang="en-US" b="1" dirty="0">
                <a:solidFill>
                  <a:srgbClr val="660033"/>
                </a:solidFill>
              </a:rPr>
              <a:t> met </a:t>
            </a:r>
            <a:r>
              <a:rPr lang="en-US" b="1" dirty="0" err="1">
                <a:solidFill>
                  <a:srgbClr val="660033"/>
                </a:solidFill>
              </a:rPr>
              <a:t>vorige</a:t>
            </a:r>
            <a:r>
              <a:rPr lang="en-US" b="1" dirty="0">
                <a:solidFill>
                  <a:srgbClr val="660033"/>
                </a:solidFill>
              </a:rPr>
              <a:t> </a:t>
            </a:r>
            <a:r>
              <a:rPr lang="en-US" b="1" dirty="0" err="1">
                <a:solidFill>
                  <a:srgbClr val="660033"/>
                </a:solidFill>
              </a:rPr>
              <a:t>beleid</a:t>
            </a:r>
            <a:r>
              <a:rPr lang="en-US" b="1" dirty="0">
                <a:solidFill>
                  <a:srgbClr val="660033"/>
                </a:solidFill>
              </a:rPr>
              <a:t>?</a:t>
            </a:r>
            <a:endParaRPr lang="en-ZA" b="1" dirty="0">
              <a:solidFill>
                <a:srgbClr val="660033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346505"/>
              </p:ext>
            </p:extLst>
          </p:nvPr>
        </p:nvGraphicFramePr>
        <p:xfrm>
          <a:off x="323528" y="1052736"/>
          <a:ext cx="8568952" cy="5538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320480"/>
              </a:tblGrid>
              <a:tr h="487724">
                <a:tc>
                  <a:txBody>
                    <a:bodyPr/>
                    <a:lstStyle/>
                    <a:p>
                      <a:r>
                        <a:rPr lang="en-ZA" sz="2400" b="1" smtClean="0"/>
                        <a:t>Huidige beleid 2013</a:t>
                      </a:r>
                      <a:endParaRPr lang="en-ZA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b="1" smtClean="0"/>
                        <a:t>Voorgestelde beleid 2014</a:t>
                      </a:r>
                      <a:endParaRPr lang="en-ZA" sz="2400" b="1"/>
                    </a:p>
                  </a:txBody>
                  <a:tcPr/>
                </a:tc>
              </a:tr>
              <a:tr h="84182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chemeClr val="tx1"/>
                          </a:solidFill>
                        </a:rPr>
                        <a:t>Maks: Voorgraads + 1jr en alle nagraads</a:t>
                      </a:r>
                      <a:endParaRPr lang="en-ZA" sz="2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chemeClr val="tx1"/>
                          </a:solidFill>
                        </a:rPr>
                        <a:t>Normale duur van voorgraadse program</a:t>
                      </a:r>
                      <a:endParaRPr lang="en-ZA" sz="2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4182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n-ZA" sz="2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n-ZA" sz="2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4182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n-ZA" sz="2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n-ZA" sz="2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4182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n-ZA" sz="2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n-ZA" sz="2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4182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n-ZA" sz="2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n-ZA" sz="2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4182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n-ZA" sz="2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n-ZA" sz="2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6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 err="1">
                <a:solidFill>
                  <a:srgbClr val="660033"/>
                </a:solidFill>
              </a:rPr>
              <a:t>Verskil</a:t>
            </a:r>
            <a:r>
              <a:rPr lang="en-US" b="1" dirty="0">
                <a:solidFill>
                  <a:srgbClr val="660033"/>
                </a:solidFill>
              </a:rPr>
              <a:t> met </a:t>
            </a:r>
            <a:r>
              <a:rPr lang="en-US" b="1" dirty="0" err="1">
                <a:solidFill>
                  <a:srgbClr val="660033"/>
                </a:solidFill>
              </a:rPr>
              <a:t>vorige</a:t>
            </a:r>
            <a:r>
              <a:rPr lang="en-US" b="1" dirty="0">
                <a:solidFill>
                  <a:srgbClr val="660033"/>
                </a:solidFill>
              </a:rPr>
              <a:t> </a:t>
            </a:r>
            <a:r>
              <a:rPr lang="en-US" b="1" dirty="0" err="1">
                <a:solidFill>
                  <a:srgbClr val="660033"/>
                </a:solidFill>
              </a:rPr>
              <a:t>beleid</a:t>
            </a:r>
            <a:r>
              <a:rPr lang="en-US" b="1" dirty="0">
                <a:solidFill>
                  <a:srgbClr val="660033"/>
                </a:solidFill>
              </a:rPr>
              <a:t>?</a:t>
            </a:r>
            <a:endParaRPr lang="en-ZA" b="1" dirty="0">
              <a:solidFill>
                <a:srgbClr val="660033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573341"/>
              </p:ext>
            </p:extLst>
          </p:nvPr>
        </p:nvGraphicFramePr>
        <p:xfrm>
          <a:off x="323528" y="1052736"/>
          <a:ext cx="8568952" cy="5538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320480"/>
              </a:tblGrid>
              <a:tr h="487724">
                <a:tc>
                  <a:txBody>
                    <a:bodyPr/>
                    <a:lstStyle/>
                    <a:p>
                      <a:r>
                        <a:rPr lang="en-ZA" sz="2400" b="1" smtClean="0"/>
                        <a:t>Huidige beleid 2013</a:t>
                      </a:r>
                      <a:endParaRPr lang="en-ZA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b="1" smtClean="0"/>
                        <a:t>Voorgestelde beleid 2014</a:t>
                      </a:r>
                      <a:endParaRPr lang="en-ZA" sz="2400" b="1"/>
                    </a:p>
                  </a:txBody>
                  <a:tcPr/>
                </a:tc>
              </a:tr>
              <a:tr h="84182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Maks: Voorgraads + 1jr en alle nagraads</a:t>
                      </a:r>
                      <a:endParaRPr lang="en-ZA" sz="24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Normale duur van voorgraadse program</a:t>
                      </a:r>
                      <a:endParaRPr lang="en-ZA" sz="24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4182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chemeClr val="tx1"/>
                          </a:solidFill>
                        </a:rPr>
                        <a:t>15% ewekansige trekking</a:t>
                      </a:r>
                      <a:endParaRPr lang="en-ZA" sz="2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chemeClr val="tx1"/>
                          </a:solidFill>
                        </a:rPr>
                        <a:t>Geen ewekansige trekking</a:t>
                      </a:r>
                      <a:endParaRPr lang="en-ZA" sz="2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4182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n-ZA" sz="2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n-ZA" sz="2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4182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n-ZA" sz="2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n-ZA" sz="2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4182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n-ZA" sz="2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n-ZA" sz="2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4182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n-ZA" sz="2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n-ZA" sz="2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0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 err="1">
                <a:solidFill>
                  <a:srgbClr val="660033"/>
                </a:solidFill>
              </a:rPr>
              <a:t>Verskil</a:t>
            </a:r>
            <a:r>
              <a:rPr lang="en-US" b="1" dirty="0">
                <a:solidFill>
                  <a:srgbClr val="660033"/>
                </a:solidFill>
              </a:rPr>
              <a:t> met </a:t>
            </a:r>
            <a:r>
              <a:rPr lang="en-US" b="1" dirty="0" err="1">
                <a:solidFill>
                  <a:srgbClr val="660033"/>
                </a:solidFill>
              </a:rPr>
              <a:t>vorige</a:t>
            </a:r>
            <a:r>
              <a:rPr lang="en-US" b="1" dirty="0">
                <a:solidFill>
                  <a:srgbClr val="660033"/>
                </a:solidFill>
              </a:rPr>
              <a:t> </a:t>
            </a:r>
            <a:r>
              <a:rPr lang="en-US" b="1" dirty="0" err="1">
                <a:solidFill>
                  <a:srgbClr val="660033"/>
                </a:solidFill>
              </a:rPr>
              <a:t>beleid</a:t>
            </a:r>
            <a:r>
              <a:rPr lang="en-US" b="1" dirty="0">
                <a:solidFill>
                  <a:srgbClr val="660033"/>
                </a:solidFill>
              </a:rPr>
              <a:t>?</a:t>
            </a:r>
            <a:endParaRPr lang="en-ZA" b="1" dirty="0">
              <a:solidFill>
                <a:srgbClr val="660033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936638"/>
              </p:ext>
            </p:extLst>
          </p:nvPr>
        </p:nvGraphicFramePr>
        <p:xfrm>
          <a:off x="323528" y="1052736"/>
          <a:ext cx="8568952" cy="5586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320480"/>
              </a:tblGrid>
              <a:tr h="487724">
                <a:tc>
                  <a:txBody>
                    <a:bodyPr/>
                    <a:lstStyle/>
                    <a:p>
                      <a:r>
                        <a:rPr lang="en-ZA" sz="2400" b="1" smtClean="0"/>
                        <a:t>Huidige beleid 2013</a:t>
                      </a:r>
                      <a:endParaRPr lang="en-ZA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b="1" smtClean="0"/>
                        <a:t>Voorgestelde beleid 2014</a:t>
                      </a:r>
                      <a:endParaRPr lang="en-ZA" sz="2400" b="1"/>
                    </a:p>
                  </a:txBody>
                  <a:tcPr/>
                </a:tc>
              </a:tr>
              <a:tr h="84182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Maks: Voorgraads + 1jr en alle nagraads</a:t>
                      </a:r>
                      <a:endParaRPr lang="en-ZA" sz="24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Normale duur van voorgraadse program</a:t>
                      </a:r>
                      <a:endParaRPr lang="en-ZA" sz="24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42659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15% ewekansige trekking</a:t>
                      </a:r>
                      <a:endParaRPr lang="en-ZA" sz="24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Geen ewekansige trekking</a:t>
                      </a:r>
                      <a:endParaRPr lang="en-ZA" sz="24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4182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chemeClr val="tx1"/>
                          </a:solidFill>
                        </a:rPr>
                        <a:t>12% diskresionêre plasings deur koshuis</a:t>
                      </a:r>
                      <a:endParaRPr lang="en-ZA" sz="2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chemeClr val="tx1"/>
                          </a:solidFill>
                        </a:rPr>
                        <a:t>5 studente </a:t>
                      </a:r>
                      <a:r>
                        <a:rPr lang="en-US" sz="2400" b="1" smtClean="0">
                          <a:solidFill>
                            <a:schemeClr val="tx1"/>
                          </a:solidFill>
                        </a:rPr>
                        <a:t>oorskuif na spesifieke koshuis (reeds geselekteer)</a:t>
                      </a:r>
                      <a:endParaRPr lang="en-ZA" sz="2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4182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n-ZA" sz="2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n-ZA" sz="2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4182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n-ZA" sz="2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n-ZA" sz="2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4182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n-ZA" sz="2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n-ZA" sz="2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0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 err="1">
                <a:solidFill>
                  <a:srgbClr val="660033"/>
                </a:solidFill>
              </a:rPr>
              <a:t>Verskil</a:t>
            </a:r>
            <a:r>
              <a:rPr lang="en-US" b="1" dirty="0">
                <a:solidFill>
                  <a:srgbClr val="660033"/>
                </a:solidFill>
              </a:rPr>
              <a:t> met </a:t>
            </a:r>
            <a:r>
              <a:rPr lang="en-US" b="1" dirty="0" err="1">
                <a:solidFill>
                  <a:srgbClr val="660033"/>
                </a:solidFill>
              </a:rPr>
              <a:t>vorige</a:t>
            </a:r>
            <a:r>
              <a:rPr lang="en-US" b="1" dirty="0">
                <a:solidFill>
                  <a:srgbClr val="660033"/>
                </a:solidFill>
              </a:rPr>
              <a:t> </a:t>
            </a:r>
            <a:r>
              <a:rPr lang="en-US" b="1" dirty="0" err="1">
                <a:solidFill>
                  <a:srgbClr val="660033"/>
                </a:solidFill>
              </a:rPr>
              <a:t>beleid</a:t>
            </a:r>
            <a:r>
              <a:rPr lang="en-US" b="1" dirty="0">
                <a:solidFill>
                  <a:srgbClr val="660033"/>
                </a:solidFill>
              </a:rPr>
              <a:t>?</a:t>
            </a:r>
            <a:endParaRPr lang="en-ZA" b="1" dirty="0">
              <a:solidFill>
                <a:srgbClr val="660033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941950"/>
              </p:ext>
            </p:extLst>
          </p:nvPr>
        </p:nvGraphicFramePr>
        <p:xfrm>
          <a:off x="323528" y="1052736"/>
          <a:ext cx="8568952" cy="5538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320480"/>
              </a:tblGrid>
              <a:tr h="487724">
                <a:tc>
                  <a:txBody>
                    <a:bodyPr/>
                    <a:lstStyle/>
                    <a:p>
                      <a:r>
                        <a:rPr lang="en-ZA" sz="2400" b="1" smtClean="0"/>
                        <a:t>Huidige beleid 2013</a:t>
                      </a:r>
                      <a:endParaRPr lang="en-ZA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b="1" smtClean="0"/>
                        <a:t>Voorgestelde beleid 2014</a:t>
                      </a:r>
                      <a:endParaRPr lang="en-ZA" sz="2400" b="1"/>
                    </a:p>
                  </a:txBody>
                  <a:tcPr/>
                </a:tc>
              </a:tr>
              <a:tr h="84182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Maks: Voorgraads + 1jr en alle nagraads</a:t>
                      </a:r>
                      <a:endParaRPr lang="en-ZA" sz="24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Normale duur van voorgraadse program</a:t>
                      </a:r>
                      <a:endParaRPr lang="en-ZA" sz="24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4182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15% ewekansige trekking</a:t>
                      </a:r>
                      <a:endParaRPr lang="en-ZA" sz="24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Geen ewekansige trekking</a:t>
                      </a:r>
                      <a:endParaRPr lang="en-ZA" sz="24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4182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12% diskresionêre plasings deur koshuis</a:t>
                      </a:r>
                      <a:endParaRPr lang="en-ZA" sz="24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 oorskuif na spesifieke koshuis (reeds geselekteer)</a:t>
                      </a:r>
                      <a:endParaRPr lang="en-ZA" sz="24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4182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ZA" sz="2400" b="1" smtClean="0">
                          <a:solidFill>
                            <a:schemeClr val="tx1"/>
                          </a:solidFill>
                        </a:rPr>
                        <a:t>8% Viserektor (Onderrig) plasings</a:t>
                      </a:r>
                      <a:endParaRPr lang="en-ZA" sz="2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ZA" sz="2400" b="1" smtClean="0">
                          <a:solidFill>
                            <a:schemeClr val="tx1"/>
                          </a:solidFill>
                        </a:rPr>
                        <a:t>Spesiale </a:t>
                      </a:r>
                      <a:r>
                        <a:rPr lang="en-ZA" sz="2400" b="1" smtClean="0">
                          <a:solidFill>
                            <a:schemeClr val="tx1"/>
                          </a:solidFill>
                        </a:rPr>
                        <a:t>plasings (Maties Sport, Bloemhof</a:t>
                      </a:r>
                      <a:r>
                        <a:rPr lang="en-ZA" sz="2400" b="1" baseline="0" smtClean="0">
                          <a:solidFill>
                            <a:schemeClr val="tx1"/>
                          </a:solidFill>
                        </a:rPr>
                        <a:t> Trust, VGP)</a:t>
                      </a:r>
                      <a:endParaRPr lang="en-ZA" sz="2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4182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n-ZA" sz="2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n-ZA" sz="2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4182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n-ZA" sz="2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n-ZA" sz="2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0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 err="1">
                <a:solidFill>
                  <a:srgbClr val="660033"/>
                </a:solidFill>
              </a:rPr>
              <a:t>Verskil</a:t>
            </a:r>
            <a:r>
              <a:rPr lang="en-US" b="1" dirty="0">
                <a:solidFill>
                  <a:srgbClr val="660033"/>
                </a:solidFill>
              </a:rPr>
              <a:t> met </a:t>
            </a:r>
            <a:r>
              <a:rPr lang="en-US" b="1" dirty="0" err="1">
                <a:solidFill>
                  <a:srgbClr val="660033"/>
                </a:solidFill>
              </a:rPr>
              <a:t>vorige</a:t>
            </a:r>
            <a:r>
              <a:rPr lang="en-US" b="1" dirty="0">
                <a:solidFill>
                  <a:srgbClr val="660033"/>
                </a:solidFill>
              </a:rPr>
              <a:t> </a:t>
            </a:r>
            <a:r>
              <a:rPr lang="en-US" b="1" dirty="0" err="1">
                <a:solidFill>
                  <a:srgbClr val="660033"/>
                </a:solidFill>
              </a:rPr>
              <a:t>beleid</a:t>
            </a:r>
            <a:r>
              <a:rPr lang="en-US" b="1" dirty="0">
                <a:solidFill>
                  <a:srgbClr val="660033"/>
                </a:solidFill>
              </a:rPr>
              <a:t>?</a:t>
            </a:r>
            <a:endParaRPr lang="en-ZA" b="1" dirty="0">
              <a:solidFill>
                <a:srgbClr val="660033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093156"/>
              </p:ext>
            </p:extLst>
          </p:nvPr>
        </p:nvGraphicFramePr>
        <p:xfrm>
          <a:off x="323528" y="1052736"/>
          <a:ext cx="8568952" cy="5538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320480"/>
              </a:tblGrid>
              <a:tr h="487724">
                <a:tc>
                  <a:txBody>
                    <a:bodyPr/>
                    <a:lstStyle/>
                    <a:p>
                      <a:r>
                        <a:rPr lang="en-ZA" sz="2400" b="1" smtClean="0"/>
                        <a:t>Huidige beleid 2013</a:t>
                      </a:r>
                      <a:endParaRPr lang="en-ZA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b="1" smtClean="0"/>
                        <a:t>Voorgestelde beleid 2014</a:t>
                      </a:r>
                      <a:endParaRPr lang="en-ZA" sz="2400" b="1"/>
                    </a:p>
                  </a:txBody>
                  <a:tcPr/>
                </a:tc>
              </a:tr>
              <a:tr h="84182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Maks: Voorgraads + 1jr en alle nagraads</a:t>
                      </a:r>
                      <a:endParaRPr lang="en-ZA" sz="24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Normale duur van voorgraadse program</a:t>
                      </a:r>
                      <a:endParaRPr lang="en-ZA" sz="24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4182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15% ewekansige trekking</a:t>
                      </a:r>
                      <a:endParaRPr lang="en-ZA" sz="24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Geen ewekansige trekking</a:t>
                      </a:r>
                      <a:endParaRPr lang="en-ZA" sz="24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4182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12% diskresionêre plasings deur koshuis</a:t>
                      </a:r>
                      <a:endParaRPr lang="en-ZA" sz="24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 oorskuif na spesifieke koshuis (reeds geselekteer)</a:t>
                      </a:r>
                      <a:endParaRPr lang="en-ZA" sz="24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4182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ZA" sz="2400" b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8% Viserektor (Onderrig) plasings</a:t>
                      </a:r>
                      <a:endParaRPr lang="en-ZA" sz="24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ZA" sz="2400" b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Spesiale plasings</a:t>
                      </a:r>
                      <a:endParaRPr lang="en-ZA" sz="24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4182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chemeClr val="tx1"/>
                          </a:solidFill>
                        </a:rPr>
                        <a:t>35% akademiese </a:t>
                      </a:r>
                      <a:r>
                        <a:rPr lang="en-US" sz="2400" b="1" smtClean="0">
                          <a:solidFill>
                            <a:schemeClr val="tx1"/>
                          </a:solidFill>
                        </a:rPr>
                        <a:t>prestasie- </a:t>
                      </a:r>
                      <a:r>
                        <a:rPr lang="en-US" sz="2400" b="1" smtClean="0">
                          <a:solidFill>
                            <a:schemeClr val="tx1"/>
                          </a:solidFill>
                        </a:rPr>
                        <a:t>plasing</a:t>
                      </a:r>
                      <a:endParaRPr lang="en-ZA" sz="2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chemeClr val="tx1"/>
                          </a:solidFill>
                        </a:rPr>
                        <a:t>Baie groter akademiese </a:t>
                      </a:r>
                      <a:r>
                        <a:rPr lang="en-US" sz="2400" b="1" smtClean="0">
                          <a:solidFill>
                            <a:schemeClr val="tx1"/>
                          </a:solidFill>
                        </a:rPr>
                        <a:t>prestasieplasing </a:t>
                      </a:r>
                      <a:r>
                        <a:rPr lang="en-US" sz="2400" b="1" smtClean="0">
                          <a:solidFill>
                            <a:schemeClr val="tx1"/>
                          </a:solidFill>
                        </a:rPr>
                        <a:t>moontlik</a:t>
                      </a:r>
                      <a:endParaRPr lang="en-ZA" sz="2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4182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n-ZA" sz="2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n-ZA" sz="2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0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 err="1">
                <a:solidFill>
                  <a:srgbClr val="660033"/>
                </a:solidFill>
              </a:rPr>
              <a:t>Verskil</a:t>
            </a:r>
            <a:r>
              <a:rPr lang="en-US" b="1" dirty="0">
                <a:solidFill>
                  <a:srgbClr val="660033"/>
                </a:solidFill>
              </a:rPr>
              <a:t> met </a:t>
            </a:r>
            <a:r>
              <a:rPr lang="en-US" b="1" dirty="0" err="1">
                <a:solidFill>
                  <a:srgbClr val="660033"/>
                </a:solidFill>
              </a:rPr>
              <a:t>vorige</a:t>
            </a:r>
            <a:r>
              <a:rPr lang="en-US" b="1" dirty="0">
                <a:solidFill>
                  <a:srgbClr val="660033"/>
                </a:solidFill>
              </a:rPr>
              <a:t> </a:t>
            </a:r>
            <a:r>
              <a:rPr lang="en-US" b="1" dirty="0" err="1">
                <a:solidFill>
                  <a:srgbClr val="660033"/>
                </a:solidFill>
              </a:rPr>
              <a:t>beleid</a:t>
            </a:r>
            <a:r>
              <a:rPr lang="en-US" b="1" dirty="0">
                <a:solidFill>
                  <a:srgbClr val="660033"/>
                </a:solidFill>
              </a:rPr>
              <a:t>?</a:t>
            </a:r>
            <a:endParaRPr lang="en-ZA" b="1" dirty="0">
              <a:solidFill>
                <a:srgbClr val="660033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065726"/>
              </p:ext>
            </p:extLst>
          </p:nvPr>
        </p:nvGraphicFramePr>
        <p:xfrm>
          <a:off x="323528" y="1052736"/>
          <a:ext cx="8568952" cy="5538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320480"/>
              </a:tblGrid>
              <a:tr h="487724">
                <a:tc>
                  <a:txBody>
                    <a:bodyPr/>
                    <a:lstStyle/>
                    <a:p>
                      <a:r>
                        <a:rPr lang="en-ZA" sz="2400" b="1" smtClean="0"/>
                        <a:t>Huidige beleid 2013</a:t>
                      </a:r>
                      <a:endParaRPr lang="en-ZA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b="1" smtClean="0"/>
                        <a:t>Voorgestelde beleid 2014</a:t>
                      </a:r>
                      <a:endParaRPr lang="en-ZA" sz="2400" b="1"/>
                    </a:p>
                  </a:txBody>
                  <a:tcPr/>
                </a:tc>
              </a:tr>
              <a:tr h="84182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Maks: Voorgraads + 1jr en alle nagraads</a:t>
                      </a:r>
                      <a:endParaRPr lang="en-ZA" sz="24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Normale duur van voorgraadse program</a:t>
                      </a:r>
                      <a:endParaRPr lang="en-ZA" sz="24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4182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15% ewekansige trekking</a:t>
                      </a:r>
                      <a:endParaRPr lang="en-ZA" sz="24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Geen ewekansige trekking</a:t>
                      </a:r>
                      <a:endParaRPr lang="en-ZA" sz="24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4182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12% diskresionêre plasings deur koshuis</a:t>
                      </a:r>
                      <a:endParaRPr lang="en-ZA" sz="24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 oorskuif na spesifieke koshuis (reeds geselekteer)</a:t>
                      </a:r>
                      <a:endParaRPr lang="en-ZA" sz="24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4182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ZA" sz="2400" b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8% Viserektor (Onderrig) plasings</a:t>
                      </a:r>
                      <a:endParaRPr lang="en-ZA" sz="24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ZA" sz="2400" b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Spesiale plasings</a:t>
                      </a:r>
                      <a:endParaRPr lang="en-ZA" sz="24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4182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35% akademiese prestasie plasing</a:t>
                      </a:r>
                      <a:endParaRPr lang="en-ZA" sz="24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Baie groter akademiese prestasie plasing moontlik</a:t>
                      </a:r>
                      <a:endParaRPr lang="en-ZA" sz="24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4182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chemeClr val="tx1"/>
                          </a:solidFill>
                        </a:rPr>
                        <a:t>30% </a:t>
                      </a:r>
                      <a:r>
                        <a:rPr lang="en-US" sz="2400" b="1" smtClean="0">
                          <a:solidFill>
                            <a:schemeClr val="tx1"/>
                          </a:solidFill>
                        </a:rPr>
                        <a:t>voorkeurkategorie: </a:t>
                      </a:r>
                      <a:r>
                        <a:rPr lang="en-US" sz="2400" b="1" smtClean="0">
                          <a:solidFill>
                            <a:schemeClr val="tx1"/>
                          </a:solidFill>
                        </a:rPr>
                        <a:t>BSI + studente met gestremdheid</a:t>
                      </a:r>
                      <a:endParaRPr lang="en-ZA" sz="2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chemeClr val="tx1"/>
                          </a:solidFill>
                        </a:rPr>
                        <a:t>Bestuur alle studente volgens </a:t>
                      </a:r>
                      <a:r>
                        <a:rPr lang="en-US" sz="2400" b="1" smtClean="0">
                          <a:solidFill>
                            <a:schemeClr val="tx1"/>
                          </a:solidFill>
                        </a:rPr>
                        <a:t>5 diversiteitsfaktore</a:t>
                      </a:r>
                      <a:endParaRPr lang="en-ZA" sz="2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0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A6F1E087C04C41BD3FEB3AE981BA6A" ma:contentTypeVersion="2" ma:contentTypeDescription="Create a new document." ma:contentTypeScope="" ma:versionID="db2a21e783c606ab20e446a166221373">
  <xsd:schema xmlns:xsd="http://www.w3.org/2001/XMLSchema" xmlns:xs="http://www.w3.org/2001/XMLSchema" xmlns:p="http://schemas.microsoft.com/office/2006/metadata/properties" xmlns:ns1="http://schemas.microsoft.com/sharepoint/v3" xmlns:ns2="8df8337c-4e81-442e-97da-cf869c9a6eb5" targetNamespace="http://schemas.microsoft.com/office/2006/metadata/properties" ma:root="true" ma:fieldsID="ebd875e2d7b45f6c41267b308a1aeeea" ns1:_="" ns2:_="">
    <xsd:import namespace="http://schemas.microsoft.com/sharepoint/v3"/>
    <xsd:import namespace="8df8337c-4e81-442e-97da-cf869c9a6eb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f8337c-4e81-442e-97da-cf869c9a6eb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A998458-3FBE-48B1-AA9B-4809302BCBD3}"/>
</file>

<file path=customXml/itemProps2.xml><?xml version="1.0" encoding="utf-8"?>
<ds:datastoreItem xmlns:ds="http://schemas.openxmlformats.org/officeDocument/2006/customXml" ds:itemID="{A4328486-94CB-4D7D-9F4E-E47C8EB8FAD6}"/>
</file>

<file path=customXml/itemProps3.xml><?xml version="1.0" encoding="utf-8"?>
<ds:datastoreItem xmlns:ds="http://schemas.openxmlformats.org/officeDocument/2006/customXml" ds:itemID="{E42E4E5C-855F-4EDB-AC0C-27675349C3EF}"/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3183</Words>
  <Application>Microsoft Office PowerPoint</Application>
  <PresentationFormat>On-screen Show (4:3)</PresentationFormat>
  <Paragraphs>422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Konvokasie Universiteit Stellenbosch 11 April 2013</vt:lpstr>
      <vt:lpstr> Agtergrond vir nuwe koshuisplasingsbeleid </vt:lpstr>
      <vt:lpstr>Beleidsbeginsels</vt:lpstr>
      <vt:lpstr>Verskil met vorige beleid?</vt:lpstr>
      <vt:lpstr>Verskil met vorige beleid?</vt:lpstr>
      <vt:lpstr>Verskil met vorige beleid?</vt:lpstr>
      <vt:lpstr>Verskil met vorige beleid?</vt:lpstr>
      <vt:lpstr>Verskil met vorige beleid?</vt:lpstr>
      <vt:lpstr>Verskil met vorige beleid?</vt:lpstr>
      <vt:lpstr>PowerPoint Presentation</vt:lpstr>
      <vt:lpstr>Meer plek vir eerstejaars in koshuise</vt:lpstr>
      <vt:lpstr>Nuwe Metode vir Koshuisplasings</vt:lpstr>
      <vt:lpstr>Verspreiding van matriekprestasie van nuweling-koshuisstudente 2013</vt:lpstr>
      <vt:lpstr>PowerPoint Presentation</vt:lpstr>
      <vt:lpstr>PowerPoint Presentation</vt:lpstr>
      <vt:lpstr>Primêre plasing volgens akademiese prestasie ongeag diversiteitsfaktore</vt:lpstr>
      <vt:lpstr>Na plasing word die diversiteitsfaktore getel</vt:lpstr>
      <vt:lpstr>Rekenaarprogram selekteer om nader aan diversiteitsideaal te bring</vt:lpstr>
      <vt:lpstr>Grondwetlike oorweging</vt:lpstr>
      <vt:lpstr>Grondwetlike oorweging</vt:lpstr>
      <vt:lpstr>Regstoets toegepas</vt:lpstr>
      <vt:lpstr>Regstoets toegepas (vervolg)</vt:lpstr>
      <vt:lpstr>PowerPoint Presentation</vt:lpstr>
      <vt:lpstr>PowerPoint Presentation</vt:lpstr>
      <vt:lpstr>PowerPoint Presentation</vt:lpstr>
      <vt:lpstr>Verwelkomende kultuur</vt:lpstr>
      <vt:lpstr>Verwelkomende kultuur (vervolg)</vt:lpstr>
      <vt:lpstr>Dankie Thank you</vt:lpstr>
    </vt:vector>
  </TitlesOfParts>
  <Company>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Kloppers, PW, Mr &lt;pwk@sun.ac.za&gt;</dc:creator>
  <cp:lastModifiedBy>Pretorius, Jean &lt;jp2@sun.ac.za&gt;</cp:lastModifiedBy>
  <cp:revision>193</cp:revision>
  <cp:lastPrinted>2013-04-11T12:50:13Z</cp:lastPrinted>
  <dcterms:created xsi:type="dcterms:W3CDTF">2013-04-08T07:30:40Z</dcterms:created>
  <dcterms:modified xsi:type="dcterms:W3CDTF">2013-04-11T15:10:39Z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0x0101006DA6F1E087C04C41BD3FEB3AE981BA6A</vt:lpwstr>
  </property>
</Properties>
</file>