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</p:sldMasterIdLst>
  <p:notesMasterIdLst>
    <p:notesMasterId r:id="rId19"/>
  </p:notesMasterIdLst>
  <p:sldIdLst>
    <p:sldId id="283" r:id="rId5"/>
    <p:sldId id="1629" r:id="rId6"/>
    <p:sldId id="261" r:id="rId7"/>
    <p:sldId id="265" r:id="rId8"/>
    <p:sldId id="1640" r:id="rId9"/>
    <p:sldId id="1015" r:id="rId10"/>
    <p:sldId id="1003" r:id="rId11"/>
    <p:sldId id="358" r:id="rId12"/>
    <p:sldId id="276" r:id="rId13"/>
    <p:sldId id="378" r:id="rId14"/>
    <p:sldId id="273" r:id="rId15"/>
    <p:sldId id="1027" r:id="rId16"/>
    <p:sldId id="313" r:id="rId17"/>
    <p:sldId id="1641" r:id="rId18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ela Raphuthing" initials="MR" lastIdx="1" clrIdx="0">
    <p:extLst>
      <p:ext uri="{19B8F6BF-5375-455C-9EA6-DF929625EA0E}">
        <p15:presenceInfo xmlns:p15="http://schemas.microsoft.com/office/powerpoint/2012/main" userId="S-1-5-21-466414844-2629134834-3731761825-1541" providerId="AD"/>
      </p:ext>
    </p:extLst>
  </p:cmAuthor>
  <p:cmAuthor id="2" name="Moeketsi Shai" initials="MS" lastIdx="2" clrIdx="1">
    <p:extLst>
      <p:ext uri="{19B8F6BF-5375-455C-9EA6-DF929625EA0E}">
        <p15:presenceInfo xmlns:p15="http://schemas.microsoft.com/office/powerpoint/2012/main" userId="S::MoeketsiS@nsfas.org.za::5820364c-4393-4fda-b3fb-e0b73e2ee14f" providerId="AD"/>
      </p:ext>
    </p:extLst>
  </p:cmAuthor>
  <p:cmAuthor id="3" name="Matela Raphuthing" initials="MR [2]" lastIdx="1" clrIdx="2">
    <p:extLst>
      <p:ext uri="{19B8F6BF-5375-455C-9EA6-DF929625EA0E}">
        <p15:presenceInfo xmlns:p15="http://schemas.microsoft.com/office/powerpoint/2012/main" userId="S::MatelaR@nsfas.org.za::876e53c3-1d18-490e-bb88-ab2592dae730" providerId="AD"/>
      </p:ext>
    </p:extLst>
  </p:cmAuthor>
  <p:cmAuthor id="4" name="Mpho Matlala" initials="MM" lastIdx="3" clrIdx="3">
    <p:extLst>
      <p:ext uri="{19B8F6BF-5375-455C-9EA6-DF929625EA0E}">
        <p15:presenceInfo xmlns:p15="http://schemas.microsoft.com/office/powerpoint/2012/main" userId="S::MphoM@nsfas.org.za::064f3d74-0b49-4225-a6ef-c6bdfa88a3a1" providerId="AD"/>
      </p:ext>
    </p:extLst>
  </p:cmAuthor>
  <p:cmAuthor id="5" name="Nthuseng Mphahlele" initials="NM" lastIdx="1" clrIdx="4">
    <p:extLst>
      <p:ext uri="{19B8F6BF-5375-455C-9EA6-DF929625EA0E}">
        <p15:presenceInfo xmlns:p15="http://schemas.microsoft.com/office/powerpoint/2012/main" userId="S::NthusengM@nsfas.org.za::56546d41-b040-40d6-9cd4-45f9d5ffd2f4" providerId="AD"/>
      </p:ext>
    </p:extLst>
  </p:cmAuthor>
  <p:cmAuthor id="6" name="Mafilika Vuyokazi" initials="MV" lastIdx="2" clrIdx="5">
    <p:extLst>
      <p:ext uri="{19B8F6BF-5375-455C-9EA6-DF929625EA0E}">
        <p15:presenceInfo xmlns:p15="http://schemas.microsoft.com/office/powerpoint/2012/main" userId="S::MafilikaV@nsfas.org.za::e52f29b7-7beb-42d7-b2da-6af5c53eaa2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09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C63219-6CC2-4685-A02A-C11C15DD83C5}" type="doc">
      <dgm:prSet loTypeId="urn:microsoft.com/office/officeart/2005/8/layout/process4" loCatId="process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E82D7115-F9E6-498C-9768-29B1E67CA22F}">
      <dgm:prSet phldrT="[Text]" custT="1"/>
      <dgm:spPr/>
      <dgm:t>
        <a:bodyPr/>
        <a:lstStyle/>
        <a:p>
          <a:r>
            <a:rPr lang="en-ZA" sz="1600" b="1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rPr>
            <a:t>Valid Application received</a:t>
          </a:r>
          <a:endParaRPr lang="en-US" sz="1600" b="1" dirty="0">
            <a:solidFill>
              <a:schemeClr val="tx1"/>
            </a:solidFill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51F8B865-2FF3-4AB8-8867-6793FBC45EFE}" type="parTrans" cxnId="{CEED31B5-0F49-4A66-BE45-7F6C707F98EA}">
      <dgm:prSet/>
      <dgm:spPr/>
      <dgm:t>
        <a:bodyPr/>
        <a:lstStyle/>
        <a:p>
          <a:endParaRPr lang="en-US"/>
        </a:p>
      </dgm:t>
    </dgm:pt>
    <dgm:pt modelId="{CBA42471-C2F4-4F0C-B6C6-79746389016B}" type="sibTrans" cxnId="{CEED31B5-0F49-4A66-BE45-7F6C707F98EA}">
      <dgm:prSet/>
      <dgm:spPr/>
      <dgm:t>
        <a:bodyPr/>
        <a:lstStyle/>
        <a:p>
          <a:endParaRPr lang="en-US"/>
        </a:p>
      </dgm:t>
    </dgm:pt>
    <dgm:pt modelId="{C07B704D-C354-475A-B391-2E4450721969}">
      <dgm:prSet phldrT="[Text]" custT="1"/>
      <dgm:spPr/>
      <dgm:t>
        <a:bodyPr/>
        <a:lstStyle/>
        <a:p>
          <a:r>
            <a:rPr lang="en-ZA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Funding Decision</a:t>
          </a:r>
          <a:r>
            <a:rPr lang="en-ZA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endParaRPr lang="en-US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DBD3A7-F8DA-4BE4-B4A6-DCEC13467CF5}" type="parTrans" cxnId="{CD08FAF5-0205-4900-9A4F-BD2945C64CB2}">
      <dgm:prSet/>
      <dgm:spPr/>
      <dgm:t>
        <a:bodyPr/>
        <a:lstStyle/>
        <a:p>
          <a:endParaRPr lang="en-US"/>
        </a:p>
      </dgm:t>
    </dgm:pt>
    <dgm:pt modelId="{125D3FA2-E29C-4C49-ADB3-396A760A957B}" type="sibTrans" cxnId="{CD08FAF5-0205-4900-9A4F-BD2945C64CB2}">
      <dgm:prSet/>
      <dgm:spPr/>
      <dgm:t>
        <a:bodyPr/>
        <a:lstStyle/>
        <a:p>
          <a:endParaRPr lang="en-US"/>
        </a:p>
      </dgm:t>
    </dgm:pt>
    <dgm:pt modelId="{116CAEEE-CF74-437B-B119-9D7EB6AA63BF}">
      <dgm:prSet phldrT="[Text]" custT="1"/>
      <dgm:spPr/>
      <dgm:t>
        <a:bodyPr/>
        <a:lstStyle/>
        <a:p>
          <a:r>
            <a:rPr lang="en-ZA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Contracting</a:t>
          </a:r>
          <a:endParaRPr lang="en-US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48B054-6834-41E5-A1CA-B20D022E1BFC}" type="parTrans" cxnId="{B6CCF047-FC3A-4C2B-8D95-D3A8CC68B7FA}">
      <dgm:prSet/>
      <dgm:spPr/>
      <dgm:t>
        <a:bodyPr/>
        <a:lstStyle/>
        <a:p>
          <a:endParaRPr lang="en-US"/>
        </a:p>
      </dgm:t>
    </dgm:pt>
    <dgm:pt modelId="{66F7468B-6DBA-485A-B9A7-EAF5759E7DB9}" type="sibTrans" cxnId="{B6CCF047-FC3A-4C2B-8D95-D3A8CC68B7FA}">
      <dgm:prSet/>
      <dgm:spPr/>
      <dgm:t>
        <a:bodyPr/>
        <a:lstStyle/>
        <a:p>
          <a:endParaRPr lang="en-US"/>
        </a:p>
      </dgm:t>
    </dgm:pt>
    <dgm:pt modelId="{6458963E-5E09-4B01-AE6F-7229F08363F8}">
      <dgm:prSet phldrT="[Text]" custT="1"/>
      <dgm:spPr/>
      <dgm:t>
        <a:bodyPr/>
        <a:lstStyle/>
        <a:p>
          <a:r>
            <a:rPr lang="en-ZA" sz="1400" b="1" dirty="0">
              <a:latin typeface="Arial Black" panose="020B0A04020102020204" pitchFamily="34" charset="0"/>
              <a:cs typeface="Arial" panose="020B0604020202020204" pitchFamily="34" charset="0"/>
            </a:rPr>
            <a:t>Disbursement to institutions</a:t>
          </a:r>
          <a:endParaRPr lang="en-US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3C19A9-A2F4-4C61-AFCC-48B1B2EC0F06}" type="parTrans" cxnId="{4CC67653-1BA5-476D-8C69-D617ACD7F2F0}">
      <dgm:prSet/>
      <dgm:spPr/>
      <dgm:t>
        <a:bodyPr/>
        <a:lstStyle/>
        <a:p>
          <a:endParaRPr lang="en-US"/>
        </a:p>
      </dgm:t>
    </dgm:pt>
    <dgm:pt modelId="{82F0C797-1B8D-4EB2-8253-C098E9095EE2}" type="sibTrans" cxnId="{4CC67653-1BA5-476D-8C69-D617ACD7F2F0}">
      <dgm:prSet/>
      <dgm:spPr/>
      <dgm:t>
        <a:bodyPr/>
        <a:lstStyle/>
        <a:p>
          <a:endParaRPr lang="en-US"/>
        </a:p>
      </dgm:t>
    </dgm:pt>
    <dgm:pt modelId="{EA9A43A0-59CC-4162-9B25-4E6C3B844DD0}">
      <dgm:prSet phldrT="[Text]" custT="1"/>
      <dgm:spPr/>
      <dgm:t>
        <a:bodyPr/>
        <a:lstStyle/>
        <a:p>
          <a:r>
            <a:rPr lang="en-ZA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Institutions disburse allowances to students</a:t>
          </a:r>
          <a:endParaRPr lang="en-US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1EAD3-2079-4E4F-AA4A-30A347AA4F74}" type="parTrans" cxnId="{BAF7F897-A200-4FD1-890E-DE696CC6E60B}">
      <dgm:prSet/>
      <dgm:spPr/>
      <dgm:t>
        <a:bodyPr/>
        <a:lstStyle/>
        <a:p>
          <a:endParaRPr lang="en-US"/>
        </a:p>
      </dgm:t>
    </dgm:pt>
    <dgm:pt modelId="{23858C5B-2DA1-4497-93E5-FBDD8CB0CF55}" type="sibTrans" cxnId="{BAF7F897-A200-4FD1-890E-DE696CC6E60B}">
      <dgm:prSet/>
      <dgm:spPr/>
      <dgm:t>
        <a:bodyPr/>
        <a:lstStyle/>
        <a:p>
          <a:endParaRPr lang="en-US"/>
        </a:p>
      </dgm:t>
    </dgm:pt>
    <dgm:pt modelId="{90D932B3-655F-4BA9-AF07-EDC2534F14A5}">
      <dgm:prSet phldrT="[Text]" custT="1"/>
      <dgm:spPr/>
      <dgm:t>
        <a:bodyPr/>
        <a:lstStyle/>
        <a:p>
          <a:r>
            <a:rPr lang="en-ZA" sz="14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Relationship Management, Communication to institutions and Students.</a:t>
          </a:r>
          <a:endParaRPr lang="en-US" sz="1400" b="1" dirty="0">
            <a:solidFill>
              <a:schemeClr val="accent2">
                <a:lumMod val="60000"/>
                <a:lumOff val="4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681B17-705A-4647-9848-F96DD4C9F4ED}" type="parTrans" cxnId="{79637434-1A01-43D1-B1E8-CA5CB0861475}">
      <dgm:prSet/>
      <dgm:spPr/>
      <dgm:t>
        <a:bodyPr/>
        <a:lstStyle/>
        <a:p>
          <a:endParaRPr lang="en-US"/>
        </a:p>
      </dgm:t>
    </dgm:pt>
    <dgm:pt modelId="{D0C1C01F-2F49-438D-8385-AF545E36E2D0}" type="sibTrans" cxnId="{79637434-1A01-43D1-B1E8-CA5CB0861475}">
      <dgm:prSet/>
      <dgm:spPr/>
      <dgm:t>
        <a:bodyPr/>
        <a:lstStyle/>
        <a:p>
          <a:endParaRPr lang="en-US"/>
        </a:p>
      </dgm:t>
    </dgm:pt>
    <dgm:pt modelId="{73D3DB21-CCFE-4DF3-971D-A020A23D2B87}" type="pres">
      <dgm:prSet presAssocID="{A0C63219-6CC2-4685-A02A-C11C15DD83C5}" presName="Name0" presStyleCnt="0">
        <dgm:presLayoutVars>
          <dgm:dir/>
          <dgm:animLvl val="lvl"/>
          <dgm:resizeHandles val="exact"/>
        </dgm:presLayoutVars>
      </dgm:prSet>
      <dgm:spPr/>
    </dgm:pt>
    <dgm:pt modelId="{6AC0D4DE-F53D-413E-BDE2-51C3E23F6B71}" type="pres">
      <dgm:prSet presAssocID="{90D932B3-655F-4BA9-AF07-EDC2534F14A5}" presName="boxAndChildren" presStyleCnt="0"/>
      <dgm:spPr/>
    </dgm:pt>
    <dgm:pt modelId="{2425748F-9A5D-4D85-BEF3-DD4E1890AC4B}" type="pres">
      <dgm:prSet presAssocID="{90D932B3-655F-4BA9-AF07-EDC2534F14A5}" presName="parentTextBox" presStyleLbl="node1" presStyleIdx="0" presStyleCnt="6"/>
      <dgm:spPr/>
    </dgm:pt>
    <dgm:pt modelId="{CCC3D1B4-B30E-4602-B260-A8AC0371E4D7}" type="pres">
      <dgm:prSet presAssocID="{23858C5B-2DA1-4497-93E5-FBDD8CB0CF55}" presName="sp" presStyleCnt="0"/>
      <dgm:spPr/>
    </dgm:pt>
    <dgm:pt modelId="{376CCC55-A56A-409A-8452-C6E1E8AD45C1}" type="pres">
      <dgm:prSet presAssocID="{EA9A43A0-59CC-4162-9B25-4E6C3B844DD0}" presName="arrowAndChildren" presStyleCnt="0"/>
      <dgm:spPr/>
    </dgm:pt>
    <dgm:pt modelId="{6CE9B703-E912-4177-AD94-3586B124860C}" type="pres">
      <dgm:prSet presAssocID="{EA9A43A0-59CC-4162-9B25-4E6C3B844DD0}" presName="parentTextArrow" presStyleLbl="node1" presStyleIdx="1" presStyleCnt="6"/>
      <dgm:spPr/>
    </dgm:pt>
    <dgm:pt modelId="{31F86F95-A068-4BE9-BB1C-EBCDEA6A6D07}" type="pres">
      <dgm:prSet presAssocID="{82F0C797-1B8D-4EB2-8253-C098E9095EE2}" presName="sp" presStyleCnt="0"/>
      <dgm:spPr/>
    </dgm:pt>
    <dgm:pt modelId="{785662EF-FCD4-4A7F-AA8B-56EEC4CDB767}" type="pres">
      <dgm:prSet presAssocID="{6458963E-5E09-4B01-AE6F-7229F08363F8}" presName="arrowAndChildren" presStyleCnt="0"/>
      <dgm:spPr/>
    </dgm:pt>
    <dgm:pt modelId="{409AFE8D-CB38-42A7-8F90-EB0974E2EEBF}" type="pres">
      <dgm:prSet presAssocID="{6458963E-5E09-4B01-AE6F-7229F08363F8}" presName="parentTextArrow" presStyleLbl="node1" presStyleIdx="2" presStyleCnt="6"/>
      <dgm:spPr/>
    </dgm:pt>
    <dgm:pt modelId="{AEE5A3E4-03C5-4387-BDB1-9EA6B7720D60}" type="pres">
      <dgm:prSet presAssocID="{66F7468B-6DBA-485A-B9A7-EAF5759E7DB9}" presName="sp" presStyleCnt="0"/>
      <dgm:spPr/>
    </dgm:pt>
    <dgm:pt modelId="{13A37D50-1F75-4B7D-9257-41061F57D89D}" type="pres">
      <dgm:prSet presAssocID="{116CAEEE-CF74-437B-B119-9D7EB6AA63BF}" presName="arrowAndChildren" presStyleCnt="0"/>
      <dgm:spPr/>
    </dgm:pt>
    <dgm:pt modelId="{10969693-11CC-49AA-8CC2-F32EEE26D337}" type="pres">
      <dgm:prSet presAssocID="{116CAEEE-CF74-437B-B119-9D7EB6AA63BF}" presName="parentTextArrow" presStyleLbl="node1" presStyleIdx="3" presStyleCnt="6"/>
      <dgm:spPr/>
    </dgm:pt>
    <dgm:pt modelId="{51BF294C-03A3-4BFB-9726-DBDE980D7695}" type="pres">
      <dgm:prSet presAssocID="{125D3FA2-E29C-4C49-ADB3-396A760A957B}" presName="sp" presStyleCnt="0"/>
      <dgm:spPr/>
    </dgm:pt>
    <dgm:pt modelId="{2EAF6A67-FC18-4C44-8C5D-40EBF29D426D}" type="pres">
      <dgm:prSet presAssocID="{C07B704D-C354-475A-B391-2E4450721969}" presName="arrowAndChildren" presStyleCnt="0"/>
      <dgm:spPr/>
    </dgm:pt>
    <dgm:pt modelId="{839CC052-08B3-44DC-B579-A0E66B56418F}" type="pres">
      <dgm:prSet presAssocID="{C07B704D-C354-475A-B391-2E4450721969}" presName="parentTextArrow" presStyleLbl="node1" presStyleIdx="4" presStyleCnt="6"/>
      <dgm:spPr/>
    </dgm:pt>
    <dgm:pt modelId="{A25FFB6E-9E43-47F3-9ED6-82F440F2BE40}" type="pres">
      <dgm:prSet presAssocID="{CBA42471-C2F4-4F0C-B6C6-79746389016B}" presName="sp" presStyleCnt="0"/>
      <dgm:spPr/>
    </dgm:pt>
    <dgm:pt modelId="{4AA8111D-645E-4F45-B15B-D8521CFE5EC8}" type="pres">
      <dgm:prSet presAssocID="{E82D7115-F9E6-498C-9768-29B1E67CA22F}" presName="arrowAndChildren" presStyleCnt="0"/>
      <dgm:spPr/>
    </dgm:pt>
    <dgm:pt modelId="{C051AC32-D790-4460-A7D5-C221A34E5683}" type="pres">
      <dgm:prSet presAssocID="{E82D7115-F9E6-498C-9768-29B1E67CA22F}" presName="parentTextArrow" presStyleLbl="node1" presStyleIdx="5" presStyleCnt="6"/>
      <dgm:spPr/>
    </dgm:pt>
  </dgm:ptLst>
  <dgm:cxnLst>
    <dgm:cxn modelId="{79637434-1A01-43D1-B1E8-CA5CB0861475}" srcId="{A0C63219-6CC2-4685-A02A-C11C15DD83C5}" destId="{90D932B3-655F-4BA9-AF07-EDC2534F14A5}" srcOrd="5" destOrd="0" parTransId="{19681B17-705A-4647-9848-F96DD4C9F4ED}" sibTransId="{D0C1C01F-2F49-438D-8385-AF545E36E2D0}"/>
    <dgm:cxn modelId="{B6CCF047-FC3A-4C2B-8D95-D3A8CC68B7FA}" srcId="{A0C63219-6CC2-4685-A02A-C11C15DD83C5}" destId="{116CAEEE-CF74-437B-B119-9D7EB6AA63BF}" srcOrd="2" destOrd="0" parTransId="{EE48B054-6834-41E5-A1CA-B20D022E1BFC}" sibTransId="{66F7468B-6DBA-485A-B9A7-EAF5759E7DB9}"/>
    <dgm:cxn modelId="{4CC67653-1BA5-476D-8C69-D617ACD7F2F0}" srcId="{A0C63219-6CC2-4685-A02A-C11C15DD83C5}" destId="{6458963E-5E09-4B01-AE6F-7229F08363F8}" srcOrd="3" destOrd="0" parTransId="{233C19A9-A2F4-4C61-AFCC-48B1B2EC0F06}" sibTransId="{82F0C797-1B8D-4EB2-8253-C098E9095EE2}"/>
    <dgm:cxn modelId="{BAF7F897-A200-4FD1-890E-DE696CC6E60B}" srcId="{A0C63219-6CC2-4685-A02A-C11C15DD83C5}" destId="{EA9A43A0-59CC-4162-9B25-4E6C3B844DD0}" srcOrd="4" destOrd="0" parTransId="{D041EAD3-2079-4E4F-AA4A-30A347AA4F74}" sibTransId="{23858C5B-2DA1-4497-93E5-FBDD8CB0CF55}"/>
    <dgm:cxn modelId="{48D78699-2927-405D-8145-74F969734C13}" type="presOf" srcId="{116CAEEE-CF74-437B-B119-9D7EB6AA63BF}" destId="{10969693-11CC-49AA-8CC2-F32EEE26D337}" srcOrd="0" destOrd="0" presId="urn:microsoft.com/office/officeart/2005/8/layout/process4"/>
    <dgm:cxn modelId="{CEED31B5-0F49-4A66-BE45-7F6C707F98EA}" srcId="{A0C63219-6CC2-4685-A02A-C11C15DD83C5}" destId="{E82D7115-F9E6-498C-9768-29B1E67CA22F}" srcOrd="0" destOrd="0" parTransId="{51F8B865-2FF3-4AB8-8867-6793FBC45EFE}" sibTransId="{CBA42471-C2F4-4F0C-B6C6-79746389016B}"/>
    <dgm:cxn modelId="{5ECBF5BF-D1A9-4081-9E58-EB4874E7D3B7}" type="presOf" srcId="{90D932B3-655F-4BA9-AF07-EDC2534F14A5}" destId="{2425748F-9A5D-4D85-BEF3-DD4E1890AC4B}" srcOrd="0" destOrd="0" presId="urn:microsoft.com/office/officeart/2005/8/layout/process4"/>
    <dgm:cxn modelId="{675EBAC1-AEFB-4E6A-83B8-7D58A697DBE7}" type="presOf" srcId="{A0C63219-6CC2-4685-A02A-C11C15DD83C5}" destId="{73D3DB21-CCFE-4DF3-971D-A020A23D2B87}" srcOrd="0" destOrd="0" presId="urn:microsoft.com/office/officeart/2005/8/layout/process4"/>
    <dgm:cxn modelId="{FC4F9ED4-0EE7-4602-B469-06403D9D6802}" type="presOf" srcId="{6458963E-5E09-4B01-AE6F-7229F08363F8}" destId="{409AFE8D-CB38-42A7-8F90-EB0974E2EEBF}" srcOrd="0" destOrd="0" presId="urn:microsoft.com/office/officeart/2005/8/layout/process4"/>
    <dgm:cxn modelId="{FAB388DF-2EA2-4CE4-9A84-47E1E1919138}" type="presOf" srcId="{C07B704D-C354-475A-B391-2E4450721969}" destId="{839CC052-08B3-44DC-B579-A0E66B56418F}" srcOrd="0" destOrd="0" presId="urn:microsoft.com/office/officeart/2005/8/layout/process4"/>
    <dgm:cxn modelId="{569CDEE6-851F-41CB-BFE8-3B175D24660F}" type="presOf" srcId="{EA9A43A0-59CC-4162-9B25-4E6C3B844DD0}" destId="{6CE9B703-E912-4177-AD94-3586B124860C}" srcOrd="0" destOrd="0" presId="urn:microsoft.com/office/officeart/2005/8/layout/process4"/>
    <dgm:cxn modelId="{CD08FAF5-0205-4900-9A4F-BD2945C64CB2}" srcId="{A0C63219-6CC2-4685-A02A-C11C15DD83C5}" destId="{C07B704D-C354-475A-B391-2E4450721969}" srcOrd="1" destOrd="0" parTransId="{87DBD3A7-F8DA-4BE4-B4A6-DCEC13467CF5}" sibTransId="{125D3FA2-E29C-4C49-ADB3-396A760A957B}"/>
    <dgm:cxn modelId="{BD29E9FD-E29C-4083-B5D5-DEBDFAD788D0}" type="presOf" srcId="{E82D7115-F9E6-498C-9768-29B1E67CA22F}" destId="{C051AC32-D790-4460-A7D5-C221A34E5683}" srcOrd="0" destOrd="0" presId="urn:microsoft.com/office/officeart/2005/8/layout/process4"/>
    <dgm:cxn modelId="{70A18BDA-D7B9-456E-AD8F-EF1BF66AF151}" type="presParOf" srcId="{73D3DB21-CCFE-4DF3-971D-A020A23D2B87}" destId="{6AC0D4DE-F53D-413E-BDE2-51C3E23F6B71}" srcOrd="0" destOrd="0" presId="urn:microsoft.com/office/officeart/2005/8/layout/process4"/>
    <dgm:cxn modelId="{F5D8DD88-4813-45FA-9F9E-0E6D1080040C}" type="presParOf" srcId="{6AC0D4DE-F53D-413E-BDE2-51C3E23F6B71}" destId="{2425748F-9A5D-4D85-BEF3-DD4E1890AC4B}" srcOrd="0" destOrd="0" presId="urn:microsoft.com/office/officeart/2005/8/layout/process4"/>
    <dgm:cxn modelId="{7C5B8F54-559D-4027-AF2B-EE2121415016}" type="presParOf" srcId="{73D3DB21-CCFE-4DF3-971D-A020A23D2B87}" destId="{CCC3D1B4-B30E-4602-B260-A8AC0371E4D7}" srcOrd="1" destOrd="0" presId="urn:microsoft.com/office/officeart/2005/8/layout/process4"/>
    <dgm:cxn modelId="{501D446F-E4DE-4532-8D3F-17E55B60A32F}" type="presParOf" srcId="{73D3DB21-CCFE-4DF3-971D-A020A23D2B87}" destId="{376CCC55-A56A-409A-8452-C6E1E8AD45C1}" srcOrd="2" destOrd="0" presId="urn:microsoft.com/office/officeart/2005/8/layout/process4"/>
    <dgm:cxn modelId="{C4CEFB90-EF12-4D40-8B77-98382E37F36E}" type="presParOf" srcId="{376CCC55-A56A-409A-8452-C6E1E8AD45C1}" destId="{6CE9B703-E912-4177-AD94-3586B124860C}" srcOrd="0" destOrd="0" presId="urn:microsoft.com/office/officeart/2005/8/layout/process4"/>
    <dgm:cxn modelId="{4FC0E480-C6E1-4740-8C63-D1A904B1169E}" type="presParOf" srcId="{73D3DB21-CCFE-4DF3-971D-A020A23D2B87}" destId="{31F86F95-A068-4BE9-BB1C-EBCDEA6A6D07}" srcOrd="3" destOrd="0" presId="urn:microsoft.com/office/officeart/2005/8/layout/process4"/>
    <dgm:cxn modelId="{779A276E-6B8B-4855-8C5E-9E301ECECBC8}" type="presParOf" srcId="{73D3DB21-CCFE-4DF3-971D-A020A23D2B87}" destId="{785662EF-FCD4-4A7F-AA8B-56EEC4CDB767}" srcOrd="4" destOrd="0" presId="urn:microsoft.com/office/officeart/2005/8/layout/process4"/>
    <dgm:cxn modelId="{38844CE4-0E65-4E39-B56B-ECA88B9A73C9}" type="presParOf" srcId="{785662EF-FCD4-4A7F-AA8B-56EEC4CDB767}" destId="{409AFE8D-CB38-42A7-8F90-EB0974E2EEBF}" srcOrd="0" destOrd="0" presId="urn:microsoft.com/office/officeart/2005/8/layout/process4"/>
    <dgm:cxn modelId="{5F363685-378E-44B3-8C0E-5947C0419DBF}" type="presParOf" srcId="{73D3DB21-CCFE-4DF3-971D-A020A23D2B87}" destId="{AEE5A3E4-03C5-4387-BDB1-9EA6B7720D60}" srcOrd="5" destOrd="0" presId="urn:microsoft.com/office/officeart/2005/8/layout/process4"/>
    <dgm:cxn modelId="{A03DB533-4304-4F11-AE5B-425EB77E078D}" type="presParOf" srcId="{73D3DB21-CCFE-4DF3-971D-A020A23D2B87}" destId="{13A37D50-1F75-4B7D-9257-41061F57D89D}" srcOrd="6" destOrd="0" presId="urn:microsoft.com/office/officeart/2005/8/layout/process4"/>
    <dgm:cxn modelId="{5EF55ADE-B80B-4CAE-9345-CAEE0734823B}" type="presParOf" srcId="{13A37D50-1F75-4B7D-9257-41061F57D89D}" destId="{10969693-11CC-49AA-8CC2-F32EEE26D337}" srcOrd="0" destOrd="0" presId="urn:microsoft.com/office/officeart/2005/8/layout/process4"/>
    <dgm:cxn modelId="{D6877264-FEFD-48B1-90C2-7742EF4E4564}" type="presParOf" srcId="{73D3DB21-CCFE-4DF3-971D-A020A23D2B87}" destId="{51BF294C-03A3-4BFB-9726-DBDE980D7695}" srcOrd="7" destOrd="0" presId="urn:microsoft.com/office/officeart/2005/8/layout/process4"/>
    <dgm:cxn modelId="{DBDDC11F-E37F-42FE-8E8E-8DA03638A05E}" type="presParOf" srcId="{73D3DB21-CCFE-4DF3-971D-A020A23D2B87}" destId="{2EAF6A67-FC18-4C44-8C5D-40EBF29D426D}" srcOrd="8" destOrd="0" presId="urn:microsoft.com/office/officeart/2005/8/layout/process4"/>
    <dgm:cxn modelId="{A338562F-AEDE-432A-9645-AC70D04414B9}" type="presParOf" srcId="{2EAF6A67-FC18-4C44-8C5D-40EBF29D426D}" destId="{839CC052-08B3-44DC-B579-A0E66B56418F}" srcOrd="0" destOrd="0" presId="urn:microsoft.com/office/officeart/2005/8/layout/process4"/>
    <dgm:cxn modelId="{9B0E9D71-B5E5-4D66-8E5E-040E94623B86}" type="presParOf" srcId="{73D3DB21-CCFE-4DF3-971D-A020A23D2B87}" destId="{A25FFB6E-9E43-47F3-9ED6-82F440F2BE40}" srcOrd="9" destOrd="0" presId="urn:microsoft.com/office/officeart/2005/8/layout/process4"/>
    <dgm:cxn modelId="{2BB41D9D-C5BE-4FE2-B93E-3F0FCA126B04}" type="presParOf" srcId="{73D3DB21-CCFE-4DF3-971D-A020A23D2B87}" destId="{4AA8111D-645E-4F45-B15B-D8521CFE5EC8}" srcOrd="10" destOrd="0" presId="urn:microsoft.com/office/officeart/2005/8/layout/process4"/>
    <dgm:cxn modelId="{81D4E469-F0DF-486A-A58B-0A8DB0CE7EBA}" type="presParOf" srcId="{4AA8111D-645E-4F45-B15B-D8521CFE5EC8}" destId="{C051AC32-D790-4460-A7D5-C221A34E568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717A76-0798-46D3-9D97-1CAF7FF0373C}" type="doc">
      <dgm:prSet loTypeId="urn:microsoft.com/office/officeart/2005/8/layout/process5" loCatId="process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CC9B9D0-991D-406E-9926-A07A161FEFC8}">
      <dgm:prSet phldrT="[Text]"/>
      <dgm:spPr/>
      <dgm:t>
        <a:bodyPr/>
        <a:lstStyle/>
        <a:p>
          <a:r>
            <a:rPr lang="en-ZA" b="1" dirty="0">
              <a:latin typeface="Arial Black" panose="020B0A04020102020204" pitchFamily="34" charset="0"/>
            </a:rPr>
            <a:t>Applicant will receive notification on option to appeal</a:t>
          </a:r>
          <a:endParaRPr lang="en-US" dirty="0">
            <a:latin typeface="Arial Black" panose="020B0A04020102020204" pitchFamily="34" charset="0"/>
          </a:endParaRPr>
        </a:p>
      </dgm:t>
    </dgm:pt>
    <dgm:pt modelId="{BF833339-987B-464E-B865-A7DC417ECF30}" type="parTrans" cxnId="{334666E7-19A7-42B7-B3A0-47B6DA269D1C}">
      <dgm:prSet/>
      <dgm:spPr/>
      <dgm:t>
        <a:bodyPr/>
        <a:lstStyle/>
        <a:p>
          <a:endParaRPr lang="en-US"/>
        </a:p>
      </dgm:t>
    </dgm:pt>
    <dgm:pt modelId="{EB2C3276-A825-4CF3-AC70-C263207161EC}" type="sibTrans" cxnId="{334666E7-19A7-42B7-B3A0-47B6DA269D1C}">
      <dgm:prSet/>
      <dgm:spPr/>
      <dgm:t>
        <a:bodyPr/>
        <a:lstStyle/>
        <a:p>
          <a:endParaRPr lang="en-US"/>
        </a:p>
      </dgm:t>
    </dgm:pt>
    <dgm:pt modelId="{5D013D28-4D6F-412B-B453-C909ACE74966}">
      <dgm:prSet phldrT="[Text]"/>
      <dgm:spPr/>
      <dgm:t>
        <a:bodyPr/>
        <a:lstStyle/>
        <a:p>
          <a:r>
            <a:rPr lang="en-ZA" b="1" dirty="0">
              <a:latin typeface="Arial Black" panose="020B0A04020102020204" pitchFamily="34" charset="0"/>
            </a:rPr>
            <a:t>Applicant logon to myNSFAS portal profile</a:t>
          </a:r>
          <a:endParaRPr lang="en-US" dirty="0">
            <a:latin typeface="Arial Black" panose="020B0A04020102020204" pitchFamily="34" charset="0"/>
          </a:endParaRPr>
        </a:p>
      </dgm:t>
    </dgm:pt>
    <dgm:pt modelId="{A9EB4FED-4716-46FF-B600-A2F5254845AE}" type="parTrans" cxnId="{1361BF87-F5C1-49E8-994E-CE5656CD6210}">
      <dgm:prSet/>
      <dgm:spPr/>
      <dgm:t>
        <a:bodyPr/>
        <a:lstStyle/>
        <a:p>
          <a:endParaRPr lang="en-US"/>
        </a:p>
      </dgm:t>
    </dgm:pt>
    <dgm:pt modelId="{3DC47B77-C195-4D07-8F44-CC5FB5C9693C}" type="sibTrans" cxnId="{1361BF87-F5C1-49E8-994E-CE5656CD6210}">
      <dgm:prSet/>
      <dgm:spPr/>
      <dgm:t>
        <a:bodyPr/>
        <a:lstStyle/>
        <a:p>
          <a:endParaRPr lang="en-US"/>
        </a:p>
      </dgm:t>
    </dgm:pt>
    <dgm:pt modelId="{54C5855F-A056-4715-A9B2-830C25A7B776}">
      <dgm:prSet phldrT="[Text]"/>
      <dgm:spPr/>
      <dgm:t>
        <a:bodyPr/>
        <a:lstStyle/>
        <a:p>
          <a:r>
            <a:rPr lang="en-ZA" dirty="0">
              <a:latin typeface="Arial Black" panose="020B0A04020102020204" pitchFamily="34" charset="0"/>
            </a:rPr>
            <a:t>Choose “appeal” on the application portal</a:t>
          </a:r>
          <a:endParaRPr lang="en-US" b="1" dirty="0">
            <a:latin typeface="Arial Black" panose="020B0A04020102020204" pitchFamily="34" charset="0"/>
          </a:endParaRPr>
        </a:p>
      </dgm:t>
    </dgm:pt>
    <dgm:pt modelId="{D7B33803-9811-4138-B9DF-B4831D08EE80}" type="parTrans" cxnId="{AD756013-0639-41A5-BADD-B780FD32F9CA}">
      <dgm:prSet/>
      <dgm:spPr/>
      <dgm:t>
        <a:bodyPr/>
        <a:lstStyle/>
        <a:p>
          <a:endParaRPr lang="en-US"/>
        </a:p>
      </dgm:t>
    </dgm:pt>
    <dgm:pt modelId="{85C7CA34-123B-46B5-84C5-36D54D8C28E7}" type="sibTrans" cxnId="{AD756013-0639-41A5-BADD-B780FD32F9CA}">
      <dgm:prSet/>
      <dgm:spPr/>
      <dgm:t>
        <a:bodyPr/>
        <a:lstStyle/>
        <a:p>
          <a:endParaRPr lang="en-US"/>
        </a:p>
      </dgm:t>
    </dgm:pt>
    <dgm:pt modelId="{0AAF2D79-E3D3-42A0-8F9C-128AEA65FA73}">
      <dgm:prSet phldrT="[Text]"/>
      <dgm:spPr/>
      <dgm:t>
        <a:bodyPr/>
        <a:lstStyle/>
        <a:p>
          <a:r>
            <a:rPr lang="en-ZA" dirty="0">
              <a:latin typeface="Arial Black" panose="020B0A04020102020204" pitchFamily="34" charset="0"/>
            </a:rPr>
            <a:t>Captures appeals motivation</a:t>
          </a:r>
          <a:endParaRPr lang="en-US" dirty="0">
            <a:latin typeface="Arial Black" panose="020B0A04020102020204" pitchFamily="34" charset="0"/>
          </a:endParaRPr>
        </a:p>
      </dgm:t>
    </dgm:pt>
    <dgm:pt modelId="{9B3312D0-639A-4642-B2F9-F56ED71F15EF}" type="parTrans" cxnId="{452EE0EB-C37D-4578-A759-B94B6F8AE87F}">
      <dgm:prSet/>
      <dgm:spPr/>
      <dgm:t>
        <a:bodyPr/>
        <a:lstStyle/>
        <a:p>
          <a:endParaRPr lang="en-US"/>
        </a:p>
      </dgm:t>
    </dgm:pt>
    <dgm:pt modelId="{D4600BBD-F9EE-4B8E-974D-11A6DE0F615F}" type="sibTrans" cxnId="{452EE0EB-C37D-4578-A759-B94B6F8AE87F}">
      <dgm:prSet/>
      <dgm:spPr/>
      <dgm:t>
        <a:bodyPr/>
        <a:lstStyle/>
        <a:p>
          <a:endParaRPr lang="en-US"/>
        </a:p>
      </dgm:t>
    </dgm:pt>
    <dgm:pt modelId="{519B53FE-6937-46C0-A064-638F17FF6851}">
      <dgm:prSet phldrT="[Text]"/>
      <dgm:spPr/>
      <dgm:t>
        <a:bodyPr/>
        <a:lstStyle/>
        <a:p>
          <a:r>
            <a:rPr lang="en-ZA" dirty="0">
              <a:latin typeface="Arial Black" panose="020B0A04020102020204" pitchFamily="34" charset="0"/>
            </a:rPr>
            <a:t>Uploads supporting documents and click submit</a:t>
          </a:r>
          <a:endParaRPr lang="en-US" b="1" dirty="0">
            <a:latin typeface="Arial Black" panose="020B0A04020102020204" pitchFamily="34" charset="0"/>
          </a:endParaRPr>
        </a:p>
      </dgm:t>
    </dgm:pt>
    <dgm:pt modelId="{DB6002DF-6F17-41D8-91B1-FDC696470403}" type="parTrans" cxnId="{92F8176B-D2E1-4DCE-8406-727933A6017A}">
      <dgm:prSet/>
      <dgm:spPr/>
      <dgm:t>
        <a:bodyPr/>
        <a:lstStyle/>
        <a:p>
          <a:endParaRPr lang="en-US"/>
        </a:p>
      </dgm:t>
    </dgm:pt>
    <dgm:pt modelId="{B9898BFA-15C5-4425-ACD9-34D276ABABC0}" type="sibTrans" cxnId="{92F8176B-D2E1-4DCE-8406-727933A6017A}">
      <dgm:prSet/>
      <dgm:spPr/>
      <dgm:t>
        <a:bodyPr/>
        <a:lstStyle/>
        <a:p>
          <a:endParaRPr lang="en-US"/>
        </a:p>
      </dgm:t>
    </dgm:pt>
    <dgm:pt modelId="{CD205579-E46E-4197-834E-B6754A64D9DC}">
      <dgm:prSet phldrT="[Text]" custT="1"/>
      <dgm:spPr/>
      <dgm:t>
        <a:bodyPr/>
        <a:lstStyle/>
        <a:p>
          <a:r>
            <a:rPr lang="en-ZA" sz="1400" b="1" dirty="0">
              <a:latin typeface="Arial Black" panose="020B0A04020102020204" pitchFamily="34" charset="0"/>
            </a:rPr>
            <a:t>Applicant will receive automated message if appeal completed successfully with reference number</a:t>
          </a:r>
          <a:endParaRPr lang="en-US" sz="1400" b="1" dirty="0">
            <a:latin typeface="Arial Black" panose="020B0A04020102020204" pitchFamily="34" charset="0"/>
          </a:endParaRPr>
        </a:p>
      </dgm:t>
    </dgm:pt>
    <dgm:pt modelId="{935B9A5E-0193-4970-A681-AC46A75C912D}" type="parTrans" cxnId="{711144FE-FB9B-4ABB-B28E-68FCE2305E1D}">
      <dgm:prSet/>
      <dgm:spPr/>
      <dgm:t>
        <a:bodyPr/>
        <a:lstStyle/>
        <a:p>
          <a:endParaRPr lang="en-US"/>
        </a:p>
      </dgm:t>
    </dgm:pt>
    <dgm:pt modelId="{2B9708D0-351D-4BED-B82E-41B453E5D186}" type="sibTrans" cxnId="{711144FE-FB9B-4ABB-B28E-68FCE2305E1D}">
      <dgm:prSet/>
      <dgm:spPr/>
      <dgm:t>
        <a:bodyPr/>
        <a:lstStyle/>
        <a:p>
          <a:endParaRPr lang="en-US"/>
        </a:p>
      </dgm:t>
    </dgm:pt>
    <dgm:pt modelId="{95621597-F6BF-4F2A-9D92-D601FEC3DEAB}">
      <dgm:prSet phldrT="[Text]"/>
      <dgm:spPr/>
      <dgm:t>
        <a:bodyPr/>
        <a:lstStyle/>
        <a:p>
          <a:r>
            <a:rPr lang="en-ZA" dirty="0">
              <a:latin typeface="Arial Black" panose="020B0A04020102020204" pitchFamily="34" charset="0"/>
            </a:rPr>
            <a:t>Status will change to appeal received</a:t>
          </a:r>
          <a:endParaRPr lang="en-US" dirty="0">
            <a:latin typeface="Arial Black" panose="020B0A04020102020204" pitchFamily="34" charset="0"/>
          </a:endParaRPr>
        </a:p>
      </dgm:t>
    </dgm:pt>
    <dgm:pt modelId="{0C91933A-139C-4454-99E5-6B1F2DABDF21}" type="parTrans" cxnId="{2A8A793B-29D1-4260-A966-B4A74B129CBE}">
      <dgm:prSet/>
      <dgm:spPr/>
      <dgm:t>
        <a:bodyPr/>
        <a:lstStyle/>
        <a:p>
          <a:endParaRPr lang="en-US"/>
        </a:p>
      </dgm:t>
    </dgm:pt>
    <dgm:pt modelId="{2ED407DF-5F15-424A-9F25-FE6D05BE21D4}" type="sibTrans" cxnId="{2A8A793B-29D1-4260-A966-B4A74B129CBE}">
      <dgm:prSet/>
      <dgm:spPr/>
      <dgm:t>
        <a:bodyPr/>
        <a:lstStyle/>
        <a:p>
          <a:endParaRPr lang="en-US"/>
        </a:p>
      </dgm:t>
    </dgm:pt>
    <dgm:pt modelId="{9BADE567-6176-445A-9C4F-D8C5B0EFF05F}" type="pres">
      <dgm:prSet presAssocID="{02717A76-0798-46D3-9D97-1CAF7FF0373C}" presName="diagram" presStyleCnt="0">
        <dgm:presLayoutVars>
          <dgm:dir/>
          <dgm:resizeHandles val="exact"/>
        </dgm:presLayoutVars>
      </dgm:prSet>
      <dgm:spPr/>
    </dgm:pt>
    <dgm:pt modelId="{ECAE2BD9-6F57-4C09-BB3E-3B90CC71373B}" type="pres">
      <dgm:prSet presAssocID="{0CC9B9D0-991D-406E-9926-A07A161FEFC8}" presName="node" presStyleLbl="node1" presStyleIdx="0" presStyleCnt="7" custScaleX="111309" custScaleY="98800">
        <dgm:presLayoutVars>
          <dgm:bulletEnabled val="1"/>
        </dgm:presLayoutVars>
      </dgm:prSet>
      <dgm:spPr/>
    </dgm:pt>
    <dgm:pt modelId="{06063E33-A652-4E6F-9740-6C6812FBF349}" type="pres">
      <dgm:prSet presAssocID="{EB2C3276-A825-4CF3-AC70-C263207161EC}" presName="sibTrans" presStyleLbl="sibTrans2D1" presStyleIdx="0" presStyleCnt="6"/>
      <dgm:spPr/>
    </dgm:pt>
    <dgm:pt modelId="{803BCA34-0F7D-4625-8AE8-97BBE8E1F957}" type="pres">
      <dgm:prSet presAssocID="{EB2C3276-A825-4CF3-AC70-C263207161EC}" presName="connectorText" presStyleLbl="sibTrans2D1" presStyleIdx="0" presStyleCnt="6"/>
      <dgm:spPr/>
    </dgm:pt>
    <dgm:pt modelId="{85517019-A134-4363-93F6-8EBE5C63255A}" type="pres">
      <dgm:prSet presAssocID="{5D013D28-4D6F-412B-B453-C909ACE74966}" presName="node" presStyleLbl="node1" presStyleIdx="1" presStyleCnt="7">
        <dgm:presLayoutVars>
          <dgm:bulletEnabled val="1"/>
        </dgm:presLayoutVars>
      </dgm:prSet>
      <dgm:spPr/>
    </dgm:pt>
    <dgm:pt modelId="{8F6F7B8C-AD3D-46FC-8341-D299797A2D23}" type="pres">
      <dgm:prSet presAssocID="{3DC47B77-C195-4D07-8F44-CC5FB5C9693C}" presName="sibTrans" presStyleLbl="sibTrans2D1" presStyleIdx="1" presStyleCnt="6"/>
      <dgm:spPr/>
    </dgm:pt>
    <dgm:pt modelId="{47989BEF-46B3-41DD-AA28-1A16173DD08E}" type="pres">
      <dgm:prSet presAssocID="{3DC47B77-C195-4D07-8F44-CC5FB5C9693C}" presName="connectorText" presStyleLbl="sibTrans2D1" presStyleIdx="1" presStyleCnt="6"/>
      <dgm:spPr/>
    </dgm:pt>
    <dgm:pt modelId="{72D3EAFF-10C9-4455-A2F9-6D621B8D346B}" type="pres">
      <dgm:prSet presAssocID="{54C5855F-A056-4715-A9B2-830C25A7B776}" presName="node" presStyleLbl="node1" presStyleIdx="2" presStyleCnt="7">
        <dgm:presLayoutVars>
          <dgm:bulletEnabled val="1"/>
        </dgm:presLayoutVars>
      </dgm:prSet>
      <dgm:spPr/>
    </dgm:pt>
    <dgm:pt modelId="{92D73CEA-744A-4E20-B3EF-F20DC87D4D51}" type="pres">
      <dgm:prSet presAssocID="{85C7CA34-123B-46B5-84C5-36D54D8C28E7}" presName="sibTrans" presStyleLbl="sibTrans2D1" presStyleIdx="2" presStyleCnt="6"/>
      <dgm:spPr/>
    </dgm:pt>
    <dgm:pt modelId="{600B1C4C-BCD1-4B21-890B-FAC28CFAF91A}" type="pres">
      <dgm:prSet presAssocID="{85C7CA34-123B-46B5-84C5-36D54D8C28E7}" presName="connectorText" presStyleLbl="sibTrans2D1" presStyleIdx="2" presStyleCnt="6"/>
      <dgm:spPr/>
    </dgm:pt>
    <dgm:pt modelId="{631C4B50-4705-4C18-9886-F2E86EC58BD7}" type="pres">
      <dgm:prSet presAssocID="{0AAF2D79-E3D3-42A0-8F9C-128AEA65FA73}" presName="node" presStyleLbl="node1" presStyleIdx="3" presStyleCnt="7">
        <dgm:presLayoutVars>
          <dgm:bulletEnabled val="1"/>
        </dgm:presLayoutVars>
      </dgm:prSet>
      <dgm:spPr/>
    </dgm:pt>
    <dgm:pt modelId="{D7FDF912-2EE2-4C63-AE2E-AABEB62A92B3}" type="pres">
      <dgm:prSet presAssocID="{D4600BBD-F9EE-4B8E-974D-11A6DE0F615F}" presName="sibTrans" presStyleLbl="sibTrans2D1" presStyleIdx="3" presStyleCnt="6"/>
      <dgm:spPr/>
    </dgm:pt>
    <dgm:pt modelId="{57F52726-1F25-4E47-8376-D6766FC5785D}" type="pres">
      <dgm:prSet presAssocID="{D4600BBD-F9EE-4B8E-974D-11A6DE0F615F}" presName="connectorText" presStyleLbl="sibTrans2D1" presStyleIdx="3" presStyleCnt="6"/>
      <dgm:spPr/>
    </dgm:pt>
    <dgm:pt modelId="{497CB7FA-67AF-4477-AD33-55659D9DE1E4}" type="pres">
      <dgm:prSet presAssocID="{519B53FE-6937-46C0-A064-638F17FF6851}" presName="node" presStyleLbl="node1" presStyleIdx="4" presStyleCnt="7">
        <dgm:presLayoutVars>
          <dgm:bulletEnabled val="1"/>
        </dgm:presLayoutVars>
      </dgm:prSet>
      <dgm:spPr/>
    </dgm:pt>
    <dgm:pt modelId="{4A5DE961-7A5A-4B68-B61D-488EECB3AAEE}" type="pres">
      <dgm:prSet presAssocID="{B9898BFA-15C5-4425-ACD9-34D276ABABC0}" presName="sibTrans" presStyleLbl="sibTrans2D1" presStyleIdx="4" presStyleCnt="6"/>
      <dgm:spPr/>
    </dgm:pt>
    <dgm:pt modelId="{A7823993-3934-4BCC-8DF4-F5D4D8F2B35D}" type="pres">
      <dgm:prSet presAssocID="{B9898BFA-15C5-4425-ACD9-34D276ABABC0}" presName="connectorText" presStyleLbl="sibTrans2D1" presStyleIdx="4" presStyleCnt="6"/>
      <dgm:spPr/>
    </dgm:pt>
    <dgm:pt modelId="{9A1D9CDD-6DB0-41A8-820D-5267D6A2CE67}" type="pres">
      <dgm:prSet presAssocID="{CD205579-E46E-4197-834E-B6754A64D9DC}" presName="node" presStyleLbl="node1" presStyleIdx="5" presStyleCnt="7" custScaleX="126311" custScaleY="124783">
        <dgm:presLayoutVars>
          <dgm:bulletEnabled val="1"/>
        </dgm:presLayoutVars>
      </dgm:prSet>
      <dgm:spPr/>
    </dgm:pt>
    <dgm:pt modelId="{35E7CF70-4515-4C58-8020-9EC802D6EF17}" type="pres">
      <dgm:prSet presAssocID="{2B9708D0-351D-4BED-B82E-41B453E5D186}" presName="sibTrans" presStyleLbl="sibTrans2D1" presStyleIdx="5" presStyleCnt="6" custScaleX="197438" custScaleY="254750"/>
      <dgm:spPr/>
    </dgm:pt>
    <dgm:pt modelId="{A421B527-1FF1-424E-996E-660268E1A5C6}" type="pres">
      <dgm:prSet presAssocID="{2B9708D0-351D-4BED-B82E-41B453E5D186}" presName="connectorText" presStyleLbl="sibTrans2D1" presStyleIdx="5" presStyleCnt="6"/>
      <dgm:spPr/>
    </dgm:pt>
    <dgm:pt modelId="{9432E339-07B4-4B8E-8074-85171C1F4233}" type="pres">
      <dgm:prSet presAssocID="{95621597-F6BF-4F2A-9D92-D601FEC3DEAB}" presName="node" presStyleLbl="node1" presStyleIdx="6" presStyleCnt="7" custScaleX="192802" custScaleY="56356">
        <dgm:presLayoutVars>
          <dgm:bulletEnabled val="1"/>
        </dgm:presLayoutVars>
      </dgm:prSet>
      <dgm:spPr/>
    </dgm:pt>
  </dgm:ptLst>
  <dgm:cxnLst>
    <dgm:cxn modelId="{AD756013-0639-41A5-BADD-B780FD32F9CA}" srcId="{02717A76-0798-46D3-9D97-1CAF7FF0373C}" destId="{54C5855F-A056-4715-A9B2-830C25A7B776}" srcOrd="2" destOrd="0" parTransId="{D7B33803-9811-4138-B9DF-B4831D08EE80}" sibTransId="{85C7CA34-123B-46B5-84C5-36D54D8C28E7}"/>
    <dgm:cxn modelId="{EBD94E15-01FE-4259-A0CA-0758254CC32E}" type="presOf" srcId="{B9898BFA-15C5-4425-ACD9-34D276ABABC0}" destId="{A7823993-3934-4BCC-8DF4-F5D4D8F2B35D}" srcOrd="1" destOrd="0" presId="urn:microsoft.com/office/officeart/2005/8/layout/process5"/>
    <dgm:cxn modelId="{2D9E461A-936C-4590-8B6B-F5865A0DE99D}" type="presOf" srcId="{2B9708D0-351D-4BED-B82E-41B453E5D186}" destId="{35E7CF70-4515-4C58-8020-9EC802D6EF17}" srcOrd="0" destOrd="0" presId="urn:microsoft.com/office/officeart/2005/8/layout/process5"/>
    <dgm:cxn modelId="{F865D838-E378-435A-9BD4-A13D9A773EE9}" type="presOf" srcId="{95621597-F6BF-4F2A-9D92-D601FEC3DEAB}" destId="{9432E339-07B4-4B8E-8074-85171C1F4233}" srcOrd="0" destOrd="0" presId="urn:microsoft.com/office/officeart/2005/8/layout/process5"/>
    <dgm:cxn modelId="{2A8A793B-29D1-4260-A966-B4A74B129CBE}" srcId="{02717A76-0798-46D3-9D97-1CAF7FF0373C}" destId="{95621597-F6BF-4F2A-9D92-D601FEC3DEAB}" srcOrd="6" destOrd="0" parTransId="{0C91933A-139C-4454-99E5-6B1F2DABDF21}" sibTransId="{2ED407DF-5F15-424A-9F25-FE6D05BE21D4}"/>
    <dgm:cxn modelId="{5F8DB13C-2B7E-4A73-9EA2-6A05586C86A5}" type="presOf" srcId="{0CC9B9D0-991D-406E-9926-A07A161FEFC8}" destId="{ECAE2BD9-6F57-4C09-BB3E-3B90CC71373B}" srcOrd="0" destOrd="0" presId="urn:microsoft.com/office/officeart/2005/8/layout/process5"/>
    <dgm:cxn modelId="{D46CEA65-63E1-4B70-8D98-53DE0C4ACF1F}" type="presOf" srcId="{D4600BBD-F9EE-4B8E-974D-11A6DE0F615F}" destId="{57F52726-1F25-4E47-8376-D6766FC5785D}" srcOrd="1" destOrd="0" presId="urn:microsoft.com/office/officeart/2005/8/layout/process5"/>
    <dgm:cxn modelId="{D21A1447-7B88-4C06-B097-E12E961D3403}" type="presOf" srcId="{54C5855F-A056-4715-A9B2-830C25A7B776}" destId="{72D3EAFF-10C9-4455-A2F9-6D621B8D346B}" srcOrd="0" destOrd="0" presId="urn:microsoft.com/office/officeart/2005/8/layout/process5"/>
    <dgm:cxn modelId="{92F8176B-D2E1-4DCE-8406-727933A6017A}" srcId="{02717A76-0798-46D3-9D97-1CAF7FF0373C}" destId="{519B53FE-6937-46C0-A064-638F17FF6851}" srcOrd="4" destOrd="0" parTransId="{DB6002DF-6F17-41D8-91B1-FDC696470403}" sibTransId="{B9898BFA-15C5-4425-ACD9-34D276ABABC0}"/>
    <dgm:cxn modelId="{9F87746D-CE4F-4543-A4EE-EBA5D5C3188E}" type="presOf" srcId="{CD205579-E46E-4197-834E-B6754A64D9DC}" destId="{9A1D9CDD-6DB0-41A8-820D-5267D6A2CE67}" srcOrd="0" destOrd="0" presId="urn:microsoft.com/office/officeart/2005/8/layout/process5"/>
    <dgm:cxn modelId="{C7258D6F-7683-4DC6-80BB-F025C5E61F62}" type="presOf" srcId="{5D013D28-4D6F-412B-B453-C909ACE74966}" destId="{85517019-A134-4363-93F6-8EBE5C63255A}" srcOrd="0" destOrd="0" presId="urn:microsoft.com/office/officeart/2005/8/layout/process5"/>
    <dgm:cxn modelId="{1361BF87-F5C1-49E8-994E-CE5656CD6210}" srcId="{02717A76-0798-46D3-9D97-1CAF7FF0373C}" destId="{5D013D28-4D6F-412B-B453-C909ACE74966}" srcOrd="1" destOrd="0" parTransId="{A9EB4FED-4716-46FF-B600-A2F5254845AE}" sibTransId="{3DC47B77-C195-4D07-8F44-CC5FB5C9693C}"/>
    <dgm:cxn modelId="{F8863698-7E11-4BA5-BAD0-54C2D59417E2}" type="presOf" srcId="{EB2C3276-A825-4CF3-AC70-C263207161EC}" destId="{06063E33-A652-4E6F-9740-6C6812FBF349}" srcOrd="0" destOrd="0" presId="urn:microsoft.com/office/officeart/2005/8/layout/process5"/>
    <dgm:cxn modelId="{0A30FB9A-E970-4342-94C8-44D3CABA4BC4}" type="presOf" srcId="{3DC47B77-C195-4D07-8F44-CC5FB5C9693C}" destId="{47989BEF-46B3-41DD-AA28-1A16173DD08E}" srcOrd="1" destOrd="0" presId="urn:microsoft.com/office/officeart/2005/8/layout/process5"/>
    <dgm:cxn modelId="{CE2B36A0-4E52-4430-BFB4-A474CD561FEF}" type="presOf" srcId="{02717A76-0798-46D3-9D97-1CAF7FF0373C}" destId="{9BADE567-6176-445A-9C4F-D8C5B0EFF05F}" srcOrd="0" destOrd="0" presId="urn:microsoft.com/office/officeart/2005/8/layout/process5"/>
    <dgm:cxn modelId="{196941A3-B304-46B1-A93F-7E18B2D88E2C}" type="presOf" srcId="{EB2C3276-A825-4CF3-AC70-C263207161EC}" destId="{803BCA34-0F7D-4625-8AE8-97BBE8E1F957}" srcOrd="1" destOrd="0" presId="urn:microsoft.com/office/officeart/2005/8/layout/process5"/>
    <dgm:cxn modelId="{55FE4FA6-71BF-4A0F-9550-78AE32765B3A}" type="presOf" srcId="{85C7CA34-123B-46B5-84C5-36D54D8C28E7}" destId="{600B1C4C-BCD1-4B21-890B-FAC28CFAF91A}" srcOrd="1" destOrd="0" presId="urn:microsoft.com/office/officeart/2005/8/layout/process5"/>
    <dgm:cxn modelId="{9566F6A7-FADC-45C3-9018-80998ECF162F}" type="presOf" srcId="{85C7CA34-123B-46B5-84C5-36D54D8C28E7}" destId="{92D73CEA-744A-4E20-B3EF-F20DC87D4D51}" srcOrd="0" destOrd="0" presId="urn:microsoft.com/office/officeart/2005/8/layout/process5"/>
    <dgm:cxn modelId="{22FC13C5-0775-4DDF-9B66-0508BBFAC8BA}" type="presOf" srcId="{3DC47B77-C195-4D07-8F44-CC5FB5C9693C}" destId="{8F6F7B8C-AD3D-46FC-8341-D299797A2D23}" srcOrd="0" destOrd="0" presId="urn:microsoft.com/office/officeart/2005/8/layout/process5"/>
    <dgm:cxn modelId="{979B94CD-5761-49CA-9B16-77958941E71F}" type="presOf" srcId="{2B9708D0-351D-4BED-B82E-41B453E5D186}" destId="{A421B527-1FF1-424E-996E-660268E1A5C6}" srcOrd="1" destOrd="0" presId="urn:microsoft.com/office/officeart/2005/8/layout/process5"/>
    <dgm:cxn modelId="{9CBDE0DD-4F6C-4749-9771-A78F27446BD1}" type="presOf" srcId="{519B53FE-6937-46C0-A064-638F17FF6851}" destId="{497CB7FA-67AF-4477-AD33-55659D9DE1E4}" srcOrd="0" destOrd="0" presId="urn:microsoft.com/office/officeart/2005/8/layout/process5"/>
    <dgm:cxn modelId="{334666E7-19A7-42B7-B3A0-47B6DA269D1C}" srcId="{02717A76-0798-46D3-9D97-1CAF7FF0373C}" destId="{0CC9B9D0-991D-406E-9926-A07A161FEFC8}" srcOrd="0" destOrd="0" parTransId="{BF833339-987B-464E-B865-A7DC417ECF30}" sibTransId="{EB2C3276-A825-4CF3-AC70-C263207161EC}"/>
    <dgm:cxn modelId="{452EE0EB-C37D-4578-A759-B94B6F8AE87F}" srcId="{02717A76-0798-46D3-9D97-1CAF7FF0373C}" destId="{0AAF2D79-E3D3-42A0-8F9C-128AEA65FA73}" srcOrd="3" destOrd="0" parTransId="{9B3312D0-639A-4642-B2F9-F56ED71F15EF}" sibTransId="{D4600BBD-F9EE-4B8E-974D-11A6DE0F615F}"/>
    <dgm:cxn modelId="{CE6399FB-71CF-4DE1-A6FC-2CD627B320F1}" type="presOf" srcId="{B9898BFA-15C5-4425-ACD9-34D276ABABC0}" destId="{4A5DE961-7A5A-4B68-B61D-488EECB3AAEE}" srcOrd="0" destOrd="0" presId="urn:microsoft.com/office/officeart/2005/8/layout/process5"/>
    <dgm:cxn modelId="{E67ACFFC-6B48-414C-AE26-41CDD713E875}" type="presOf" srcId="{0AAF2D79-E3D3-42A0-8F9C-128AEA65FA73}" destId="{631C4B50-4705-4C18-9886-F2E86EC58BD7}" srcOrd="0" destOrd="0" presId="urn:microsoft.com/office/officeart/2005/8/layout/process5"/>
    <dgm:cxn modelId="{711144FE-FB9B-4ABB-B28E-68FCE2305E1D}" srcId="{02717A76-0798-46D3-9D97-1CAF7FF0373C}" destId="{CD205579-E46E-4197-834E-B6754A64D9DC}" srcOrd="5" destOrd="0" parTransId="{935B9A5E-0193-4970-A681-AC46A75C912D}" sibTransId="{2B9708D0-351D-4BED-B82E-41B453E5D186}"/>
    <dgm:cxn modelId="{07C1BFFE-D834-4405-B421-D068DEF2A576}" type="presOf" srcId="{D4600BBD-F9EE-4B8E-974D-11A6DE0F615F}" destId="{D7FDF912-2EE2-4C63-AE2E-AABEB62A92B3}" srcOrd="0" destOrd="0" presId="urn:microsoft.com/office/officeart/2005/8/layout/process5"/>
    <dgm:cxn modelId="{5F5CCA14-6F90-4D0A-87C8-F8CF6F5A126E}" type="presParOf" srcId="{9BADE567-6176-445A-9C4F-D8C5B0EFF05F}" destId="{ECAE2BD9-6F57-4C09-BB3E-3B90CC71373B}" srcOrd="0" destOrd="0" presId="urn:microsoft.com/office/officeart/2005/8/layout/process5"/>
    <dgm:cxn modelId="{A5E5D69C-5746-435F-97C8-120C526D871D}" type="presParOf" srcId="{9BADE567-6176-445A-9C4F-D8C5B0EFF05F}" destId="{06063E33-A652-4E6F-9740-6C6812FBF349}" srcOrd="1" destOrd="0" presId="urn:microsoft.com/office/officeart/2005/8/layout/process5"/>
    <dgm:cxn modelId="{6EA42581-204E-4279-90F4-A5EC3C6031A7}" type="presParOf" srcId="{06063E33-A652-4E6F-9740-6C6812FBF349}" destId="{803BCA34-0F7D-4625-8AE8-97BBE8E1F957}" srcOrd="0" destOrd="0" presId="urn:microsoft.com/office/officeart/2005/8/layout/process5"/>
    <dgm:cxn modelId="{7DB3E3E3-AE5C-4924-B97B-1D86674CD856}" type="presParOf" srcId="{9BADE567-6176-445A-9C4F-D8C5B0EFF05F}" destId="{85517019-A134-4363-93F6-8EBE5C63255A}" srcOrd="2" destOrd="0" presId="urn:microsoft.com/office/officeart/2005/8/layout/process5"/>
    <dgm:cxn modelId="{73D113F1-AC08-4D77-AD8F-40E2DB69C537}" type="presParOf" srcId="{9BADE567-6176-445A-9C4F-D8C5B0EFF05F}" destId="{8F6F7B8C-AD3D-46FC-8341-D299797A2D23}" srcOrd="3" destOrd="0" presId="urn:microsoft.com/office/officeart/2005/8/layout/process5"/>
    <dgm:cxn modelId="{8F9F3DCB-AB56-4EE2-8A9C-95A2155836AC}" type="presParOf" srcId="{8F6F7B8C-AD3D-46FC-8341-D299797A2D23}" destId="{47989BEF-46B3-41DD-AA28-1A16173DD08E}" srcOrd="0" destOrd="0" presId="urn:microsoft.com/office/officeart/2005/8/layout/process5"/>
    <dgm:cxn modelId="{FDD03050-1859-460B-8EFF-BC8C529A7D34}" type="presParOf" srcId="{9BADE567-6176-445A-9C4F-D8C5B0EFF05F}" destId="{72D3EAFF-10C9-4455-A2F9-6D621B8D346B}" srcOrd="4" destOrd="0" presId="urn:microsoft.com/office/officeart/2005/8/layout/process5"/>
    <dgm:cxn modelId="{E4A9CFB3-9FD9-4AAF-A123-082B85D1E43F}" type="presParOf" srcId="{9BADE567-6176-445A-9C4F-D8C5B0EFF05F}" destId="{92D73CEA-744A-4E20-B3EF-F20DC87D4D51}" srcOrd="5" destOrd="0" presId="urn:microsoft.com/office/officeart/2005/8/layout/process5"/>
    <dgm:cxn modelId="{F02107A3-8703-4B89-BCA4-954D3FC513C6}" type="presParOf" srcId="{92D73CEA-744A-4E20-B3EF-F20DC87D4D51}" destId="{600B1C4C-BCD1-4B21-890B-FAC28CFAF91A}" srcOrd="0" destOrd="0" presId="urn:microsoft.com/office/officeart/2005/8/layout/process5"/>
    <dgm:cxn modelId="{7D6A28C3-F291-420B-9018-E8FEC3848C27}" type="presParOf" srcId="{9BADE567-6176-445A-9C4F-D8C5B0EFF05F}" destId="{631C4B50-4705-4C18-9886-F2E86EC58BD7}" srcOrd="6" destOrd="0" presId="urn:microsoft.com/office/officeart/2005/8/layout/process5"/>
    <dgm:cxn modelId="{7755096A-E05E-419A-A2B7-C0B70CB1B829}" type="presParOf" srcId="{9BADE567-6176-445A-9C4F-D8C5B0EFF05F}" destId="{D7FDF912-2EE2-4C63-AE2E-AABEB62A92B3}" srcOrd="7" destOrd="0" presId="urn:microsoft.com/office/officeart/2005/8/layout/process5"/>
    <dgm:cxn modelId="{BA472712-E3D8-49D5-BD45-EBA86AC781D8}" type="presParOf" srcId="{D7FDF912-2EE2-4C63-AE2E-AABEB62A92B3}" destId="{57F52726-1F25-4E47-8376-D6766FC5785D}" srcOrd="0" destOrd="0" presId="urn:microsoft.com/office/officeart/2005/8/layout/process5"/>
    <dgm:cxn modelId="{4EA39F7A-E8E1-44C2-ACC1-4348167202D9}" type="presParOf" srcId="{9BADE567-6176-445A-9C4F-D8C5B0EFF05F}" destId="{497CB7FA-67AF-4477-AD33-55659D9DE1E4}" srcOrd="8" destOrd="0" presId="urn:microsoft.com/office/officeart/2005/8/layout/process5"/>
    <dgm:cxn modelId="{1E4B48EA-74B9-4BAD-B93B-74E36F151D7F}" type="presParOf" srcId="{9BADE567-6176-445A-9C4F-D8C5B0EFF05F}" destId="{4A5DE961-7A5A-4B68-B61D-488EECB3AAEE}" srcOrd="9" destOrd="0" presId="urn:microsoft.com/office/officeart/2005/8/layout/process5"/>
    <dgm:cxn modelId="{3911874D-EAA4-4F21-AA30-56054DB9C3A8}" type="presParOf" srcId="{4A5DE961-7A5A-4B68-B61D-488EECB3AAEE}" destId="{A7823993-3934-4BCC-8DF4-F5D4D8F2B35D}" srcOrd="0" destOrd="0" presId="urn:microsoft.com/office/officeart/2005/8/layout/process5"/>
    <dgm:cxn modelId="{6D9C6B55-4C43-47F8-8C44-475D0CFFBF7F}" type="presParOf" srcId="{9BADE567-6176-445A-9C4F-D8C5B0EFF05F}" destId="{9A1D9CDD-6DB0-41A8-820D-5267D6A2CE67}" srcOrd="10" destOrd="0" presId="urn:microsoft.com/office/officeart/2005/8/layout/process5"/>
    <dgm:cxn modelId="{61538F52-37B4-4495-89BD-532A2F3E0699}" type="presParOf" srcId="{9BADE567-6176-445A-9C4F-D8C5B0EFF05F}" destId="{35E7CF70-4515-4C58-8020-9EC802D6EF17}" srcOrd="11" destOrd="0" presId="urn:microsoft.com/office/officeart/2005/8/layout/process5"/>
    <dgm:cxn modelId="{B774E4EF-2B03-4F18-A0D7-B5EE5046DCA2}" type="presParOf" srcId="{35E7CF70-4515-4C58-8020-9EC802D6EF17}" destId="{A421B527-1FF1-424E-996E-660268E1A5C6}" srcOrd="0" destOrd="0" presId="urn:microsoft.com/office/officeart/2005/8/layout/process5"/>
    <dgm:cxn modelId="{D446F524-8153-4EAB-8615-C70E66CF0771}" type="presParOf" srcId="{9BADE567-6176-445A-9C4F-D8C5B0EFF05F}" destId="{9432E339-07B4-4B8E-8074-85171C1F4233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5748F-9A5D-4D85-BEF3-DD4E1890AC4B}">
      <dsp:nvSpPr>
        <dsp:cNvPr id="0" name=""/>
        <dsp:cNvSpPr/>
      </dsp:nvSpPr>
      <dsp:spPr>
        <a:xfrm>
          <a:off x="0" y="5294227"/>
          <a:ext cx="5437855" cy="6948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kern="1200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Relationship Management, Communication to institutions and Students.</a:t>
          </a:r>
          <a:endParaRPr lang="en-US" sz="1400" b="1" kern="1200" dirty="0">
            <a:solidFill>
              <a:schemeClr val="accent2">
                <a:lumMod val="60000"/>
                <a:lumOff val="4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294227"/>
        <a:ext cx="5437855" cy="694864"/>
      </dsp:txXfrm>
    </dsp:sp>
    <dsp:sp modelId="{6CE9B703-E912-4177-AD94-3586B124860C}">
      <dsp:nvSpPr>
        <dsp:cNvPr id="0" name=""/>
        <dsp:cNvSpPr/>
      </dsp:nvSpPr>
      <dsp:spPr>
        <a:xfrm rot="10800000">
          <a:off x="0" y="4235948"/>
          <a:ext cx="5437855" cy="1068701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Institutions disburse allowances to students</a:t>
          </a:r>
          <a:endParaRPr lang="en-US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4235948"/>
        <a:ext cx="5437855" cy="694410"/>
      </dsp:txXfrm>
    </dsp:sp>
    <dsp:sp modelId="{409AFE8D-CB38-42A7-8F90-EB0974E2EEBF}">
      <dsp:nvSpPr>
        <dsp:cNvPr id="0" name=""/>
        <dsp:cNvSpPr/>
      </dsp:nvSpPr>
      <dsp:spPr>
        <a:xfrm rot="10800000">
          <a:off x="0" y="3177670"/>
          <a:ext cx="5437855" cy="1068701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kern="1200" dirty="0">
              <a:latin typeface="Arial Black" panose="020B0A04020102020204" pitchFamily="34" charset="0"/>
              <a:cs typeface="Arial" panose="020B0604020202020204" pitchFamily="34" charset="0"/>
            </a:rPr>
            <a:t>Disbursement to institutions</a:t>
          </a:r>
          <a:endParaRPr lang="en-US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3177670"/>
        <a:ext cx="5437855" cy="694410"/>
      </dsp:txXfrm>
    </dsp:sp>
    <dsp:sp modelId="{10969693-11CC-49AA-8CC2-F32EEE26D337}">
      <dsp:nvSpPr>
        <dsp:cNvPr id="0" name=""/>
        <dsp:cNvSpPr/>
      </dsp:nvSpPr>
      <dsp:spPr>
        <a:xfrm rot="10800000">
          <a:off x="0" y="2119391"/>
          <a:ext cx="5437855" cy="1068701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Contracting</a:t>
          </a:r>
          <a:endParaRPr lang="en-US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2119391"/>
        <a:ext cx="5437855" cy="694410"/>
      </dsp:txXfrm>
    </dsp:sp>
    <dsp:sp modelId="{839CC052-08B3-44DC-B579-A0E66B56418F}">
      <dsp:nvSpPr>
        <dsp:cNvPr id="0" name=""/>
        <dsp:cNvSpPr/>
      </dsp:nvSpPr>
      <dsp:spPr>
        <a:xfrm rot="10800000">
          <a:off x="0" y="1061112"/>
          <a:ext cx="5437855" cy="1068701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Funding Decision</a:t>
          </a:r>
          <a:r>
            <a:rPr lang="en-ZA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endParaRPr lang="en-US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1061112"/>
        <a:ext cx="5437855" cy="694410"/>
      </dsp:txXfrm>
    </dsp:sp>
    <dsp:sp modelId="{C051AC32-D790-4460-A7D5-C221A34E5683}">
      <dsp:nvSpPr>
        <dsp:cNvPr id="0" name=""/>
        <dsp:cNvSpPr/>
      </dsp:nvSpPr>
      <dsp:spPr>
        <a:xfrm rot="10800000">
          <a:off x="0" y="2834"/>
          <a:ext cx="5437855" cy="1068701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rPr>
            <a:t>Valid Application received</a:t>
          </a:r>
          <a:endParaRPr lang="en-US" sz="1600" b="1" kern="1200" dirty="0">
            <a:solidFill>
              <a:schemeClr val="tx1"/>
            </a:solidFill>
            <a:latin typeface="Arial Black" panose="020B0A04020102020204" pitchFamily="34" charset="0"/>
            <a:cs typeface="Arial" panose="020B0604020202020204" pitchFamily="34" charset="0"/>
          </a:endParaRPr>
        </a:p>
      </dsp:txBody>
      <dsp:txXfrm rot="10800000">
        <a:off x="0" y="2834"/>
        <a:ext cx="5437855" cy="6944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AE2BD9-6F57-4C09-BB3E-3B90CC71373B}">
      <dsp:nvSpPr>
        <dsp:cNvPr id="0" name=""/>
        <dsp:cNvSpPr/>
      </dsp:nvSpPr>
      <dsp:spPr>
        <a:xfrm>
          <a:off x="328899" y="26100"/>
          <a:ext cx="2437204" cy="12979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 dirty="0">
              <a:latin typeface="Arial Black" panose="020B0A04020102020204" pitchFamily="34" charset="0"/>
            </a:rPr>
            <a:t>Applicant will receive notification on option to appeal</a:t>
          </a:r>
          <a:endParaRPr lang="en-US" sz="1600" kern="1200" dirty="0">
            <a:latin typeface="Arial Black" panose="020B0A04020102020204" pitchFamily="34" charset="0"/>
          </a:endParaRPr>
        </a:p>
      </dsp:txBody>
      <dsp:txXfrm>
        <a:off x="366916" y="64117"/>
        <a:ext cx="2361170" cy="1221951"/>
      </dsp:txXfrm>
    </dsp:sp>
    <dsp:sp modelId="{06063E33-A652-4E6F-9740-6C6812FBF349}">
      <dsp:nvSpPr>
        <dsp:cNvPr id="0" name=""/>
        <dsp:cNvSpPr/>
      </dsp:nvSpPr>
      <dsp:spPr>
        <a:xfrm>
          <a:off x="2958787" y="403585"/>
          <a:ext cx="464191" cy="54301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2958787" y="512188"/>
        <a:ext cx="324934" cy="325810"/>
      </dsp:txXfrm>
    </dsp:sp>
    <dsp:sp modelId="{85517019-A134-4363-93F6-8EBE5C63255A}">
      <dsp:nvSpPr>
        <dsp:cNvPr id="0" name=""/>
        <dsp:cNvSpPr/>
      </dsp:nvSpPr>
      <dsp:spPr>
        <a:xfrm>
          <a:off x="3641938" y="18218"/>
          <a:ext cx="2189584" cy="13137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 dirty="0">
              <a:latin typeface="Arial Black" panose="020B0A04020102020204" pitchFamily="34" charset="0"/>
            </a:rPr>
            <a:t>Applicant logon to myNSFAS portal profile</a:t>
          </a:r>
          <a:endParaRPr lang="en-US" sz="1600" kern="1200" dirty="0">
            <a:latin typeface="Arial Black" panose="020B0A04020102020204" pitchFamily="34" charset="0"/>
          </a:endParaRPr>
        </a:p>
      </dsp:txBody>
      <dsp:txXfrm>
        <a:off x="3680416" y="56696"/>
        <a:ext cx="2112628" cy="1236794"/>
      </dsp:txXfrm>
    </dsp:sp>
    <dsp:sp modelId="{8F6F7B8C-AD3D-46FC-8341-D299797A2D23}">
      <dsp:nvSpPr>
        <dsp:cNvPr id="0" name=""/>
        <dsp:cNvSpPr/>
      </dsp:nvSpPr>
      <dsp:spPr>
        <a:xfrm>
          <a:off x="6024205" y="403585"/>
          <a:ext cx="464191" cy="54301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6024205" y="512188"/>
        <a:ext cx="324934" cy="325810"/>
      </dsp:txXfrm>
    </dsp:sp>
    <dsp:sp modelId="{72D3EAFF-10C9-4455-A2F9-6D621B8D346B}">
      <dsp:nvSpPr>
        <dsp:cNvPr id="0" name=""/>
        <dsp:cNvSpPr/>
      </dsp:nvSpPr>
      <dsp:spPr>
        <a:xfrm>
          <a:off x="6707356" y="18218"/>
          <a:ext cx="2189584" cy="13137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>
              <a:latin typeface="Arial Black" panose="020B0A04020102020204" pitchFamily="34" charset="0"/>
            </a:rPr>
            <a:t>Choose “appeal” on the application portal</a:t>
          </a:r>
          <a:endParaRPr lang="en-US" sz="1600" b="1" kern="1200" dirty="0">
            <a:latin typeface="Arial Black" panose="020B0A04020102020204" pitchFamily="34" charset="0"/>
          </a:endParaRPr>
        </a:p>
      </dsp:txBody>
      <dsp:txXfrm>
        <a:off x="6745834" y="56696"/>
        <a:ext cx="2112628" cy="1236794"/>
      </dsp:txXfrm>
    </dsp:sp>
    <dsp:sp modelId="{92D73CEA-744A-4E20-B3EF-F20DC87D4D51}">
      <dsp:nvSpPr>
        <dsp:cNvPr id="0" name=""/>
        <dsp:cNvSpPr/>
      </dsp:nvSpPr>
      <dsp:spPr>
        <a:xfrm rot="5400000">
          <a:off x="7526912" y="1564194"/>
          <a:ext cx="550472" cy="54301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-5400000">
        <a:off x="7639243" y="1560467"/>
        <a:ext cx="325810" cy="387567"/>
      </dsp:txXfrm>
    </dsp:sp>
    <dsp:sp modelId="{631C4B50-4705-4C18-9886-F2E86EC58BD7}">
      <dsp:nvSpPr>
        <dsp:cNvPr id="0" name=""/>
        <dsp:cNvSpPr/>
      </dsp:nvSpPr>
      <dsp:spPr>
        <a:xfrm>
          <a:off x="6707356" y="2370596"/>
          <a:ext cx="2189584" cy="13137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>
              <a:latin typeface="Arial Black" panose="020B0A04020102020204" pitchFamily="34" charset="0"/>
            </a:rPr>
            <a:t>Captures appeals motivation</a:t>
          </a:r>
          <a:endParaRPr lang="en-US" sz="1600" kern="1200" dirty="0">
            <a:latin typeface="Arial Black" panose="020B0A04020102020204" pitchFamily="34" charset="0"/>
          </a:endParaRPr>
        </a:p>
      </dsp:txBody>
      <dsp:txXfrm>
        <a:off x="6745834" y="2409074"/>
        <a:ext cx="2112628" cy="1236794"/>
      </dsp:txXfrm>
    </dsp:sp>
    <dsp:sp modelId="{D7FDF912-2EE2-4C63-AE2E-AABEB62A92B3}">
      <dsp:nvSpPr>
        <dsp:cNvPr id="0" name=""/>
        <dsp:cNvSpPr/>
      </dsp:nvSpPr>
      <dsp:spPr>
        <a:xfrm rot="10800000">
          <a:off x="6050480" y="2755963"/>
          <a:ext cx="464191" cy="54301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6189737" y="2864566"/>
        <a:ext cx="324934" cy="325810"/>
      </dsp:txXfrm>
    </dsp:sp>
    <dsp:sp modelId="{497CB7FA-67AF-4477-AD33-55659D9DE1E4}">
      <dsp:nvSpPr>
        <dsp:cNvPr id="0" name=""/>
        <dsp:cNvSpPr/>
      </dsp:nvSpPr>
      <dsp:spPr>
        <a:xfrm>
          <a:off x="3641938" y="2370596"/>
          <a:ext cx="2189584" cy="13137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>
              <a:latin typeface="Arial Black" panose="020B0A04020102020204" pitchFamily="34" charset="0"/>
            </a:rPr>
            <a:t>Uploads supporting documents and click submit</a:t>
          </a:r>
          <a:endParaRPr lang="en-US" sz="1600" b="1" kern="1200" dirty="0">
            <a:latin typeface="Arial Black" panose="020B0A04020102020204" pitchFamily="34" charset="0"/>
          </a:endParaRPr>
        </a:p>
      </dsp:txBody>
      <dsp:txXfrm>
        <a:off x="3680416" y="2409074"/>
        <a:ext cx="2112628" cy="1236794"/>
      </dsp:txXfrm>
    </dsp:sp>
    <dsp:sp modelId="{4A5DE961-7A5A-4B68-B61D-488EECB3AAEE}">
      <dsp:nvSpPr>
        <dsp:cNvPr id="0" name=""/>
        <dsp:cNvSpPr/>
      </dsp:nvSpPr>
      <dsp:spPr>
        <a:xfrm rot="10800000">
          <a:off x="2985062" y="2755963"/>
          <a:ext cx="464191" cy="54301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3124319" y="2864566"/>
        <a:ext cx="324934" cy="325810"/>
      </dsp:txXfrm>
    </dsp:sp>
    <dsp:sp modelId="{9A1D9CDD-6DB0-41A8-820D-5267D6A2CE67}">
      <dsp:nvSpPr>
        <dsp:cNvPr id="0" name=""/>
        <dsp:cNvSpPr/>
      </dsp:nvSpPr>
      <dsp:spPr>
        <a:xfrm>
          <a:off x="418" y="2207802"/>
          <a:ext cx="2765686" cy="16393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kern="1200" dirty="0">
              <a:latin typeface="Arial Black" panose="020B0A04020102020204" pitchFamily="34" charset="0"/>
            </a:rPr>
            <a:t>Applicant will receive automated message if appeal completed successfully with reference number</a:t>
          </a:r>
          <a:endParaRPr lang="en-US" sz="1400" b="1" kern="1200" dirty="0">
            <a:latin typeface="Arial Black" panose="020B0A04020102020204" pitchFamily="34" charset="0"/>
          </a:endParaRPr>
        </a:p>
      </dsp:txBody>
      <dsp:txXfrm>
        <a:off x="48433" y="2255817"/>
        <a:ext cx="2669656" cy="1543307"/>
      </dsp:txXfrm>
    </dsp:sp>
    <dsp:sp modelId="{35E7CF70-4515-4C58-8020-9EC802D6EF17}">
      <dsp:nvSpPr>
        <dsp:cNvPr id="0" name=""/>
        <dsp:cNvSpPr/>
      </dsp:nvSpPr>
      <dsp:spPr>
        <a:xfrm rot="4235269">
          <a:off x="1335931" y="3580251"/>
          <a:ext cx="971732" cy="138333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-5400000">
        <a:off x="1358352" y="3794338"/>
        <a:ext cx="830001" cy="680212"/>
      </dsp:txXfrm>
    </dsp:sp>
    <dsp:sp modelId="{9432E339-07B4-4B8E-8074-85171C1F4233}">
      <dsp:nvSpPr>
        <dsp:cNvPr id="0" name=""/>
        <dsp:cNvSpPr/>
      </dsp:nvSpPr>
      <dsp:spPr>
        <a:xfrm>
          <a:off x="418" y="4722974"/>
          <a:ext cx="4221562" cy="7403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>
              <a:latin typeface="Arial Black" panose="020B0A04020102020204" pitchFamily="34" charset="0"/>
            </a:rPr>
            <a:t>Status will change to appeal received</a:t>
          </a:r>
          <a:endParaRPr lang="en-US" sz="1600" kern="1200" dirty="0">
            <a:latin typeface="Arial Black" panose="020B0A04020102020204" pitchFamily="34" charset="0"/>
          </a:endParaRPr>
        </a:p>
      </dsp:txBody>
      <dsp:txXfrm>
        <a:off x="22103" y="4744659"/>
        <a:ext cx="4178192" cy="697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BE021-884D-4D93-9F4D-E591FCE5C946}" type="datetimeFigureOut">
              <a:rPr lang="en-US" smtClean="0"/>
              <a:t>09-Feb-2021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6712" cy="39131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EF291-76A8-4A33-8E3E-09F2539B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30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563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1350963"/>
            <a:ext cx="6480175" cy="3646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BCA5B5-9A3A-475E-B165-7F8993A492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883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8B9DD-72A5-4455-8773-163AB9E58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2F6DD-E260-4832-B175-27CAC3655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F577E-9C70-4B22-BC85-11AC2FB34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49680-FE24-48D2-A703-2ADBF82C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0742E-75F3-493E-ABDE-299C1F980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4A56-E55E-46F5-981F-A7A70F6FB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5E6E7-EECE-41CE-BDBE-CD6F4C45E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539CA3-5996-4185-8601-5906245213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A30A8-6B94-42F2-B0C0-9B1F01D99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573F2-A2DE-400E-BC95-98EB7527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70741-B9EA-4BFF-8C02-50A908861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4A56-E55E-46F5-981F-A7A70F6FB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2FF97E-4126-4E26-9D19-6B165FC8F9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C6BB6D-8178-4CB1-AD5C-8C5E18467F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82899-01B4-4A07-A0E1-BE8E3DD65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D2525-438E-4FF3-9F06-7B9F5B131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720FE-4308-4668-8735-782295F4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4A56-E55E-46F5-981F-A7A70F6FB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0986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2179" y="0"/>
            <a:ext cx="1374487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8407" y="4338294"/>
            <a:ext cx="8009601" cy="7235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985" y="4534383"/>
            <a:ext cx="2896737" cy="178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3115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head &amp; Breadcru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4945"/>
            <a:ext cx="10363200" cy="594360"/>
          </a:xfrm>
        </p:spPr>
        <p:txBody>
          <a:bodyPr vert="horz" lIns="0" tIns="45720" rIns="0" bIns="0" rtlCol="0" anchor="b" anchorCtr="0">
            <a:noAutofit/>
          </a:bodyPr>
          <a:lstStyle>
            <a:lvl1pPr>
              <a:defRPr lang="en-US" sz="3217" spc="-67" dirty="0">
                <a:latin typeface="+mj-lt"/>
              </a:defRPr>
            </a:lvl1pPr>
          </a:lstStyle>
          <a:p>
            <a:pPr lvl="0" defTabSz="612817">
              <a:lnSpc>
                <a:spcPct val="85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914721" y="1353313"/>
            <a:ext cx="10362880" cy="47548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072"/>
            </a:lvl1pPr>
          </a:lstStyle>
          <a:p>
            <a:pPr marL="204273" lvl="0" indent="-204273">
              <a:lnSpc>
                <a:spcPct val="130000"/>
              </a:lnSpc>
            </a:pPr>
            <a:r>
              <a:rPr lang="en-US"/>
              <a:t>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914971" y="466345"/>
            <a:ext cx="3355848" cy="2032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804" b="1" kern="0" cap="all" spc="224" baseline="0" dirty="0">
                <a:solidFill>
                  <a:schemeClr val="accent5">
                    <a:lumMod val="60000"/>
                    <a:lumOff val="40000"/>
                  </a:schemeClr>
                </a:solidFill>
                <a:ea typeface="Nexa Black" charset="0"/>
                <a:cs typeface="Nexa Black" charset="0"/>
              </a:defRPr>
            </a:lvl1pPr>
          </a:lstStyle>
          <a:p>
            <a:pPr marL="204273" lvl="0" indent="-204273"/>
            <a:r>
              <a:rPr lang="en-US" dirty="0"/>
              <a:t>BREADCRUMBS</a:t>
            </a:r>
          </a:p>
        </p:txBody>
      </p:sp>
    </p:spTree>
    <p:extLst>
      <p:ext uri="{BB962C8B-B14F-4D97-AF65-F5344CB8AC3E}">
        <p14:creationId xmlns:p14="http://schemas.microsoft.com/office/powerpoint/2010/main" val="377879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A2DC9-69B2-4835-9406-BB6EE9AE8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28533-654C-4530-AA7E-2AA867D95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332ED-0E04-4F08-9411-ACADA90E6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9E598-4E71-4E85-9B99-EA72D9830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723E1-10F7-4F38-85BA-A4372817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4A56-E55E-46F5-981F-A7A70F6FB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9A31E-0232-41F5-A824-4C7E5D40D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5E14D9-BC73-4A28-BBD2-63348EA85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CBA85-1DBB-478C-A5F3-D3E685E96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8FE25-0A4C-469F-9A3C-9BC4963E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94015-C40C-43A7-B14B-D1683824A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4A56-E55E-46F5-981F-A7A70F6FB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1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C43F8-BB65-4EC9-AACE-44A46308A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15FC9-D4B0-46A1-A303-9A0C7A50B5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943C2-07B6-4C3C-8DC6-C5059A2359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430687-95A8-484D-980B-6614D6ACF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3D0E4-1FD2-40B6-8731-E2CE5E423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2E6A1C-FC16-4E29-B800-E4C28760E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4A56-E55E-46F5-981F-A7A70F6FB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6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5D4DB-76C3-496D-AA59-0196DF2E2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80692-110F-4FE4-8BEE-78BEE219A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3D1CD3-3A1D-4D97-B1E5-78C5B25CE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1B5497-5266-4DB7-9A6D-3776B9DE5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1C29BF-B17E-4575-9C5F-154DD96509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3FB874-AC11-4DBC-AB42-ED21000C3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686732-5575-4C4A-9143-62DF0CB7E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BBEFB3-C51F-4B63-9A04-3D43582ED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4A56-E55E-46F5-981F-A7A70F6FB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9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7ABE0-2B49-4519-B4FD-83D3E50B7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046C52-E1F7-440E-9529-FDA90CC6A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74B4E4-1ABF-4CD5-8C2F-736000E9C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765ACD-DC01-4594-8340-43B92CBB0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4A56-E55E-46F5-981F-A7A70F6FB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3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2470A3-6328-4257-9895-B081E22F6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D24EA4-1316-4CFE-8ED0-3C1E31C79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D10D7-1582-4CF4-AE27-C70E6878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4A56-E55E-46F5-981F-A7A70F6FB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7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71193-CF40-4CA2-809A-BE2998F22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40313-B48C-4A77-9F0A-55EDC7C69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F1169A-B34F-4018-A334-1F99DD74F8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7A1AF-BE20-4FFD-87D2-131FCD0F8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939647-10D2-46E7-BC5F-2101C8E06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3C630-1C9B-448A-9BD7-D5A46369B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4A56-E55E-46F5-981F-A7A70F6FB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28985-EF76-46AE-9AA7-1875469E7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046DA0-95D7-480E-ADB1-25C2B6C7F1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16A12E-5E53-448A-891A-021A491168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84D57F-9002-4CEF-B226-452809396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B93DA3-A5AB-4FC6-A33E-4FF763D79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C5D6C0-5CEF-42DE-981D-6136794E9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4A56-E55E-46F5-981F-A7A70F6FB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5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A6A936-28D8-446A-B63D-F5512291C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2FB4D-1DD2-4D49-9DA2-00B9BA76F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D0E56-96E1-4761-999C-88BEAFB262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59340-0167-4872-BECB-DD0F0F281F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22E0C-7248-4F4C-A189-FB00DEF0D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24A56-E55E-46F5-981F-A7A70F6FB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1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0" r:id="rId12"/>
    <p:sldLayoutId id="2147483691" r:id="rId13"/>
    <p:sldLayoutId id="2147483692" r:id="rId14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emf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18" y="4101075"/>
            <a:ext cx="7074431" cy="2016224"/>
          </a:xfr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DHET COMMUNICATORS MEETING</a:t>
            </a:r>
            <a:b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NSFAS UNIVERSITY SECTOR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60718" y="5567531"/>
            <a:ext cx="6254921" cy="7235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1" tIns="19051" rIns="19051" bIns="19051">
            <a:noAutofit/>
          </a:bodyPr>
          <a:lstStyle>
            <a:lvl1pPr marL="0" marR="0" indent="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1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Arial" panose="020B0604020202020204" pitchFamily="34" charset="0"/>
                <a:ea typeface="Montserrat-SemiBold"/>
                <a:cs typeface="Montserrat-SemiBold"/>
                <a:sym typeface="Montserrat-SemiBold"/>
              </a:defRPr>
            </a:lvl1pPr>
            <a:lvl2pPr marL="0" marR="0" indent="2286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1" i="0" u="none" strike="noStrike" cap="none" spc="0" baseline="0">
                <a:ln>
                  <a:noFill/>
                </a:ln>
                <a:solidFill>
                  <a:srgbClr val="393941"/>
                </a:solidFill>
                <a:uFillTx/>
                <a:latin typeface="Montserrat-SemiBold"/>
                <a:ea typeface="Montserrat-SemiBold"/>
                <a:cs typeface="Montserrat-SemiBold"/>
                <a:sym typeface="Montserrat-SemiBold"/>
              </a:defRPr>
            </a:lvl2pPr>
            <a:lvl3pPr marL="0" marR="0" indent="4572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1" i="0" u="none" strike="noStrike" cap="none" spc="0" baseline="0">
                <a:ln>
                  <a:noFill/>
                </a:ln>
                <a:solidFill>
                  <a:srgbClr val="393941"/>
                </a:solidFill>
                <a:uFillTx/>
                <a:latin typeface="Montserrat-SemiBold"/>
                <a:ea typeface="Montserrat-SemiBold"/>
                <a:cs typeface="Montserrat-SemiBold"/>
                <a:sym typeface="Montserrat-SemiBold"/>
              </a:defRPr>
            </a:lvl3pPr>
            <a:lvl4pPr marL="0" marR="0" indent="6858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1" i="0" u="none" strike="noStrike" cap="none" spc="0" baseline="0">
                <a:ln>
                  <a:noFill/>
                </a:ln>
                <a:solidFill>
                  <a:srgbClr val="393941"/>
                </a:solidFill>
                <a:uFillTx/>
                <a:latin typeface="Montserrat-SemiBold"/>
                <a:ea typeface="Montserrat-SemiBold"/>
                <a:cs typeface="Montserrat-SemiBold"/>
                <a:sym typeface="Montserrat-SemiBold"/>
              </a:defRPr>
            </a:lvl4pPr>
            <a:lvl5pPr marL="0" marR="0" indent="9144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1" i="0" u="none" strike="noStrike" cap="none" spc="0" baseline="0">
                <a:ln>
                  <a:noFill/>
                </a:ln>
                <a:solidFill>
                  <a:srgbClr val="393941"/>
                </a:solidFill>
                <a:uFillTx/>
                <a:latin typeface="Montserrat-SemiBold"/>
                <a:ea typeface="Montserrat-SemiBold"/>
                <a:cs typeface="Montserrat-SemiBold"/>
                <a:sym typeface="Montserrat-SemiBold"/>
              </a:defRPr>
            </a:lvl5pPr>
            <a:lvl6pPr marL="0" marR="0" indent="11430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1" i="0" u="none" strike="noStrike" cap="none" spc="0" baseline="0">
                <a:ln>
                  <a:noFill/>
                </a:ln>
                <a:solidFill>
                  <a:srgbClr val="393941"/>
                </a:solidFill>
                <a:uFillTx/>
                <a:latin typeface="Montserrat-SemiBold"/>
                <a:ea typeface="Montserrat-SemiBold"/>
                <a:cs typeface="Montserrat-SemiBold"/>
                <a:sym typeface="Montserrat-SemiBold"/>
              </a:defRPr>
            </a:lvl6pPr>
            <a:lvl7pPr marL="0" marR="0" indent="13716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1" i="0" u="none" strike="noStrike" cap="none" spc="0" baseline="0">
                <a:ln>
                  <a:noFill/>
                </a:ln>
                <a:solidFill>
                  <a:srgbClr val="393941"/>
                </a:solidFill>
                <a:uFillTx/>
                <a:latin typeface="Montserrat-SemiBold"/>
                <a:ea typeface="Montserrat-SemiBold"/>
                <a:cs typeface="Montserrat-SemiBold"/>
                <a:sym typeface="Montserrat-SemiBold"/>
              </a:defRPr>
            </a:lvl7pPr>
            <a:lvl8pPr marL="0" marR="0" indent="16002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1" i="0" u="none" strike="noStrike" cap="none" spc="0" baseline="0">
                <a:ln>
                  <a:noFill/>
                </a:ln>
                <a:solidFill>
                  <a:srgbClr val="393941"/>
                </a:solidFill>
                <a:uFillTx/>
                <a:latin typeface="Montserrat-SemiBold"/>
                <a:ea typeface="Montserrat-SemiBold"/>
                <a:cs typeface="Montserrat-SemiBold"/>
                <a:sym typeface="Montserrat-SemiBold"/>
              </a:defRPr>
            </a:lvl8pPr>
            <a:lvl9pPr marL="0" marR="0" indent="18288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1" i="0" u="none" strike="noStrike" cap="none" spc="0" baseline="0">
                <a:ln>
                  <a:noFill/>
                </a:ln>
                <a:solidFill>
                  <a:srgbClr val="393941"/>
                </a:solidFill>
                <a:uFillTx/>
                <a:latin typeface="Montserrat-SemiBold"/>
                <a:ea typeface="Montserrat-SemiBold"/>
                <a:cs typeface="Montserrat-SemiBold"/>
                <a:sym typeface="Montserrat-SemiBold"/>
              </a:defRPr>
            </a:lvl9pPr>
          </a:lstStyle>
          <a:p>
            <a:pPr hangingPunct="1"/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100316245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7DCD1B-63F3-4EAD-9F16-2BD03A23EA8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104" y="105790"/>
            <a:ext cx="1251213" cy="75947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930F9DC-66D4-445A-867F-A9D67D9DE753}"/>
              </a:ext>
            </a:extLst>
          </p:cNvPr>
          <p:cNvGraphicFramePr/>
          <p:nvPr/>
        </p:nvGraphicFramePr>
        <p:xfrm>
          <a:off x="3119718" y="1013012"/>
          <a:ext cx="8897359" cy="548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6B5E4D38-2792-4611-8136-30DF634C8E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8" y="-41364"/>
            <a:ext cx="3242706" cy="231264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14E0153-ABC2-4326-A892-01D22A867778}"/>
              </a:ext>
            </a:extLst>
          </p:cNvPr>
          <p:cNvSpPr txBox="1">
            <a:spLocks/>
          </p:cNvSpPr>
          <p:nvPr/>
        </p:nvSpPr>
        <p:spPr>
          <a:xfrm>
            <a:off x="-686389" y="968870"/>
            <a:ext cx="4769705" cy="1022675"/>
          </a:xfrm>
          <a:prstGeom prst="rect">
            <a:avLst/>
          </a:prstGeom>
        </p:spPr>
        <p:txBody>
          <a:bodyPr vert="horz" lIns="0" tIns="54471" rIns="0" bIns="0" rtlCol="0" anchor="b" anchorCtr="0">
            <a:normAutofit fontScale="92500" lnSpcReduction="10000"/>
          </a:bodyPr>
          <a:lstStyle>
            <a:lvl1pPr algn="l" defTabSz="914408" rtl="0" eaLnBrk="1" latinLnBrk="0" hangingPunct="1">
              <a:spcBef>
                <a:spcPct val="0"/>
              </a:spcBef>
              <a:buNone/>
              <a:defRPr lang="en-US" sz="2700" b="1" i="0" kern="1200" spc="-56" baseline="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ZA" sz="3812" b="0" spc="0" dirty="0">
                <a:latin typeface="Arial Black" panose="020B0604020202020204" pitchFamily="34" charset="0"/>
                <a:cs typeface="Arial Black" panose="020B0604020202020204" pitchFamily="34" charset="0"/>
              </a:rPr>
              <a:t>APPEALS </a:t>
            </a:r>
          </a:p>
          <a:p>
            <a:pPr algn="ctr"/>
            <a:r>
              <a:rPr lang="en-ZA" sz="3812" b="0" spc="0" dirty="0">
                <a:latin typeface="Arial Black" panose="020B0604020202020204" pitchFamily="34" charset="0"/>
                <a:cs typeface="Arial Black" panose="020B0604020202020204" pitchFamily="34" charset="0"/>
              </a:rPr>
              <a:t>PROCESS</a:t>
            </a:r>
          </a:p>
          <a:p>
            <a:pPr algn="ctr"/>
            <a:endParaRPr lang="en-ZA" sz="3812" b="0" spc="0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3294D4E-EFB6-4DF3-8357-E453DA793BDC}"/>
              </a:ext>
            </a:extLst>
          </p:cNvPr>
          <p:cNvGrpSpPr/>
          <p:nvPr/>
        </p:nvGrpSpPr>
        <p:grpSpPr>
          <a:xfrm>
            <a:off x="174923" y="3172048"/>
            <a:ext cx="2296413" cy="3322534"/>
            <a:chOff x="2799007" y="1431711"/>
            <a:chExt cx="1548091" cy="2744043"/>
          </a:xfrm>
        </p:grpSpPr>
        <p:pic>
          <p:nvPicPr>
            <p:cNvPr id="11" name="Picture 10" descr=" 28">
              <a:extLst>
                <a:ext uri="{FF2B5EF4-FFF2-40B4-BE49-F238E27FC236}">
                  <a16:creationId xmlns:a16="http://schemas.microsoft.com/office/drawing/2014/main" id="{D375A284-06D6-4E4F-A872-1A5FBB702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99007" y="1431711"/>
              <a:ext cx="1548091" cy="2744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8E9E197-B62A-40D2-BCF9-C51208D84A4F}"/>
                </a:ext>
              </a:extLst>
            </p:cNvPr>
            <p:cNvSpPr/>
            <p:nvPr/>
          </p:nvSpPr>
          <p:spPr>
            <a:xfrm>
              <a:off x="3898900" y="2106226"/>
              <a:ext cx="152400" cy="148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45"/>
            </a:p>
          </p:txBody>
        </p:sp>
      </p:grpSp>
    </p:spTree>
    <p:extLst>
      <p:ext uri="{BB962C8B-B14F-4D97-AF65-F5344CB8AC3E}">
        <p14:creationId xmlns:p14="http://schemas.microsoft.com/office/powerpoint/2010/main" val="191448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7DCD1B-63F3-4EAD-9F16-2BD03A23EA8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593" y="5865417"/>
            <a:ext cx="1251213" cy="7594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E8E16C-EB0D-4A31-A981-D208B890C217}"/>
              </a:ext>
            </a:extLst>
          </p:cNvPr>
          <p:cNvSpPr txBox="1"/>
          <p:nvPr/>
        </p:nvSpPr>
        <p:spPr>
          <a:xfrm>
            <a:off x="363983" y="164609"/>
            <a:ext cx="10573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Allowances for Contact and Distance University students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BC2EE3C-83F1-409A-B759-4CDF4762A282}"/>
              </a:ext>
            </a:extLst>
          </p:cNvPr>
          <p:cNvGraphicFramePr>
            <a:graphicFrameLocks noGrp="1"/>
          </p:cNvGraphicFramePr>
          <p:nvPr/>
        </p:nvGraphicFramePr>
        <p:xfrm>
          <a:off x="363984" y="1732279"/>
          <a:ext cx="11245309" cy="34983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90326">
                  <a:extLst>
                    <a:ext uri="{9D8B030D-6E8A-4147-A177-3AD203B41FA5}">
                      <a16:colId xmlns:a16="http://schemas.microsoft.com/office/drawing/2014/main" val="2985333039"/>
                    </a:ext>
                  </a:extLst>
                </a:gridCol>
                <a:gridCol w="1504363">
                  <a:extLst>
                    <a:ext uri="{9D8B030D-6E8A-4147-A177-3AD203B41FA5}">
                      <a16:colId xmlns:a16="http://schemas.microsoft.com/office/drawing/2014/main" val="1158281815"/>
                    </a:ext>
                  </a:extLst>
                </a:gridCol>
                <a:gridCol w="1758340">
                  <a:extLst>
                    <a:ext uri="{9D8B030D-6E8A-4147-A177-3AD203B41FA5}">
                      <a16:colId xmlns:a16="http://schemas.microsoft.com/office/drawing/2014/main" val="3425585822"/>
                    </a:ext>
                  </a:extLst>
                </a:gridCol>
                <a:gridCol w="1898587">
                  <a:extLst>
                    <a:ext uri="{9D8B030D-6E8A-4147-A177-3AD203B41FA5}">
                      <a16:colId xmlns:a16="http://schemas.microsoft.com/office/drawing/2014/main" val="610360584"/>
                    </a:ext>
                  </a:extLst>
                </a:gridCol>
                <a:gridCol w="1093693">
                  <a:extLst>
                    <a:ext uri="{9D8B030D-6E8A-4147-A177-3AD203B41FA5}">
                      <a16:colId xmlns:a16="http://schemas.microsoft.com/office/drawing/2014/main" val="2272649023"/>
                    </a:ext>
                  </a:extLst>
                </a:gridCol>
              </a:tblGrid>
              <a:tr h="34756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Accommodation type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Z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Allowance Type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370167"/>
                  </a:ext>
                </a:extLst>
              </a:tr>
              <a:tr h="6082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Material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Living Allowance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Accommodation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673324"/>
                  </a:ext>
                </a:extLst>
              </a:tr>
              <a:tr h="3676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managed Catering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– x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3 -x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904573"/>
                  </a:ext>
                </a:extLst>
              </a:tr>
              <a:tr h="222027">
                <a:tc>
                  <a:txBody>
                    <a:bodyPr/>
                    <a:lstStyle/>
                    <a:p>
                      <a:r>
                        <a:rPr lang="en-Z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managed self-catering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3 -x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661760"/>
                  </a:ext>
                </a:extLst>
              </a:tr>
              <a:tr h="634403">
                <a:tc>
                  <a:txBody>
                    <a:bodyPr/>
                    <a:lstStyle/>
                    <a:p>
                      <a:r>
                        <a:rPr lang="en-Z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Living off campus in family or non-accredited accommodation (own arrangements)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662743"/>
                  </a:ext>
                </a:extLst>
              </a:tr>
              <a:tr h="844710">
                <a:tc>
                  <a:txBody>
                    <a:bodyPr/>
                    <a:lstStyle/>
                    <a:p>
                      <a:r>
                        <a:rPr lang="en-Z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Private Off campus accredited accommodation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(with lease agreement)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15349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BDA0889-5249-4388-A15B-BC4B583C9A2D}"/>
              </a:ext>
            </a:extLst>
          </p:cNvPr>
          <p:cNvSpPr txBox="1"/>
          <p:nvPr/>
        </p:nvSpPr>
        <p:spPr>
          <a:xfrm flipH="1">
            <a:off x="556707" y="5477435"/>
            <a:ext cx="95814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x  means: Food allowance paid directly to institution and incidental allowance to student</a:t>
            </a:r>
          </a:p>
          <a:p>
            <a:r>
              <a:rPr lang="en-Z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x means: Paid directly to institution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79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7DCD1B-63F3-4EAD-9F16-2BD03A23EA8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593" y="5865417"/>
            <a:ext cx="1251213" cy="7594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E8E16C-EB0D-4A31-A981-D208B890C217}"/>
              </a:ext>
            </a:extLst>
          </p:cNvPr>
          <p:cNvSpPr txBox="1"/>
          <p:nvPr/>
        </p:nvSpPr>
        <p:spPr>
          <a:xfrm>
            <a:off x="363983" y="128750"/>
            <a:ext cx="10573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Allowances University students: 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6299BC4-E900-4566-8664-E032A7F8AA4D}"/>
              </a:ext>
            </a:extLst>
          </p:cNvPr>
          <p:cNvGraphicFramePr>
            <a:graphicFrameLocks noGrp="1"/>
          </p:cNvGraphicFramePr>
          <p:nvPr/>
        </p:nvGraphicFramePr>
        <p:xfrm>
          <a:off x="1048870" y="1596846"/>
          <a:ext cx="10004612" cy="34682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2824">
                  <a:extLst>
                    <a:ext uri="{9D8B030D-6E8A-4147-A177-3AD203B41FA5}">
                      <a16:colId xmlns:a16="http://schemas.microsoft.com/office/drawing/2014/main" val="3977793777"/>
                    </a:ext>
                  </a:extLst>
                </a:gridCol>
                <a:gridCol w="6911788">
                  <a:extLst>
                    <a:ext uri="{9D8B030D-6E8A-4147-A177-3AD203B41FA5}">
                      <a16:colId xmlns:a16="http://schemas.microsoft.com/office/drawing/2014/main" val="19816421"/>
                    </a:ext>
                  </a:extLst>
                </a:gridCol>
              </a:tblGrid>
              <a:tr h="605693">
                <a:tc>
                  <a:txBody>
                    <a:bodyPr/>
                    <a:lstStyle/>
                    <a:p>
                      <a:r>
                        <a:rPr lang="en-ZA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 Allowance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of R7500 in 2020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079819"/>
                  </a:ext>
                </a:extLst>
              </a:tr>
              <a:tr h="605693">
                <a:tc>
                  <a:txBody>
                    <a:bodyPr/>
                    <a:lstStyle/>
                    <a:p>
                      <a:r>
                        <a:rPr lang="en-ZA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Living Allowance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R15 000 in 2020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098590"/>
                  </a:ext>
                </a:extLst>
              </a:tr>
              <a:tr h="605693">
                <a:tc>
                  <a:txBody>
                    <a:bodyPr/>
                    <a:lstStyle/>
                    <a:p>
                      <a:r>
                        <a:rPr lang="en-ZA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Allowance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R5200 in 2020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940820"/>
                  </a:ext>
                </a:extLst>
              </a:tr>
              <a:tr h="605693">
                <a:tc>
                  <a:txBody>
                    <a:bodyPr/>
                    <a:lstStyle/>
                    <a:p>
                      <a:r>
                        <a:rPr lang="en-ZA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Incidental Expenses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R2900 in 2020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799540"/>
                  </a:ext>
                </a:extLst>
              </a:tr>
              <a:tr h="1045442">
                <a:tc gridSpan="2">
                  <a:txBody>
                    <a:bodyPr/>
                    <a:lstStyle/>
                    <a:p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Z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NSFAS students are subject to the student residence and accommodation policies of the university at which they are registered to study.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391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719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43">
            <a:extLst>
              <a:ext uri="{FF2B5EF4-FFF2-40B4-BE49-F238E27FC236}">
                <a16:creationId xmlns:a16="http://schemas.microsoft.com/office/drawing/2014/main" id="{BBB8FD59-8C51-45F0-A652-9C567A09414F}"/>
              </a:ext>
            </a:extLst>
          </p:cNvPr>
          <p:cNvSpPr/>
          <p:nvPr/>
        </p:nvSpPr>
        <p:spPr>
          <a:xfrm rot="5400000">
            <a:off x="4028480" y="-1212116"/>
            <a:ext cx="4135037" cy="12173149"/>
          </a:xfrm>
          <a:custGeom>
            <a:avLst/>
            <a:gdLst>
              <a:gd name="connsiteX0" fmla="*/ 0 w 9738519"/>
              <a:gd name="connsiteY0" fmla="*/ 0 h 10972800"/>
              <a:gd name="connsiteX1" fmla="*/ 9738519 w 9738519"/>
              <a:gd name="connsiteY1" fmla="*/ 0 h 10972800"/>
              <a:gd name="connsiteX2" fmla="*/ 9738519 w 9738519"/>
              <a:gd name="connsiteY2" fmla="*/ 10972800 h 10972800"/>
              <a:gd name="connsiteX3" fmla="*/ 0 w 9738519"/>
              <a:gd name="connsiteY3" fmla="*/ 10972800 h 10972800"/>
              <a:gd name="connsiteX4" fmla="*/ 0 w 9738519"/>
              <a:gd name="connsiteY4" fmla="*/ 0 h 10972800"/>
              <a:gd name="connsiteX0" fmla="*/ 0 w 9738519"/>
              <a:gd name="connsiteY0" fmla="*/ 0 h 10972800"/>
              <a:gd name="connsiteX1" fmla="*/ 9738519 w 9738519"/>
              <a:gd name="connsiteY1" fmla="*/ 0 h 10972800"/>
              <a:gd name="connsiteX2" fmla="*/ 9738519 w 9738519"/>
              <a:gd name="connsiteY2" fmla="*/ 10972800 h 10972800"/>
              <a:gd name="connsiteX3" fmla="*/ 0 w 9738519"/>
              <a:gd name="connsiteY3" fmla="*/ 10972800 h 10972800"/>
              <a:gd name="connsiteX4" fmla="*/ 0 w 9738519"/>
              <a:gd name="connsiteY4" fmla="*/ 0 h 10972800"/>
              <a:gd name="connsiteX0" fmla="*/ 150527 w 9889046"/>
              <a:gd name="connsiteY0" fmla="*/ 0 h 10972800"/>
              <a:gd name="connsiteX1" fmla="*/ 9889046 w 9889046"/>
              <a:gd name="connsiteY1" fmla="*/ 0 h 10972800"/>
              <a:gd name="connsiteX2" fmla="*/ 9889046 w 9889046"/>
              <a:gd name="connsiteY2" fmla="*/ 10972800 h 10972800"/>
              <a:gd name="connsiteX3" fmla="*/ 150527 w 9889046"/>
              <a:gd name="connsiteY3" fmla="*/ 10972800 h 10972800"/>
              <a:gd name="connsiteX4" fmla="*/ 150527 w 9889046"/>
              <a:gd name="connsiteY4" fmla="*/ 0 h 10972800"/>
              <a:gd name="connsiteX0" fmla="*/ 222239 w 9960758"/>
              <a:gd name="connsiteY0" fmla="*/ 0 h 10972800"/>
              <a:gd name="connsiteX1" fmla="*/ 9960758 w 9960758"/>
              <a:gd name="connsiteY1" fmla="*/ 0 h 10972800"/>
              <a:gd name="connsiteX2" fmla="*/ 9960758 w 9960758"/>
              <a:gd name="connsiteY2" fmla="*/ 10972800 h 10972800"/>
              <a:gd name="connsiteX3" fmla="*/ 222239 w 9960758"/>
              <a:gd name="connsiteY3" fmla="*/ 10972800 h 10972800"/>
              <a:gd name="connsiteX4" fmla="*/ 222239 w 9960758"/>
              <a:gd name="connsiteY4" fmla="*/ 0 h 1097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0758" h="10972800">
                <a:moveTo>
                  <a:pt x="222239" y="0"/>
                </a:moveTo>
                <a:lnTo>
                  <a:pt x="9960758" y="0"/>
                </a:lnTo>
                <a:lnTo>
                  <a:pt x="9960758" y="10972800"/>
                </a:lnTo>
                <a:lnTo>
                  <a:pt x="222239" y="10972800"/>
                </a:lnTo>
                <a:cubicBezTo>
                  <a:pt x="-1311594" y="5515897"/>
                  <a:pt x="5797130" y="6518787"/>
                  <a:pt x="22223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25"/>
              <a:t>&lt;!-- Generator: Adobe Illustrator 24.1.1, SVG Export Plug-In  --&gt;</a:t>
            </a:r>
          </a:p>
          <a:p>
            <a:pPr algn="ctr"/>
            <a:r>
              <a:rPr lang="en-US" sz="1125"/>
              <a:t>&lt;svg version="1.1" xmlns="http://www.w3.org/2000/svg" xmlns:xlink="http://www.w3.org/1999/xlink" x="0px" y="0px" width="512px"</a:t>
            </a:r>
          </a:p>
          <a:p>
            <a:pPr algn="ctr"/>
            <a:r>
              <a:rPr lang="en-US" sz="1125"/>
              <a:t>	 height="512px" viewBox="0 0 512 512" style="enable-background:new 0 0 512 512;" xml:space="preserve"&gt;</a:t>
            </a:r>
          </a:p>
          <a:p>
            <a:pPr algn="ctr"/>
            <a:r>
              <a:rPr lang="en-US" sz="1125"/>
              <a:t>&lt;defs&gt;</a:t>
            </a:r>
          </a:p>
          <a:p>
            <a:pPr algn="ctr"/>
            <a:r>
              <a:rPr lang="en-US" sz="1125"/>
              <a:t>&lt;/defs&gt;</a:t>
            </a:r>
          </a:p>
          <a:p>
            <a:pPr algn="ctr"/>
            <a:r>
              <a:rPr lang="en-US" sz="1125"/>
              <a:t>&lt;g&gt;</a:t>
            </a:r>
          </a:p>
          <a:p>
            <a:pPr algn="ctr"/>
            <a:r>
              <a:rPr lang="en-US" sz="1125"/>
              <a:t>	&lt;path d="M256,0C114.64,0,0,114.64,0,256s114.64,256,256,256s256-114.64,256-256S397.36,0,256,0L256,0z M372.89,199.6</a:t>
            </a:r>
          </a:p>
          <a:p>
            <a:pPr algn="ctr"/>
            <a:r>
              <a:rPr lang="en-US" sz="1125"/>
              <a:t>		c0.11,2.52,0.17,5.05,0.17,7.59c0,77.64-59.1,167.18-167.18,167.18h0h0c-33.18,0-64.06-9.73-90.07-26.39</a:t>
            </a:r>
          </a:p>
          <a:p>
            <a:pPr algn="ctr"/>
            <a:r>
              <a:rPr lang="en-US" sz="1125"/>
              <a:t>		c4.6,0.54,9.28,0.81,14.01,0.81c27.53,0,52.87-9.39,72.98-25.15c-25.72-0.48-47.41-17.46-54.89-40.81</a:t>
            </a:r>
          </a:p>
          <a:p>
            <a:pPr algn="ctr"/>
            <a:r>
              <a:rPr lang="en-US" sz="1125"/>
              <a:t>		c3.58,0.69,7.27,1.06,11.04,1.06c5.36,0,10.56-0.72,15.5-2.07c-26.89-5.38-47.14-29.14-47.14-57.6c0-0.27,0-0.5,0.01-0.75</a:t>
            </a:r>
          </a:p>
          <a:p>
            <a:pPr algn="ctr"/>
            <a:r>
              <a:rPr lang="en-US" sz="1125"/>
              <a:t>		c7.92,4.4,16.97,7.05,26.61,7.35c-15.78-10.53-26.15-28.52-26.15-48.91c0-10.77,2.91-20.85,7.96-29.54</a:t>
            </a:r>
          </a:p>
          <a:p>
            <a:pPr algn="ctr"/>
            <a:r>
              <a:rPr lang="en-US" sz="1125"/>
              <a:t>		c28.98,35.55,72.28,58.94,121.12,61.39c-1.01-4.3-1.53-8.79-1.53-13.4c0-32.44,26.32-58.75,58.77-58.75</a:t>
            </a:r>
          </a:p>
          <a:p>
            <a:pPr algn="ctr"/>
            <a:r>
              <a:rPr lang="en-US" sz="1125"/>
              <a:t>		c16.9,0,32.17,7.14,42.89,18.57c13.39-2.64,25.96-7.53,37.31-14.26c-4.39,13.72-13.71,25.22-25.84,32.5</a:t>
            </a:r>
          </a:p>
          <a:p>
            <a:pPr algn="ctr"/>
            <a:r>
              <a:rPr lang="en-US" sz="1125"/>
              <a:t>		c11.89-1.42,23.21-4.57,33.74-9.25C394.33,180.96,384.36,191.31,372.89,199.6L372.89,199.6z M372.89,199.6"/&gt;</a:t>
            </a:r>
          </a:p>
          <a:p>
            <a:pPr algn="ctr"/>
            <a:r>
              <a:rPr lang="en-US" sz="1125"/>
              <a:t>&lt;/g&gt;</a:t>
            </a:r>
          </a:p>
          <a:p>
            <a:pPr algn="ctr"/>
            <a:r>
              <a:rPr lang="en-US" sz="1125"/>
              <a:t>&lt;/svg&gt;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958094-59A6-4A4C-9F4D-4ED81347C111}"/>
              </a:ext>
            </a:extLst>
          </p:cNvPr>
          <p:cNvSpPr/>
          <p:nvPr/>
        </p:nvSpPr>
        <p:spPr>
          <a:xfrm>
            <a:off x="2020588" y="274274"/>
            <a:ext cx="81508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ea typeface="Karla" pitchFamily="2" charset="0"/>
                <a:cs typeface="Arial" panose="020B0604020202020204" pitchFamily="34" charset="0"/>
              </a:rPr>
              <a:t>Contact Us: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FE06095-9976-4310-A9E7-0DFA5F89C00A}"/>
              </a:ext>
            </a:extLst>
          </p:cNvPr>
          <p:cNvGrpSpPr/>
          <p:nvPr/>
        </p:nvGrpSpPr>
        <p:grpSpPr>
          <a:xfrm>
            <a:off x="1245416" y="1932094"/>
            <a:ext cx="10040719" cy="4478038"/>
            <a:chOff x="5211421" y="8224101"/>
            <a:chExt cx="7244105" cy="323078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AEB111C-72B7-421A-B658-9AE8B0AC7780}"/>
                </a:ext>
              </a:extLst>
            </p:cNvPr>
            <p:cNvGrpSpPr/>
            <p:nvPr/>
          </p:nvGrpSpPr>
          <p:grpSpPr>
            <a:xfrm>
              <a:off x="5211421" y="8224101"/>
              <a:ext cx="7244105" cy="3230781"/>
              <a:chOff x="2006641" y="2397545"/>
              <a:chExt cx="8599254" cy="2818412"/>
            </a:xfrm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36891B10-7786-4D3F-A4B7-D000E616FB10}"/>
                  </a:ext>
                </a:extLst>
              </p:cNvPr>
              <p:cNvSpPr/>
              <p:nvPr/>
            </p:nvSpPr>
            <p:spPr>
              <a:xfrm>
                <a:off x="2006641" y="2397545"/>
                <a:ext cx="8599254" cy="2818412"/>
              </a:xfrm>
              <a:prstGeom prst="roundRect">
                <a:avLst>
                  <a:gd name="adj" fmla="val 626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723900" sx="90000" sy="900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25" dirty="0"/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70C8CE61-F337-403A-976E-D9D1135B3BED}"/>
                  </a:ext>
                </a:extLst>
              </p:cNvPr>
              <p:cNvGrpSpPr/>
              <p:nvPr/>
            </p:nvGrpSpPr>
            <p:grpSpPr>
              <a:xfrm>
                <a:off x="2006641" y="2397547"/>
                <a:ext cx="8599254" cy="477738"/>
                <a:chOff x="1093904" y="3847347"/>
                <a:chExt cx="14402898" cy="630966"/>
              </a:xfrm>
            </p:grpSpPr>
            <p:sp>
              <p:nvSpPr>
                <p:cNvPr id="45" name="Rectangle: Top Corners Rounded 44">
                  <a:extLst>
                    <a:ext uri="{FF2B5EF4-FFF2-40B4-BE49-F238E27FC236}">
                      <a16:creationId xmlns:a16="http://schemas.microsoft.com/office/drawing/2014/main" id="{2CC1CB31-27D8-4FA2-9481-21DD2DFD2D08}"/>
                    </a:ext>
                  </a:extLst>
                </p:cNvPr>
                <p:cNvSpPr/>
                <p:nvPr/>
              </p:nvSpPr>
              <p:spPr>
                <a:xfrm>
                  <a:off x="1093904" y="3847347"/>
                  <a:ext cx="14402898" cy="6131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adFill>
                  <a:gsLst>
                    <a:gs pos="0">
                      <a:schemeClr val="accent4">
                        <a:lumMod val="60000"/>
                        <a:lumOff val="40000"/>
                      </a:schemeClr>
                    </a:gs>
                    <a:gs pos="99000">
                      <a:schemeClr val="accent4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125" dirty="0"/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7D153932-0A01-4D3F-8629-8A5876FC5C73}"/>
                    </a:ext>
                  </a:extLst>
                </p:cNvPr>
                <p:cNvSpPr txBox="1"/>
                <p:nvPr/>
              </p:nvSpPr>
              <p:spPr>
                <a:xfrm>
                  <a:off x="1783512" y="4071819"/>
                  <a:ext cx="13152995" cy="40649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ctr">
                    <a:defRPr>
                      <a:solidFill>
                        <a:schemeClr val="lt1"/>
                      </a:solidFill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pPr algn="l"/>
                  <a:r>
                    <a:rPr lang="en-US" sz="3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NSFAS </a:t>
                  </a:r>
                  <a:r>
                    <a:rPr lang="en-US" sz="3600" b="1" dirty="0">
                      <a:solidFill>
                        <a:srgbClr val="FD562D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Virtual Contact Centre Now Open</a:t>
                  </a:r>
                </a:p>
              </p:txBody>
            </p:sp>
          </p:grpSp>
        </p:grpSp>
        <p:sp>
          <p:nvSpPr>
            <p:cNvPr id="39" name="Freeform 229">
              <a:extLst>
                <a:ext uri="{FF2B5EF4-FFF2-40B4-BE49-F238E27FC236}">
                  <a16:creationId xmlns:a16="http://schemas.microsoft.com/office/drawing/2014/main" id="{44512699-D678-4CC2-9EF4-60BDB5FE8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2051" y="8704598"/>
              <a:ext cx="142328" cy="97786"/>
            </a:xfrm>
            <a:custGeom>
              <a:avLst/>
              <a:gdLst>
                <a:gd name="T0" fmla="*/ 124 w 16128"/>
                <a:gd name="T1" fmla="*/ 7223 h 11872"/>
                <a:gd name="T2" fmla="*/ 59 w 16128"/>
                <a:gd name="T3" fmla="*/ 7113 h 11872"/>
                <a:gd name="T4" fmla="*/ 18 w 16128"/>
                <a:gd name="T5" fmla="*/ 6994 h 11872"/>
                <a:gd name="T6" fmla="*/ 1 w 16128"/>
                <a:gd name="T7" fmla="*/ 6871 h 11872"/>
                <a:gd name="T8" fmla="*/ 7 w 16128"/>
                <a:gd name="T9" fmla="*/ 6747 h 11872"/>
                <a:gd name="T10" fmla="*/ 36 w 16128"/>
                <a:gd name="T11" fmla="*/ 6626 h 11872"/>
                <a:gd name="T12" fmla="*/ 90 w 16128"/>
                <a:gd name="T13" fmla="*/ 6512 h 11872"/>
                <a:gd name="T14" fmla="*/ 165 w 16128"/>
                <a:gd name="T15" fmla="*/ 6408 h 11872"/>
                <a:gd name="T16" fmla="*/ 1850 w 16128"/>
                <a:gd name="T17" fmla="*/ 4727 h 11872"/>
                <a:gd name="T18" fmla="*/ 1957 w 16128"/>
                <a:gd name="T19" fmla="*/ 4656 h 11872"/>
                <a:gd name="T20" fmla="*/ 2073 w 16128"/>
                <a:gd name="T21" fmla="*/ 4609 h 11872"/>
                <a:gd name="T22" fmla="*/ 2195 w 16128"/>
                <a:gd name="T23" fmla="*/ 4586 h 11872"/>
                <a:gd name="T24" fmla="*/ 2319 w 16128"/>
                <a:gd name="T25" fmla="*/ 4586 h 11872"/>
                <a:gd name="T26" fmla="*/ 2441 w 16128"/>
                <a:gd name="T27" fmla="*/ 4609 h 11872"/>
                <a:gd name="T28" fmla="*/ 2558 w 16128"/>
                <a:gd name="T29" fmla="*/ 4656 h 11872"/>
                <a:gd name="T30" fmla="*/ 2665 w 16128"/>
                <a:gd name="T31" fmla="*/ 4727 h 11872"/>
                <a:gd name="T32" fmla="*/ 5357 w 16128"/>
                <a:gd name="T33" fmla="*/ 7406 h 11872"/>
                <a:gd name="T34" fmla="*/ 5460 w 16128"/>
                <a:gd name="T35" fmla="*/ 7483 h 11872"/>
                <a:gd name="T36" fmla="*/ 5575 w 16128"/>
                <a:gd name="T37" fmla="*/ 7535 h 11872"/>
                <a:gd name="T38" fmla="*/ 5696 w 16128"/>
                <a:gd name="T39" fmla="*/ 7565 h 11872"/>
                <a:gd name="T40" fmla="*/ 5819 w 16128"/>
                <a:gd name="T41" fmla="*/ 7571 h 11872"/>
                <a:gd name="T42" fmla="*/ 5942 w 16128"/>
                <a:gd name="T43" fmla="*/ 7552 h 11872"/>
                <a:gd name="T44" fmla="*/ 6060 w 16128"/>
                <a:gd name="T45" fmla="*/ 7512 h 11872"/>
                <a:gd name="T46" fmla="*/ 6170 w 16128"/>
                <a:gd name="T47" fmla="*/ 7447 h 11872"/>
                <a:gd name="T48" fmla="*/ 13421 w 16128"/>
                <a:gd name="T49" fmla="*/ 190 h 11872"/>
                <a:gd name="T50" fmla="*/ 13521 w 16128"/>
                <a:gd name="T51" fmla="*/ 107 h 11872"/>
                <a:gd name="T52" fmla="*/ 13634 w 16128"/>
                <a:gd name="T53" fmla="*/ 47 h 11872"/>
                <a:gd name="T54" fmla="*/ 13753 w 16128"/>
                <a:gd name="T55" fmla="*/ 12 h 11872"/>
                <a:gd name="T56" fmla="*/ 13877 w 16128"/>
                <a:gd name="T57" fmla="*/ 0 h 11872"/>
                <a:gd name="T58" fmla="*/ 14000 w 16128"/>
                <a:gd name="T59" fmla="*/ 11 h 11872"/>
                <a:gd name="T60" fmla="*/ 14120 w 16128"/>
                <a:gd name="T61" fmla="*/ 46 h 11872"/>
                <a:gd name="T62" fmla="*/ 14233 w 16128"/>
                <a:gd name="T63" fmla="*/ 105 h 11872"/>
                <a:gd name="T64" fmla="*/ 14334 w 16128"/>
                <a:gd name="T65" fmla="*/ 186 h 11872"/>
                <a:gd name="T66" fmla="*/ 16003 w 16128"/>
                <a:gd name="T67" fmla="*/ 1855 h 11872"/>
                <a:gd name="T68" fmla="*/ 16068 w 16128"/>
                <a:gd name="T69" fmla="*/ 1964 h 11872"/>
                <a:gd name="T70" fmla="*/ 16109 w 16128"/>
                <a:gd name="T71" fmla="*/ 2082 h 11872"/>
                <a:gd name="T72" fmla="*/ 16127 w 16128"/>
                <a:gd name="T73" fmla="*/ 2205 h 11872"/>
                <a:gd name="T74" fmla="*/ 16122 w 16128"/>
                <a:gd name="T75" fmla="*/ 2328 h 11872"/>
                <a:gd name="T76" fmla="*/ 16093 w 16128"/>
                <a:gd name="T77" fmla="*/ 2449 h 11872"/>
                <a:gd name="T78" fmla="*/ 16039 w 16128"/>
                <a:gd name="T79" fmla="*/ 2564 h 11872"/>
                <a:gd name="T80" fmla="*/ 15964 w 16128"/>
                <a:gd name="T81" fmla="*/ 2667 h 11872"/>
                <a:gd name="T82" fmla="*/ 7188 w 16128"/>
                <a:gd name="T83" fmla="*/ 11462 h 11872"/>
                <a:gd name="T84" fmla="*/ 7074 w 16128"/>
                <a:gd name="T85" fmla="*/ 11550 h 11872"/>
                <a:gd name="T86" fmla="*/ 6943 w 16128"/>
                <a:gd name="T87" fmla="*/ 11632 h 11872"/>
                <a:gd name="T88" fmla="*/ 6801 w 16128"/>
                <a:gd name="T89" fmla="*/ 11706 h 11872"/>
                <a:gd name="T90" fmla="*/ 6652 w 16128"/>
                <a:gd name="T91" fmla="*/ 11767 h 11872"/>
                <a:gd name="T92" fmla="*/ 6500 w 16128"/>
                <a:gd name="T93" fmla="*/ 11817 h 11872"/>
                <a:gd name="T94" fmla="*/ 6349 w 16128"/>
                <a:gd name="T95" fmla="*/ 11852 h 11872"/>
                <a:gd name="T96" fmla="*/ 6205 w 16128"/>
                <a:gd name="T97" fmla="*/ 11870 h 11872"/>
                <a:gd name="T98" fmla="*/ 5352 w 16128"/>
                <a:gd name="T99" fmla="*/ 11871 h 11872"/>
                <a:gd name="T100" fmla="*/ 5210 w 16128"/>
                <a:gd name="T101" fmla="*/ 11858 h 11872"/>
                <a:gd name="T102" fmla="*/ 5062 w 16128"/>
                <a:gd name="T103" fmla="*/ 11827 h 11872"/>
                <a:gd name="T104" fmla="*/ 4910 w 16128"/>
                <a:gd name="T105" fmla="*/ 11780 h 11872"/>
                <a:gd name="T106" fmla="*/ 4760 w 16128"/>
                <a:gd name="T107" fmla="*/ 11722 h 11872"/>
                <a:gd name="T108" fmla="*/ 4615 w 16128"/>
                <a:gd name="T109" fmla="*/ 11651 h 11872"/>
                <a:gd name="T110" fmla="*/ 4481 w 16128"/>
                <a:gd name="T111" fmla="*/ 11572 h 11872"/>
                <a:gd name="T112" fmla="*/ 4363 w 16128"/>
                <a:gd name="T113" fmla="*/ 11484 h 11872"/>
                <a:gd name="T114" fmla="*/ 187 w 16128"/>
                <a:gd name="T115" fmla="*/ 7297 h 11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128" h="11872">
                  <a:moveTo>
                    <a:pt x="187" y="7297"/>
                  </a:moveTo>
                  <a:lnTo>
                    <a:pt x="164" y="7273"/>
                  </a:lnTo>
                  <a:lnTo>
                    <a:pt x="143" y="7248"/>
                  </a:lnTo>
                  <a:lnTo>
                    <a:pt x="124" y="7223"/>
                  </a:lnTo>
                  <a:lnTo>
                    <a:pt x="106" y="7196"/>
                  </a:lnTo>
                  <a:lnTo>
                    <a:pt x="89" y="7168"/>
                  </a:lnTo>
                  <a:lnTo>
                    <a:pt x="74" y="7141"/>
                  </a:lnTo>
                  <a:lnTo>
                    <a:pt x="59" y="7113"/>
                  </a:lnTo>
                  <a:lnTo>
                    <a:pt x="46" y="7084"/>
                  </a:lnTo>
                  <a:lnTo>
                    <a:pt x="35" y="7054"/>
                  </a:lnTo>
                  <a:lnTo>
                    <a:pt x="26" y="7024"/>
                  </a:lnTo>
                  <a:lnTo>
                    <a:pt x="18" y="6994"/>
                  </a:lnTo>
                  <a:lnTo>
                    <a:pt x="12" y="6964"/>
                  </a:lnTo>
                  <a:lnTo>
                    <a:pt x="6" y="6933"/>
                  </a:lnTo>
                  <a:lnTo>
                    <a:pt x="3" y="6902"/>
                  </a:lnTo>
                  <a:lnTo>
                    <a:pt x="1" y="6871"/>
                  </a:lnTo>
                  <a:lnTo>
                    <a:pt x="0" y="6841"/>
                  </a:lnTo>
                  <a:lnTo>
                    <a:pt x="1" y="6809"/>
                  </a:lnTo>
                  <a:lnTo>
                    <a:pt x="3" y="6778"/>
                  </a:lnTo>
                  <a:lnTo>
                    <a:pt x="7" y="6747"/>
                  </a:lnTo>
                  <a:lnTo>
                    <a:pt x="12" y="6717"/>
                  </a:lnTo>
                  <a:lnTo>
                    <a:pt x="18" y="6687"/>
                  </a:lnTo>
                  <a:lnTo>
                    <a:pt x="26" y="6656"/>
                  </a:lnTo>
                  <a:lnTo>
                    <a:pt x="36" y="6626"/>
                  </a:lnTo>
                  <a:lnTo>
                    <a:pt x="47" y="6597"/>
                  </a:lnTo>
                  <a:lnTo>
                    <a:pt x="59" y="6569"/>
                  </a:lnTo>
                  <a:lnTo>
                    <a:pt x="74" y="6539"/>
                  </a:lnTo>
                  <a:lnTo>
                    <a:pt x="90" y="6512"/>
                  </a:lnTo>
                  <a:lnTo>
                    <a:pt x="106" y="6485"/>
                  </a:lnTo>
                  <a:lnTo>
                    <a:pt x="125" y="6459"/>
                  </a:lnTo>
                  <a:lnTo>
                    <a:pt x="144" y="6432"/>
                  </a:lnTo>
                  <a:lnTo>
                    <a:pt x="165" y="6408"/>
                  </a:lnTo>
                  <a:lnTo>
                    <a:pt x="188" y="6384"/>
                  </a:lnTo>
                  <a:lnTo>
                    <a:pt x="1801" y="4771"/>
                  </a:lnTo>
                  <a:lnTo>
                    <a:pt x="1824" y="4748"/>
                  </a:lnTo>
                  <a:lnTo>
                    <a:pt x="1850" y="4727"/>
                  </a:lnTo>
                  <a:lnTo>
                    <a:pt x="1876" y="4707"/>
                  </a:lnTo>
                  <a:lnTo>
                    <a:pt x="1902" y="4689"/>
                  </a:lnTo>
                  <a:lnTo>
                    <a:pt x="1929" y="4671"/>
                  </a:lnTo>
                  <a:lnTo>
                    <a:pt x="1957" y="4656"/>
                  </a:lnTo>
                  <a:lnTo>
                    <a:pt x="1985" y="4642"/>
                  </a:lnTo>
                  <a:lnTo>
                    <a:pt x="2014" y="4630"/>
                  </a:lnTo>
                  <a:lnTo>
                    <a:pt x="2043" y="4619"/>
                  </a:lnTo>
                  <a:lnTo>
                    <a:pt x="2073" y="4609"/>
                  </a:lnTo>
                  <a:lnTo>
                    <a:pt x="2104" y="4601"/>
                  </a:lnTo>
                  <a:lnTo>
                    <a:pt x="2134" y="4595"/>
                  </a:lnTo>
                  <a:lnTo>
                    <a:pt x="2164" y="4590"/>
                  </a:lnTo>
                  <a:lnTo>
                    <a:pt x="2195" y="4586"/>
                  </a:lnTo>
                  <a:lnTo>
                    <a:pt x="2227" y="4584"/>
                  </a:lnTo>
                  <a:lnTo>
                    <a:pt x="2257" y="4583"/>
                  </a:lnTo>
                  <a:lnTo>
                    <a:pt x="2288" y="4584"/>
                  </a:lnTo>
                  <a:lnTo>
                    <a:pt x="2319" y="4586"/>
                  </a:lnTo>
                  <a:lnTo>
                    <a:pt x="2350" y="4590"/>
                  </a:lnTo>
                  <a:lnTo>
                    <a:pt x="2381" y="4595"/>
                  </a:lnTo>
                  <a:lnTo>
                    <a:pt x="2411" y="4601"/>
                  </a:lnTo>
                  <a:lnTo>
                    <a:pt x="2441" y="4609"/>
                  </a:lnTo>
                  <a:lnTo>
                    <a:pt x="2472" y="4619"/>
                  </a:lnTo>
                  <a:lnTo>
                    <a:pt x="2501" y="4630"/>
                  </a:lnTo>
                  <a:lnTo>
                    <a:pt x="2529" y="4642"/>
                  </a:lnTo>
                  <a:lnTo>
                    <a:pt x="2558" y="4656"/>
                  </a:lnTo>
                  <a:lnTo>
                    <a:pt x="2586" y="4671"/>
                  </a:lnTo>
                  <a:lnTo>
                    <a:pt x="2613" y="4689"/>
                  </a:lnTo>
                  <a:lnTo>
                    <a:pt x="2639" y="4707"/>
                  </a:lnTo>
                  <a:lnTo>
                    <a:pt x="2665" y="4727"/>
                  </a:lnTo>
                  <a:lnTo>
                    <a:pt x="2689" y="4748"/>
                  </a:lnTo>
                  <a:lnTo>
                    <a:pt x="2714" y="4770"/>
                  </a:lnTo>
                  <a:lnTo>
                    <a:pt x="5332" y="7384"/>
                  </a:lnTo>
                  <a:lnTo>
                    <a:pt x="5357" y="7406"/>
                  </a:lnTo>
                  <a:lnTo>
                    <a:pt x="5382" y="7427"/>
                  </a:lnTo>
                  <a:lnTo>
                    <a:pt x="5407" y="7448"/>
                  </a:lnTo>
                  <a:lnTo>
                    <a:pt x="5433" y="7466"/>
                  </a:lnTo>
                  <a:lnTo>
                    <a:pt x="5460" y="7483"/>
                  </a:lnTo>
                  <a:lnTo>
                    <a:pt x="5489" y="7498"/>
                  </a:lnTo>
                  <a:lnTo>
                    <a:pt x="5517" y="7512"/>
                  </a:lnTo>
                  <a:lnTo>
                    <a:pt x="5546" y="7524"/>
                  </a:lnTo>
                  <a:lnTo>
                    <a:pt x="5575" y="7535"/>
                  </a:lnTo>
                  <a:lnTo>
                    <a:pt x="5604" y="7545"/>
                  </a:lnTo>
                  <a:lnTo>
                    <a:pt x="5635" y="7553"/>
                  </a:lnTo>
                  <a:lnTo>
                    <a:pt x="5665" y="7559"/>
                  </a:lnTo>
                  <a:lnTo>
                    <a:pt x="5696" y="7565"/>
                  </a:lnTo>
                  <a:lnTo>
                    <a:pt x="5726" y="7569"/>
                  </a:lnTo>
                  <a:lnTo>
                    <a:pt x="5758" y="7571"/>
                  </a:lnTo>
                  <a:lnTo>
                    <a:pt x="5789" y="7572"/>
                  </a:lnTo>
                  <a:lnTo>
                    <a:pt x="5819" y="7571"/>
                  </a:lnTo>
                  <a:lnTo>
                    <a:pt x="5850" y="7569"/>
                  </a:lnTo>
                  <a:lnTo>
                    <a:pt x="5882" y="7565"/>
                  </a:lnTo>
                  <a:lnTo>
                    <a:pt x="5912" y="7559"/>
                  </a:lnTo>
                  <a:lnTo>
                    <a:pt x="5942" y="7552"/>
                  </a:lnTo>
                  <a:lnTo>
                    <a:pt x="5972" y="7544"/>
                  </a:lnTo>
                  <a:lnTo>
                    <a:pt x="6003" y="7535"/>
                  </a:lnTo>
                  <a:lnTo>
                    <a:pt x="6032" y="7524"/>
                  </a:lnTo>
                  <a:lnTo>
                    <a:pt x="6060" y="7512"/>
                  </a:lnTo>
                  <a:lnTo>
                    <a:pt x="6089" y="7498"/>
                  </a:lnTo>
                  <a:lnTo>
                    <a:pt x="6117" y="7482"/>
                  </a:lnTo>
                  <a:lnTo>
                    <a:pt x="6144" y="7465"/>
                  </a:lnTo>
                  <a:lnTo>
                    <a:pt x="6170" y="7447"/>
                  </a:lnTo>
                  <a:lnTo>
                    <a:pt x="6196" y="7426"/>
                  </a:lnTo>
                  <a:lnTo>
                    <a:pt x="6220" y="7405"/>
                  </a:lnTo>
                  <a:lnTo>
                    <a:pt x="6245" y="7383"/>
                  </a:lnTo>
                  <a:lnTo>
                    <a:pt x="13421" y="190"/>
                  </a:lnTo>
                  <a:lnTo>
                    <a:pt x="13445" y="166"/>
                  </a:lnTo>
                  <a:lnTo>
                    <a:pt x="13470" y="145"/>
                  </a:lnTo>
                  <a:lnTo>
                    <a:pt x="13495" y="125"/>
                  </a:lnTo>
                  <a:lnTo>
                    <a:pt x="13521" y="107"/>
                  </a:lnTo>
                  <a:lnTo>
                    <a:pt x="13549" y="90"/>
                  </a:lnTo>
                  <a:lnTo>
                    <a:pt x="13577" y="75"/>
                  </a:lnTo>
                  <a:lnTo>
                    <a:pt x="13605" y="60"/>
                  </a:lnTo>
                  <a:lnTo>
                    <a:pt x="13634" y="47"/>
                  </a:lnTo>
                  <a:lnTo>
                    <a:pt x="13663" y="36"/>
                  </a:lnTo>
                  <a:lnTo>
                    <a:pt x="13693" y="27"/>
                  </a:lnTo>
                  <a:lnTo>
                    <a:pt x="13723" y="19"/>
                  </a:lnTo>
                  <a:lnTo>
                    <a:pt x="13753" y="12"/>
                  </a:lnTo>
                  <a:lnTo>
                    <a:pt x="13784" y="7"/>
                  </a:lnTo>
                  <a:lnTo>
                    <a:pt x="13815" y="3"/>
                  </a:lnTo>
                  <a:lnTo>
                    <a:pt x="13846" y="1"/>
                  </a:lnTo>
                  <a:lnTo>
                    <a:pt x="13877" y="0"/>
                  </a:lnTo>
                  <a:lnTo>
                    <a:pt x="13908" y="1"/>
                  </a:lnTo>
                  <a:lnTo>
                    <a:pt x="13939" y="3"/>
                  </a:lnTo>
                  <a:lnTo>
                    <a:pt x="13970" y="6"/>
                  </a:lnTo>
                  <a:lnTo>
                    <a:pt x="14000" y="11"/>
                  </a:lnTo>
                  <a:lnTo>
                    <a:pt x="14031" y="18"/>
                  </a:lnTo>
                  <a:lnTo>
                    <a:pt x="14062" y="26"/>
                  </a:lnTo>
                  <a:lnTo>
                    <a:pt x="14091" y="35"/>
                  </a:lnTo>
                  <a:lnTo>
                    <a:pt x="14120" y="46"/>
                  </a:lnTo>
                  <a:lnTo>
                    <a:pt x="14149" y="58"/>
                  </a:lnTo>
                  <a:lnTo>
                    <a:pt x="14178" y="73"/>
                  </a:lnTo>
                  <a:lnTo>
                    <a:pt x="14206" y="88"/>
                  </a:lnTo>
                  <a:lnTo>
                    <a:pt x="14233" y="105"/>
                  </a:lnTo>
                  <a:lnTo>
                    <a:pt x="14259" y="123"/>
                  </a:lnTo>
                  <a:lnTo>
                    <a:pt x="14285" y="143"/>
                  </a:lnTo>
                  <a:lnTo>
                    <a:pt x="14310" y="164"/>
                  </a:lnTo>
                  <a:lnTo>
                    <a:pt x="14334" y="186"/>
                  </a:lnTo>
                  <a:lnTo>
                    <a:pt x="15938" y="1780"/>
                  </a:lnTo>
                  <a:lnTo>
                    <a:pt x="15962" y="1804"/>
                  </a:lnTo>
                  <a:lnTo>
                    <a:pt x="15983" y="1829"/>
                  </a:lnTo>
                  <a:lnTo>
                    <a:pt x="16003" y="1855"/>
                  </a:lnTo>
                  <a:lnTo>
                    <a:pt x="16021" y="1881"/>
                  </a:lnTo>
                  <a:lnTo>
                    <a:pt x="16038" y="1908"/>
                  </a:lnTo>
                  <a:lnTo>
                    <a:pt x="16053" y="1935"/>
                  </a:lnTo>
                  <a:lnTo>
                    <a:pt x="16068" y="1964"/>
                  </a:lnTo>
                  <a:lnTo>
                    <a:pt x="16081" y="1993"/>
                  </a:lnTo>
                  <a:lnTo>
                    <a:pt x="16092" y="2022"/>
                  </a:lnTo>
                  <a:lnTo>
                    <a:pt x="16101" y="2051"/>
                  </a:lnTo>
                  <a:lnTo>
                    <a:pt x="16109" y="2082"/>
                  </a:lnTo>
                  <a:lnTo>
                    <a:pt x="16116" y="2112"/>
                  </a:lnTo>
                  <a:lnTo>
                    <a:pt x="16121" y="2143"/>
                  </a:lnTo>
                  <a:lnTo>
                    <a:pt x="16125" y="2173"/>
                  </a:lnTo>
                  <a:lnTo>
                    <a:pt x="16127" y="2205"/>
                  </a:lnTo>
                  <a:lnTo>
                    <a:pt x="16128" y="2236"/>
                  </a:lnTo>
                  <a:lnTo>
                    <a:pt x="16127" y="2266"/>
                  </a:lnTo>
                  <a:lnTo>
                    <a:pt x="16125" y="2297"/>
                  </a:lnTo>
                  <a:lnTo>
                    <a:pt x="16122" y="2328"/>
                  </a:lnTo>
                  <a:lnTo>
                    <a:pt x="16117" y="2359"/>
                  </a:lnTo>
                  <a:lnTo>
                    <a:pt x="16110" y="2389"/>
                  </a:lnTo>
                  <a:lnTo>
                    <a:pt x="16102" y="2419"/>
                  </a:lnTo>
                  <a:lnTo>
                    <a:pt x="16093" y="2449"/>
                  </a:lnTo>
                  <a:lnTo>
                    <a:pt x="16082" y="2478"/>
                  </a:lnTo>
                  <a:lnTo>
                    <a:pt x="16069" y="2507"/>
                  </a:lnTo>
                  <a:lnTo>
                    <a:pt x="16055" y="2535"/>
                  </a:lnTo>
                  <a:lnTo>
                    <a:pt x="16039" y="2564"/>
                  </a:lnTo>
                  <a:lnTo>
                    <a:pt x="16023" y="2591"/>
                  </a:lnTo>
                  <a:lnTo>
                    <a:pt x="16004" y="2617"/>
                  </a:lnTo>
                  <a:lnTo>
                    <a:pt x="15985" y="2642"/>
                  </a:lnTo>
                  <a:lnTo>
                    <a:pt x="15964" y="2667"/>
                  </a:lnTo>
                  <a:lnTo>
                    <a:pt x="15941" y="2692"/>
                  </a:lnTo>
                  <a:lnTo>
                    <a:pt x="7238" y="11415"/>
                  </a:lnTo>
                  <a:lnTo>
                    <a:pt x="7214" y="11439"/>
                  </a:lnTo>
                  <a:lnTo>
                    <a:pt x="7188" y="11462"/>
                  </a:lnTo>
                  <a:lnTo>
                    <a:pt x="7162" y="11485"/>
                  </a:lnTo>
                  <a:lnTo>
                    <a:pt x="7134" y="11507"/>
                  </a:lnTo>
                  <a:lnTo>
                    <a:pt x="7104" y="11529"/>
                  </a:lnTo>
                  <a:lnTo>
                    <a:pt x="7074" y="11550"/>
                  </a:lnTo>
                  <a:lnTo>
                    <a:pt x="7043" y="11572"/>
                  </a:lnTo>
                  <a:lnTo>
                    <a:pt x="7011" y="11593"/>
                  </a:lnTo>
                  <a:lnTo>
                    <a:pt x="6977" y="11613"/>
                  </a:lnTo>
                  <a:lnTo>
                    <a:pt x="6943" y="11632"/>
                  </a:lnTo>
                  <a:lnTo>
                    <a:pt x="6909" y="11651"/>
                  </a:lnTo>
                  <a:lnTo>
                    <a:pt x="6874" y="11670"/>
                  </a:lnTo>
                  <a:lnTo>
                    <a:pt x="6837" y="11688"/>
                  </a:lnTo>
                  <a:lnTo>
                    <a:pt x="6801" y="11706"/>
                  </a:lnTo>
                  <a:lnTo>
                    <a:pt x="6765" y="11722"/>
                  </a:lnTo>
                  <a:lnTo>
                    <a:pt x="6727" y="11738"/>
                  </a:lnTo>
                  <a:lnTo>
                    <a:pt x="6689" y="11753"/>
                  </a:lnTo>
                  <a:lnTo>
                    <a:pt x="6652" y="11767"/>
                  </a:lnTo>
                  <a:lnTo>
                    <a:pt x="6613" y="11781"/>
                  </a:lnTo>
                  <a:lnTo>
                    <a:pt x="6576" y="11793"/>
                  </a:lnTo>
                  <a:lnTo>
                    <a:pt x="6538" y="11805"/>
                  </a:lnTo>
                  <a:lnTo>
                    <a:pt x="6500" y="11817"/>
                  </a:lnTo>
                  <a:lnTo>
                    <a:pt x="6461" y="11827"/>
                  </a:lnTo>
                  <a:lnTo>
                    <a:pt x="6424" y="11836"/>
                  </a:lnTo>
                  <a:lnTo>
                    <a:pt x="6387" y="11844"/>
                  </a:lnTo>
                  <a:lnTo>
                    <a:pt x="6349" y="11852"/>
                  </a:lnTo>
                  <a:lnTo>
                    <a:pt x="6313" y="11858"/>
                  </a:lnTo>
                  <a:lnTo>
                    <a:pt x="6277" y="11863"/>
                  </a:lnTo>
                  <a:lnTo>
                    <a:pt x="6241" y="11867"/>
                  </a:lnTo>
                  <a:lnTo>
                    <a:pt x="6205" y="11870"/>
                  </a:lnTo>
                  <a:lnTo>
                    <a:pt x="6171" y="11871"/>
                  </a:lnTo>
                  <a:lnTo>
                    <a:pt x="6138" y="11872"/>
                  </a:lnTo>
                  <a:lnTo>
                    <a:pt x="5386" y="11872"/>
                  </a:lnTo>
                  <a:lnTo>
                    <a:pt x="5352" y="11871"/>
                  </a:lnTo>
                  <a:lnTo>
                    <a:pt x="5318" y="11870"/>
                  </a:lnTo>
                  <a:lnTo>
                    <a:pt x="5283" y="11867"/>
                  </a:lnTo>
                  <a:lnTo>
                    <a:pt x="5247" y="11863"/>
                  </a:lnTo>
                  <a:lnTo>
                    <a:pt x="5210" y="11858"/>
                  </a:lnTo>
                  <a:lnTo>
                    <a:pt x="5174" y="11851"/>
                  </a:lnTo>
                  <a:lnTo>
                    <a:pt x="5137" y="11844"/>
                  </a:lnTo>
                  <a:lnTo>
                    <a:pt x="5099" y="11836"/>
                  </a:lnTo>
                  <a:lnTo>
                    <a:pt x="5062" y="11827"/>
                  </a:lnTo>
                  <a:lnTo>
                    <a:pt x="5024" y="11817"/>
                  </a:lnTo>
                  <a:lnTo>
                    <a:pt x="4986" y="11805"/>
                  </a:lnTo>
                  <a:lnTo>
                    <a:pt x="4948" y="11793"/>
                  </a:lnTo>
                  <a:lnTo>
                    <a:pt x="4910" y="11780"/>
                  </a:lnTo>
                  <a:lnTo>
                    <a:pt x="4872" y="11767"/>
                  </a:lnTo>
                  <a:lnTo>
                    <a:pt x="4834" y="11753"/>
                  </a:lnTo>
                  <a:lnTo>
                    <a:pt x="4796" y="11738"/>
                  </a:lnTo>
                  <a:lnTo>
                    <a:pt x="4760" y="11722"/>
                  </a:lnTo>
                  <a:lnTo>
                    <a:pt x="4722" y="11705"/>
                  </a:lnTo>
                  <a:lnTo>
                    <a:pt x="4686" y="11688"/>
                  </a:lnTo>
                  <a:lnTo>
                    <a:pt x="4650" y="11669"/>
                  </a:lnTo>
                  <a:lnTo>
                    <a:pt x="4615" y="11651"/>
                  </a:lnTo>
                  <a:lnTo>
                    <a:pt x="4580" y="11632"/>
                  </a:lnTo>
                  <a:lnTo>
                    <a:pt x="4546" y="11612"/>
                  </a:lnTo>
                  <a:lnTo>
                    <a:pt x="4513" y="11592"/>
                  </a:lnTo>
                  <a:lnTo>
                    <a:pt x="4481" y="11572"/>
                  </a:lnTo>
                  <a:lnTo>
                    <a:pt x="4449" y="11550"/>
                  </a:lnTo>
                  <a:lnTo>
                    <a:pt x="4419" y="11528"/>
                  </a:lnTo>
                  <a:lnTo>
                    <a:pt x="4390" y="11506"/>
                  </a:lnTo>
                  <a:lnTo>
                    <a:pt x="4363" y="11484"/>
                  </a:lnTo>
                  <a:lnTo>
                    <a:pt x="4335" y="11462"/>
                  </a:lnTo>
                  <a:lnTo>
                    <a:pt x="4310" y="11439"/>
                  </a:lnTo>
                  <a:lnTo>
                    <a:pt x="4286" y="11414"/>
                  </a:lnTo>
                  <a:lnTo>
                    <a:pt x="187" y="7297"/>
                  </a:ln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id-ID" sz="1750">
                <a:solidFill>
                  <a:srgbClr val="535761"/>
                </a:solidFill>
                <a:latin typeface="Raleway Light" panose="020B04030301010600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B050831C-8146-433B-99AE-24956C8CBC81}"/>
              </a:ext>
            </a:extLst>
          </p:cNvPr>
          <p:cNvSpPr/>
          <p:nvPr/>
        </p:nvSpPr>
        <p:spPr>
          <a:xfrm>
            <a:off x="1726164" y="2806940"/>
            <a:ext cx="6997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NSFAS is available to assist you through: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662750E-077C-4747-99B6-7E835D57E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18535" y="3375207"/>
            <a:ext cx="522777" cy="52277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1D95295-8B54-4479-BE3E-B8DFB6A57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99875" y="4011990"/>
            <a:ext cx="596537" cy="596537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81A4C12-6DCC-4AD0-A4E8-87538E9F21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18535" y="4746255"/>
            <a:ext cx="596537" cy="596537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CE339D49-7DDB-413D-AFCE-D3C2393CC934}"/>
              </a:ext>
            </a:extLst>
          </p:cNvPr>
          <p:cNvSpPr/>
          <p:nvPr/>
        </p:nvSpPr>
        <p:spPr>
          <a:xfrm>
            <a:off x="2396412" y="3423986"/>
            <a:ext cx="84991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Facebook: </a:t>
            </a:r>
            <a:r>
              <a:rPr lang="en-US" sz="2400" b="1" dirty="0">
                <a:solidFill>
                  <a:srgbClr val="FD56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Student Financial Aid Scheme</a:t>
            </a:r>
            <a:endParaRPr lang="en-ZA" sz="2400" b="1" dirty="0">
              <a:solidFill>
                <a:srgbClr val="FD56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EF9BFB7-F563-4D71-AC37-154E588B3909}"/>
              </a:ext>
            </a:extLst>
          </p:cNvPr>
          <p:cNvSpPr/>
          <p:nvPr/>
        </p:nvSpPr>
        <p:spPr>
          <a:xfrm>
            <a:off x="2397968" y="4047912"/>
            <a:ext cx="6997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Instagram: </a:t>
            </a:r>
            <a:r>
              <a:rPr lang="en-ZA" sz="2400" b="1" dirty="0">
                <a:solidFill>
                  <a:srgbClr val="FD56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ZA" sz="2400" b="1" dirty="0" err="1">
                <a:solidFill>
                  <a:srgbClr val="FD56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myNSFAS</a:t>
            </a:r>
            <a:endParaRPr lang="en-ZA" sz="2400" b="1" dirty="0">
              <a:solidFill>
                <a:srgbClr val="FD56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B49AFAB-6CE5-48F4-8810-E9124E2E9BAF}"/>
              </a:ext>
            </a:extLst>
          </p:cNvPr>
          <p:cNvSpPr/>
          <p:nvPr/>
        </p:nvSpPr>
        <p:spPr>
          <a:xfrm>
            <a:off x="2397968" y="4785030"/>
            <a:ext cx="6997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Twitter: </a:t>
            </a:r>
            <a:r>
              <a:rPr lang="en-ZA" sz="2400" b="1" dirty="0">
                <a:solidFill>
                  <a:srgbClr val="FD56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ZA" sz="2400" b="1" dirty="0" err="1">
                <a:solidFill>
                  <a:srgbClr val="FD56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myNSFAS</a:t>
            </a:r>
            <a:endParaRPr lang="en-ZA" sz="2400" b="1" dirty="0">
              <a:solidFill>
                <a:srgbClr val="FD56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286F604-1ADC-4641-AB9C-8A5D115ABEA9}"/>
              </a:ext>
            </a:extLst>
          </p:cNvPr>
          <p:cNvSpPr/>
          <p:nvPr/>
        </p:nvSpPr>
        <p:spPr>
          <a:xfrm>
            <a:off x="1780542" y="5430952"/>
            <a:ext cx="98251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NSFAS Connect: visit </a:t>
            </a:r>
            <a:r>
              <a:rPr lang="en-US" sz="2400" b="1" dirty="0">
                <a:solidFill>
                  <a:srgbClr val="FD56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www.nsfas.org.za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and log into your </a:t>
            </a:r>
            <a:r>
              <a:rPr lang="en-US" sz="2400" b="1" dirty="0" err="1">
                <a:solidFill>
                  <a:srgbClr val="FD56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myNSFAS</a:t>
            </a:r>
            <a:r>
              <a:rPr lang="en-US" sz="2400" b="1" dirty="0">
                <a:solidFill>
                  <a:srgbClr val="FD56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account </a:t>
            </a:r>
          </a:p>
        </p:txBody>
      </p:sp>
    </p:spTree>
    <p:extLst>
      <p:ext uri="{BB962C8B-B14F-4D97-AF65-F5344CB8AC3E}">
        <p14:creationId xmlns:p14="http://schemas.microsoft.com/office/powerpoint/2010/main" val="131635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43">
            <a:extLst>
              <a:ext uri="{FF2B5EF4-FFF2-40B4-BE49-F238E27FC236}">
                <a16:creationId xmlns:a16="http://schemas.microsoft.com/office/drawing/2014/main" id="{BBB8FD59-8C51-45F0-A652-9C567A09414F}"/>
              </a:ext>
            </a:extLst>
          </p:cNvPr>
          <p:cNvSpPr/>
          <p:nvPr/>
        </p:nvSpPr>
        <p:spPr>
          <a:xfrm rot="5400000">
            <a:off x="4028480" y="-1212116"/>
            <a:ext cx="4135037" cy="12173149"/>
          </a:xfrm>
          <a:custGeom>
            <a:avLst/>
            <a:gdLst>
              <a:gd name="connsiteX0" fmla="*/ 0 w 9738519"/>
              <a:gd name="connsiteY0" fmla="*/ 0 h 10972800"/>
              <a:gd name="connsiteX1" fmla="*/ 9738519 w 9738519"/>
              <a:gd name="connsiteY1" fmla="*/ 0 h 10972800"/>
              <a:gd name="connsiteX2" fmla="*/ 9738519 w 9738519"/>
              <a:gd name="connsiteY2" fmla="*/ 10972800 h 10972800"/>
              <a:gd name="connsiteX3" fmla="*/ 0 w 9738519"/>
              <a:gd name="connsiteY3" fmla="*/ 10972800 h 10972800"/>
              <a:gd name="connsiteX4" fmla="*/ 0 w 9738519"/>
              <a:gd name="connsiteY4" fmla="*/ 0 h 10972800"/>
              <a:gd name="connsiteX0" fmla="*/ 0 w 9738519"/>
              <a:gd name="connsiteY0" fmla="*/ 0 h 10972800"/>
              <a:gd name="connsiteX1" fmla="*/ 9738519 w 9738519"/>
              <a:gd name="connsiteY1" fmla="*/ 0 h 10972800"/>
              <a:gd name="connsiteX2" fmla="*/ 9738519 w 9738519"/>
              <a:gd name="connsiteY2" fmla="*/ 10972800 h 10972800"/>
              <a:gd name="connsiteX3" fmla="*/ 0 w 9738519"/>
              <a:gd name="connsiteY3" fmla="*/ 10972800 h 10972800"/>
              <a:gd name="connsiteX4" fmla="*/ 0 w 9738519"/>
              <a:gd name="connsiteY4" fmla="*/ 0 h 10972800"/>
              <a:gd name="connsiteX0" fmla="*/ 150527 w 9889046"/>
              <a:gd name="connsiteY0" fmla="*/ 0 h 10972800"/>
              <a:gd name="connsiteX1" fmla="*/ 9889046 w 9889046"/>
              <a:gd name="connsiteY1" fmla="*/ 0 h 10972800"/>
              <a:gd name="connsiteX2" fmla="*/ 9889046 w 9889046"/>
              <a:gd name="connsiteY2" fmla="*/ 10972800 h 10972800"/>
              <a:gd name="connsiteX3" fmla="*/ 150527 w 9889046"/>
              <a:gd name="connsiteY3" fmla="*/ 10972800 h 10972800"/>
              <a:gd name="connsiteX4" fmla="*/ 150527 w 9889046"/>
              <a:gd name="connsiteY4" fmla="*/ 0 h 10972800"/>
              <a:gd name="connsiteX0" fmla="*/ 222239 w 9960758"/>
              <a:gd name="connsiteY0" fmla="*/ 0 h 10972800"/>
              <a:gd name="connsiteX1" fmla="*/ 9960758 w 9960758"/>
              <a:gd name="connsiteY1" fmla="*/ 0 h 10972800"/>
              <a:gd name="connsiteX2" fmla="*/ 9960758 w 9960758"/>
              <a:gd name="connsiteY2" fmla="*/ 10972800 h 10972800"/>
              <a:gd name="connsiteX3" fmla="*/ 222239 w 9960758"/>
              <a:gd name="connsiteY3" fmla="*/ 10972800 h 10972800"/>
              <a:gd name="connsiteX4" fmla="*/ 222239 w 9960758"/>
              <a:gd name="connsiteY4" fmla="*/ 0 h 1097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0758" h="10972800">
                <a:moveTo>
                  <a:pt x="222239" y="0"/>
                </a:moveTo>
                <a:lnTo>
                  <a:pt x="9960758" y="0"/>
                </a:lnTo>
                <a:lnTo>
                  <a:pt x="9960758" y="10972800"/>
                </a:lnTo>
                <a:lnTo>
                  <a:pt x="222239" y="10972800"/>
                </a:lnTo>
                <a:cubicBezTo>
                  <a:pt x="-1311594" y="5515897"/>
                  <a:pt x="5797130" y="6518787"/>
                  <a:pt x="22223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25"/>
              <a:t>&lt;!-- Generator: Adobe Illustrator 24.1.1, SVG Export Plug-In  --&gt;</a:t>
            </a:r>
          </a:p>
          <a:p>
            <a:pPr algn="ctr"/>
            <a:r>
              <a:rPr lang="en-US" sz="1125"/>
              <a:t>&lt;svg version="1.1" xmlns="http://www.w3.org/2000/svg" xmlns:xlink="http://www.w3.org/1999/xlink" x="0px" y="0px" width="512px"</a:t>
            </a:r>
          </a:p>
          <a:p>
            <a:pPr algn="ctr"/>
            <a:r>
              <a:rPr lang="en-US" sz="1125"/>
              <a:t>	 height="512px" viewBox="0 0 512 512" style="enable-background:new 0 0 512 512;" xml:space="preserve"&gt;</a:t>
            </a:r>
          </a:p>
          <a:p>
            <a:pPr algn="ctr"/>
            <a:r>
              <a:rPr lang="en-US" sz="1125"/>
              <a:t>&lt;defs&gt;</a:t>
            </a:r>
          </a:p>
          <a:p>
            <a:pPr algn="ctr"/>
            <a:r>
              <a:rPr lang="en-US" sz="1125"/>
              <a:t>&lt;/defs&gt;</a:t>
            </a:r>
          </a:p>
          <a:p>
            <a:pPr algn="ctr"/>
            <a:r>
              <a:rPr lang="en-US" sz="1125"/>
              <a:t>&lt;g&gt;</a:t>
            </a:r>
          </a:p>
          <a:p>
            <a:pPr algn="ctr"/>
            <a:r>
              <a:rPr lang="en-US" sz="1125"/>
              <a:t>	&lt;path d="M256,0C114.64,0,0,114.64,0,256s114.64,256,256,256s256-114.64,256-256S397.36,0,256,0L256,0z M372.89,199.6</a:t>
            </a:r>
          </a:p>
          <a:p>
            <a:pPr algn="ctr"/>
            <a:r>
              <a:rPr lang="en-US" sz="1125"/>
              <a:t>		c0.11,2.52,0.17,5.05,0.17,7.59c0,77.64-59.1,167.18-167.18,167.18h0h0c-33.18,0-64.06-9.73-90.07-26.39</a:t>
            </a:r>
          </a:p>
          <a:p>
            <a:pPr algn="ctr"/>
            <a:r>
              <a:rPr lang="en-US" sz="1125"/>
              <a:t>		c4.6,0.54,9.28,0.81,14.01,0.81c27.53,0,52.87-9.39,72.98-25.15c-25.72-0.48-47.41-17.46-54.89-40.81</a:t>
            </a:r>
          </a:p>
          <a:p>
            <a:pPr algn="ctr"/>
            <a:r>
              <a:rPr lang="en-US" sz="1125"/>
              <a:t>		c3.58,0.69,7.27,1.06,11.04,1.06c5.36,0,10.56-0.72,15.5-2.07c-26.89-5.38-47.14-29.14-47.14-57.6c0-0.27,0-0.5,0.01-0.75</a:t>
            </a:r>
          </a:p>
          <a:p>
            <a:pPr algn="ctr"/>
            <a:r>
              <a:rPr lang="en-US" sz="1125"/>
              <a:t>		c7.92,4.4,16.97,7.05,26.61,7.35c-15.78-10.53-26.15-28.52-26.15-48.91c0-10.77,2.91-20.85,7.96-29.54</a:t>
            </a:r>
          </a:p>
          <a:p>
            <a:pPr algn="ctr"/>
            <a:r>
              <a:rPr lang="en-US" sz="1125"/>
              <a:t>		c28.98,35.55,72.28,58.94,121.12,61.39c-1.01-4.3-1.53-8.79-1.53-13.4c0-32.44,26.32-58.75,58.77-58.75</a:t>
            </a:r>
          </a:p>
          <a:p>
            <a:pPr algn="ctr"/>
            <a:r>
              <a:rPr lang="en-US" sz="1125"/>
              <a:t>		c16.9,0,32.17,7.14,42.89,18.57c13.39-2.64,25.96-7.53,37.31-14.26c-4.39,13.72-13.71,25.22-25.84,32.5</a:t>
            </a:r>
          </a:p>
          <a:p>
            <a:pPr algn="ctr"/>
            <a:r>
              <a:rPr lang="en-US" sz="1125"/>
              <a:t>		c11.89-1.42,23.21-4.57,33.74-9.25C394.33,180.96,384.36,191.31,372.89,199.6L372.89,199.6z M372.89,199.6"/&gt;</a:t>
            </a:r>
          </a:p>
          <a:p>
            <a:pPr algn="ctr"/>
            <a:r>
              <a:rPr lang="en-US" sz="1125"/>
              <a:t>&lt;/g&gt;</a:t>
            </a:r>
          </a:p>
          <a:p>
            <a:pPr algn="ctr"/>
            <a:r>
              <a:rPr lang="en-US" sz="1125"/>
              <a:t>&lt;/svg&gt;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FE06095-9976-4310-A9E7-0DFA5F89C00A}"/>
              </a:ext>
            </a:extLst>
          </p:cNvPr>
          <p:cNvGrpSpPr/>
          <p:nvPr/>
        </p:nvGrpSpPr>
        <p:grpSpPr>
          <a:xfrm>
            <a:off x="1245416" y="1932094"/>
            <a:ext cx="10040719" cy="4478038"/>
            <a:chOff x="5211421" y="8224101"/>
            <a:chExt cx="7244105" cy="323078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AEB111C-72B7-421A-B658-9AE8B0AC7780}"/>
                </a:ext>
              </a:extLst>
            </p:cNvPr>
            <p:cNvGrpSpPr/>
            <p:nvPr/>
          </p:nvGrpSpPr>
          <p:grpSpPr>
            <a:xfrm>
              <a:off x="5211421" y="8224101"/>
              <a:ext cx="7244105" cy="3230781"/>
              <a:chOff x="2006641" y="2397545"/>
              <a:chExt cx="8599254" cy="2818412"/>
            </a:xfrm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36891B10-7786-4D3F-A4B7-D000E616FB10}"/>
                  </a:ext>
                </a:extLst>
              </p:cNvPr>
              <p:cNvSpPr/>
              <p:nvPr/>
            </p:nvSpPr>
            <p:spPr>
              <a:xfrm>
                <a:off x="2006641" y="2397545"/>
                <a:ext cx="8599254" cy="2818412"/>
              </a:xfrm>
              <a:prstGeom prst="roundRect">
                <a:avLst>
                  <a:gd name="adj" fmla="val 626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723900" sx="90000" sy="900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ZA" sz="60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END</a:t>
                </a:r>
                <a:endParaRPr lang="en-US" sz="6000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70C8CE61-F337-403A-976E-D9D1135B3BED}"/>
                  </a:ext>
                </a:extLst>
              </p:cNvPr>
              <p:cNvGrpSpPr/>
              <p:nvPr/>
            </p:nvGrpSpPr>
            <p:grpSpPr>
              <a:xfrm>
                <a:off x="2006641" y="2397547"/>
                <a:ext cx="8599254" cy="477738"/>
                <a:chOff x="1093904" y="3847347"/>
                <a:chExt cx="14402898" cy="630966"/>
              </a:xfrm>
            </p:grpSpPr>
            <p:sp>
              <p:nvSpPr>
                <p:cNvPr id="45" name="Rectangle: Top Corners Rounded 44">
                  <a:extLst>
                    <a:ext uri="{FF2B5EF4-FFF2-40B4-BE49-F238E27FC236}">
                      <a16:creationId xmlns:a16="http://schemas.microsoft.com/office/drawing/2014/main" id="{2CC1CB31-27D8-4FA2-9481-21DD2DFD2D08}"/>
                    </a:ext>
                  </a:extLst>
                </p:cNvPr>
                <p:cNvSpPr/>
                <p:nvPr/>
              </p:nvSpPr>
              <p:spPr>
                <a:xfrm>
                  <a:off x="1093904" y="3847347"/>
                  <a:ext cx="14402898" cy="6131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adFill>
                  <a:gsLst>
                    <a:gs pos="0">
                      <a:schemeClr val="accent4">
                        <a:lumMod val="60000"/>
                        <a:lumOff val="40000"/>
                      </a:schemeClr>
                    </a:gs>
                    <a:gs pos="99000">
                      <a:schemeClr val="accent4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125" dirty="0"/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7D153932-0A01-4D3F-8629-8A5876FC5C73}"/>
                    </a:ext>
                  </a:extLst>
                </p:cNvPr>
                <p:cNvSpPr txBox="1"/>
                <p:nvPr/>
              </p:nvSpPr>
              <p:spPr>
                <a:xfrm>
                  <a:off x="1783512" y="4071819"/>
                  <a:ext cx="13152995" cy="40649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ctr">
                    <a:defRPr>
                      <a:solidFill>
                        <a:schemeClr val="lt1"/>
                      </a:solidFill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pPr algn="l"/>
                  <a:endParaRPr lang="en-US" sz="3600" b="1" dirty="0">
                    <a:solidFill>
                      <a:srgbClr val="FD562D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9" name="Freeform 229">
              <a:extLst>
                <a:ext uri="{FF2B5EF4-FFF2-40B4-BE49-F238E27FC236}">
                  <a16:creationId xmlns:a16="http://schemas.microsoft.com/office/drawing/2014/main" id="{44512699-D678-4CC2-9EF4-60BDB5FE8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2051" y="8704598"/>
              <a:ext cx="142328" cy="97786"/>
            </a:xfrm>
            <a:custGeom>
              <a:avLst/>
              <a:gdLst>
                <a:gd name="T0" fmla="*/ 124 w 16128"/>
                <a:gd name="T1" fmla="*/ 7223 h 11872"/>
                <a:gd name="T2" fmla="*/ 59 w 16128"/>
                <a:gd name="T3" fmla="*/ 7113 h 11872"/>
                <a:gd name="T4" fmla="*/ 18 w 16128"/>
                <a:gd name="T5" fmla="*/ 6994 h 11872"/>
                <a:gd name="T6" fmla="*/ 1 w 16128"/>
                <a:gd name="T7" fmla="*/ 6871 h 11872"/>
                <a:gd name="T8" fmla="*/ 7 w 16128"/>
                <a:gd name="T9" fmla="*/ 6747 h 11872"/>
                <a:gd name="T10" fmla="*/ 36 w 16128"/>
                <a:gd name="T11" fmla="*/ 6626 h 11872"/>
                <a:gd name="T12" fmla="*/ 90 w 16128"/>
                <a:gd name="T13" fmla="*/ 6512 h 11872"/>
                <a:gd name="T14" fmla="*/ 165 w 16128"/>
                <a:gd name="T15" fmla="*/ 6408 h 11872"/>
                <a:gd name="T16" fmla="*/ 1850 w 16128"/>
                <a:gd name="T17" fmla="*/ 4727 h 11872"/>
                <a:gd name="T18" fmla="*/ 1957 w 16128"/>
                <a:gd name="T19" fmla="*/ 4656 h 11872"/>
                <a:gd name="T20" fmla="*/ 2073 w 16128"/>
                <a:gd name="T21" fmla="*/ 4609 h 11872"/>
                <a:gd name="T22" fmla="*/ 2195 w 16128"/>
                <a:gd name="T23" fmla="*/ 4586 h 11872"/>
                <a:gd name="T24" fmla="*/ 2319 w 16128"/>
                <a:gd name="T25" fmla="*/ 4586 h 11872"/>
                <a:gd name="T26" fmla="*/ 2441 w 16128"/>
                <a:gd name="T27" fmla="*/ 4609 h 11872"/>
                <a:gd name="T28" fmla="*/ 2558 w 16128"/>
                <a:gd name="T29" fmla="*/ 4656 h 11872"/>
                <a:gd name="T30" fmla="*/ 2665 w 16128"/>
                <a:gd name="T31" fmla="*/ 4727 h 11872"/>
                <a:gd name="T32" fmla="*/ 5357 w 16128"/>
                <a:gd name="T33" fmla="*/ 7406 h 11872"/>
                <a:gd name="T34" fmla="*/ 5460 w 16128"/>
                <a:gd name="T35" fmla="*/ 7483 h 11872"/>
                <a:gd name="T36" fmla="*/ 5575 w 16128"/>
                <a:gd name="T37" fmla="*/ 7535 h 11872"/>
                <a:gd name="T38" fmla="*/ 5696 w 16128"/>
                <a:gd name="T39" fmla="*/ 7565 h 11872"/>
                <a:gd name="T40" fmla="*/ 5819 w 16128"/>
                <a:gd name="T41" fmla="*/ 7571 h 11872"/>
                <a:gd name="T42" fmla="*/ 5942 w 16128"/>
                <a:gd name="T43" fmla="*/ 7552 h 11872"/>
                <a:gd name="T44" fmla="*/ 6060 w 16128"/>
                <a:gd name="T45" fmla="*/ 7512 h 11872"/>
                <a:gd name="T46" fmla="*/ 6170 w 16128"/>
                <a:gd name="T47" fmla="*/ 7447 h 11872"/>
                <a:gd name="T48" fmla="*/ 13421 w 16128"/>
                <a:gd name="T49" fmla="*/ 190 h 11872"/>
                <a:gd name="T50" fmla="*/ 13521 w 16128"/>
                <a:gd name="T51" fmla="*/ 107 h 11872"/>
                <a:gd name="T52" fmla="*/ 13634 w 16128"/>
                <a:gd name="T53" fmla="*/ 47 h 11872"/>
                <a:gd name="T54" fmla="*/ 13753 w 16128"/>
                <a:gd name="T55" fmla="*/ 12 h 11872"/>
                <a:gd name="T56" fmla="*/ 13877 w 16128"/>
                <a:gd name="T57" fmla="*/ 0 h 11872"/>
                <a:gd name="T58" fmla="*/ 14000 w 16128"/>
                <a:gd name="T59" fmla="*/ 11 h 11872"/>
                <a:gd name="T60" fmla="*/ 14120 w 16128"/>
                <a:gd name="T61" fmla="*/ 46 h 11872"/>
                <a:gd name="T62" fmla="*/ 14233 w 16128"/>
                <a:gd name="T63" fmla="*/ 105 h 11872"/>
                <a:gd name="T64" fmla="*/ 14334 w 16128"/>
                <a:gd name="T65" fmla="*/ 186 h 11872"/>
                <a:gd name="T66" fmla="*/ 16003 w 16128"/>
                <a:gd name="T67" fmla="*/ 1855 h 11872"/>
                <a:gd name="T68" fmla="*/ 16068 w 16128"/>
                <a:gd name="T69" fmla="*/ 1964 h 11872"/>
                <a:gd name="T70" fmla="*/ 16109 w 16128"/>
                <a:gd name="T71" fmla="*/ 2082 h 11872"/>
                <a:gd name="T72" fmla="*/ 16127 w 16128"/>
                <a:gd name="T73" fmla="*/ 2205 h 11872"/>
                <a:gd name="T74" fmla="*/ 16122 w 16128"/>
                <a:gd name="T75" fmla="*/ 2328 h 11872"/>
                <a:gd name="T76" fmla="*/ 16093 w 16128"/>
                <a:gd name="T77" fmla="*/ 2449 h 11872"/>
                <a:gd name="T78" fmla="*/ 16039 w 16128"/>
                <a:gd name="T79" fmla="*/ 2564 h 11872"/>
                <a:gd name="T80" fmla="*/ 15964 w 16128"/>
                <a:gd name="T81" fmla="*/ 2667 h 11872"/>
                <a:gd name="T82" fmla="*/ 7188 w 16128"/>
                <a:gd name="T83" fmla="*/ 11462 h 11872"/>
                <a:gd name="T84" fmla="*/ 7074 w 16128"/>
                <a:gd name="T85" fmla="*/ 11550 h 11872"/>
                <a:gd name="T86" fmla="*/ 6943 w 16128"/>
                <a:gd name="T87" fmla="*/ 11632 h 11872"/>
                <a:gd name="T88" fmla="*/ 6801 w 16128"/>
                <a:gd name="T89" fmla="*/ 11706 h 11872"/>
                <a:gd name="T90" fmla="*/ 6652 w 16128"/>
                <a:gd name="T91" fmla="*/ 11767 h 11872"/>
                <a:gd name="T92" fmla="*/ 6500 w 16128"/>
                <a:gd name="T93" fmla="*/ 11817 h 11872"/>
                <a:gd name="T94" fmla="*/ 6349 w 16128"/>
                <a:gd name="T95" fmla="*/ 11852 h 11872"/>
                <a:gd name="T96" fmla="*/ 6205 w 16128"/>
                <a:gd name="T97" fmla="*/ 11870 h 11872"/>
                <a:gd name="T98" fmla="*/ 5352 w 16128"/>
                <a:gd name="T99" fmla="*/ 11871 h 11872"/>
                <a:gd name="T100" fmla="*/ 5210 w 16128"/>
                <a:gd name="T101" fmla="*/ 11858 h 11872"/>
                <a:gd name="T102" fmla="*/ 5062 w 16128"/>
                <a:gd name="T103" fmla="*/ 11827 h 11872"/>
                <a:gd name="T104" fmla="*/ 4910 w 16128"/>
                <a:gd name="T105" fmla="*/ 11780 h 11872"/>
                <a:gd name="T106" fmla="*/ 4760 w 16128"/>
                <a:gd name="T107" fmla="*/ 11722 h 11872"/>
                <a:gd name="T108" fmla="*/ 4615 w 16128"/>
                <a:gd name="T109" fmla="*/ 11651 h 11872"/>
                <a:gd name="T110" fmla="*/ 4481 w 16128"/>
                <a:gd name="T111" fmla="*/ 11572 h 11872"/>
                <a:gd name="T112" fmla="*/ 4363 w 16128"/>
                <a:gd name="T113" fmla="*/ 11484 h 11872"/>
                <a:gd name="T114" fmla="*/ 187 w 16128"/>
                <a:gd name="T115" fmla="*/ 7297 h 11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128" h="11872">
                  <a:moveTo>
                    <a:pt x="187" y="7297"/>
                  </a:moveTo>
                  <a:lnTo>
                    <a:pt x="164" y="7273"/>
                  </a:lnTo>
                  <a:lnTo>
                    <a:pt x="143" y="7248"/>
                  </a:lnTo>
                  <a:lnTo>
                    <a:pt x="124" y="7223"/>
                  </a:lnTo>
                  <a:lnTo>
                    <a:pt x="106" y="7196"/>
                  </a:lnTo>
                  <a:lnTo>
                    <a:pt x="89" y="7168"/>
                  </a:lnTo>
                  <a:lnTo>
                    <a:pt x="74" y="7141"/>
                  </a:lnTo>
                  <a:lnTo>
                    <a:pt x="59" y="7113"/>
                  </a:lnTo>
                  <a:lnTo>
                    <a:pt x="46" y="7084"/>
                  </a:lnTo>
                  <a:lnTo>
                    <a:pt x="35" y="7054"/>
                  </a:lnTo>
                  <a:lnTo>
                    <a:pt x="26" y="7024"/>
                  </a:lnTo>
                  <a:lnTo>
                    <a:pt x="18" y="6994"/>
                  </a:lnTo>
                  <a:lnTo>
                    <a:pt x="12" y="6964"/>
                  </a:lnTo>
                  <a:lnTo>
                    <a:pt x="6" y="6933"/>
                  </a:lnTo>
                  <a:lnTo>
                    <a:pt x="3" y="6902"/>
                  </a:lnTo>
                  <a:lnTo>
                    <a:pt x="1" y="6871"/>
                  </a:lnTo>
                  <a:lnTo>
                    <a:pt x="0" y="6841"/>
                  </a:lnTo>
                  <a:lnTo>
                    <a:pt x="1" y="6809"/>
                  </a:lnTo>
                  <a:lnTo>
                    <a:pt x="3" y="6778"/>
                  </a:lnTo>
                  <a:lnTo>
                    <a:pt x="7" y="6747"/>
                  </a:lnTo>
                  <a:lnTo>
                    <a:pt x="12" y="6717"/>
                  </a:lnTo>
                  <a:lnTo>
                    <a:pt x="18" y="6687"/>
                  </a:lnTo>
                  <a:lnTo>
                    <a:pt x="26" y="6656"/>
                  </a:lnTo>
                  <a:lnTo>
                    <a:pt x="36" y="6626"/>
                  </a:lnTo>
                  <a:lnTo>
                    <a:pt x="47" y="6597"/>
                  </a:lnTo>
                  <a:lnTo>
                    <a:pt x="59" y="6569"/>
                  </a:lnTo>
                  <a:lnTo>
                    <a:pt x="74" y="6539"/>
                  </a:lnTo>
                  <a:lnTo>
                    <a:pt x="90" y="6512"/>
                  </a:lnTo>
                  <a:lnTo>
                    <a:pt x="106" y="6485"/>
                  </a:lnTo>
                  <a:lnTo>
                    <a:pt x="125" y="6459"/>
                  </a:lnTo>
                  <a:lnTo>
                    <a:pt x="144" y="6432"/>
                  </a:lnTo>
                  <a:lnTo>
                    <a:pt x="165" y="6408"/>
                  </a:lnTo>
                  <a:lnTo>
                    <a:pt x="188" y="6384"/>
                  </a:lnTo>
                  <a:lnTo>
                    <a:pt x="1801" y="4771"/>
                  </a:lnTo>
                  <a:lnTo>
                    <a:pt x="1824" y="4748"/>
                  </a:lnTo>
                  <a:lnTo>
                    <a:pt x="1850" y="4727"/>
                  </a:lnTo>
                  <a:lnTo>
                    <a:pt x="1876" y="4707"/>
                  </a:lnTo>
                  <a:lnTo>
                    <a:pt x="1902" y="4689"/>
                  </a:lnTo>
                  <a:lnTo>
                    <a:pt x="1929" y="4671"/>
                  </a:lnTo>
                  <a:lnTo>
                    <a:pt x="1957" y="4656"/>
                  </a:lnTo>
                  <a:lnTo>
                    <a:pt x="1985" y="4642"/>
                  </a:lnTo>
                  <a:lnTo>
                    <a:pt x="2014" y="4630"/>
                  </a:lnTo>
                  <a:lnTo>
                    <a:pt x="2043" y="4619"/>
                  </a:lnTo>
                  <a:lnTo>
                    <a:pt x="2073" y="4609"/>
                  </a:lnTo>
                  <a:lnTo>
                    <a:pt x="2104" y="4601"/>
                  </a:lnTo>
                  <a:lnTo>
                    <a:pt x="2134" y="4595"/>
                  </a:lnTo>
                  <a:lnTo>
                    <a:pt x="2164" y="4590"/>
                  </a:lnTo>
                  <a:lnTo>
                    <a:pt x="2195" y="4586"/>
                  </a:lnTo>
                  <a:lnTo>
                    <a:pt x="2227" y="4584"/>
                  </a:lnTo>
                  <a:lnTo>
                    <a:pt x="2257" y="4583"/>
                  </a:lnTo>
                  <a:lnTo>
                    <a:pt x="2288" y="4584"/>
                  </a:lnTo>
                  <a:lnTo>
                    <a:pt x="2319" y="4586"/>
                  </a:lnTo>
                  <a:lnTo>
                    <a:pt x="2350" y="4590"/>
                  </a:lnTo>
                  <a:lnTo>
                    <a:pt x="2381" y="4595"/>
                  </a:lnTo>
                  <a:lnTo>
                    <a:pt x="2411" y="4601"/>
                  </a:lnTo>
                  <a:lnTo>
                    <a:pt x="2441" y="4609"/>
                  </a:lnTo>
                  <a:lnTo>
                    <a:pt x="2472" y="4619"/>
                  </a:lnTo>
                  <a:lnTo>
                    <a:pt x="2501" y="4630"/>
                  </a:lnTo>
                  <a:lnTo>
                    <a:pt x="2529" y="4642"/>
                  </a:lnTo>
                  <a:lnTo>
                    <a:pt x="2558" y="4656"/>
                  </a:lnTo>
                  <a:lnTo>
                    <a:pt x="2586" y="4671"/>
                  </a:lnTo>
                  <a:lnTo>
                    <a:pt x="2613" y="4689"/>
                  </a:lnTo>
                  <a:lnTo>
                    <a:pt x="2639" y="4707"/>
                  </a:lnTo>
                  <a:lnTo>
                    <a:pt x="2665" y="4727"/>
                  </a:lnTo>
                  <a:lnTo>
                    <a:pt x="2689" y="4748"/>
                  </a:lnTo>
                  <a:lnTo>
                    <a:pt x="2714" y="4770"/>
                  </a:lnTo>
                  <a:lnTo>
                    <a:pt x="5332" y="7384"/>
                  </a:lnTo>
                  <a:lnTo>
                    <a:pt x="5357" y="7406"/>
                  </a:lnTo>
                  <a:lnTo>
                    <a:pt x="5382" y="7427"/>
                  </a:lnTo>
                  <a:lnTo>
                    <a:pt x="5407" y="7448"/>
                  </a:lnTo>
                  <a:lnTo>
                    <a:pt x="5433" y="7466"/>
                  </a:lnTo>
                  <a:lnTo>
                    <a:pt x="5460" y="7483"/>
                  </a:lnTo>
                  <a:lnTo>
                    <a:pt x="5489" y="7498"/>
                  </a:lnTo>
                  <a:lnTo>
                    <a:pt x="5517" y="7512"/>
                  </a:lnTo>
                  <a:lnTo>
                    <a:pt x="5546" y="7524"/>
                  </a:lnTo>
                  <a:lnTo>
                    <a:pt x="5575" y="7535"/>
                  </a:lnTo>
                  <a:lnTo>
                    <a:pt x="5604" y="7545"/>
                  </a:lnTo>
                  <a:lnTo>
                    <a:pt x="5635" y="7553"/>
                  </a:lnTo>
                  <a:lnTo>
                    <a:pt x="5665" y="7559"/>
                  </a:lnTo>
                  <a:lnTo>
                    <a:pt x="5696" y="7565"/>
                  </a:lnTo>
                  <a:lnTo>
                    <a:pt x="5726" y="7569"/>
                  </a:lnTo>
                  <a:lnTo>
                    <a:pt x="5758" y="7571"/>
                  </a:lnTo>
                  <a:lnTo>
                    <a:pt x="5789" y="7572"/>
                  </a:lnTo>
                  <a:lnTo>
                    <a:pt x="5819" y="7571"/>
                  </a:lnTo>
                  <a:lnTo>
                    <a:pt x="5850" y="7569"/>
                  </a:lnTo>
                  <a:lnTo>
                    <a:pt x="5882" y="7565"/>
                  </a:lnTo>
                  <a:lnTo>
                    <a:pt x="5912" y="7559"/>
                  </a:lnTo>
                  <a:lnTo>
                    <a:pt x="5942" y="7552"/>
                  </a:lnTo>
                  <a:lnTo>
                    <a:pt x="5972" y="7544"/>
                  </a:lnTo>
                  <a:lnTo>
                    <a:pt x="6003" y="7535"/>
                  </a:lnTo>
                  <a:lnTo>
                    <a:pt x="6032" y="7524"/>
                  </a:lnTo>
                  <a:lnTo>
                    <a:pt x="6060" y="7512"/>
                  </a:lnTo>
                  <a:lnTo>
                    <a:pt x="6089" y="7498"/>
                  </a:lnTo>
                  <a:lnTo>
                    <a:pt x="6117" y="7482"/>
                  </a:lnTo>
                  <a:lnTo>
                    <a:pt x="6144" y="7465"/>
                  </a:lnTo>
                  <a:lnTo>
                    <a:pt x="6170" y="7447"/>
                  </a:lnTo>
                  <a:lnTo>
                    <a:pt x="6196" y="7426"/>
                  </a:lnTo>
                  <a:lnTo>
                    <a:pt x="6220" y="7405"/>
                  </a:lnTo>
                  <a:lnTo>
                    <a:pt x="6245" y="7383"/>
                  </a:lnTo>
                  <a:lnTo>
                    <a:pt x="13421" y="190"/>
                  </a:lnTo>
                  <a:lnTo>
                    <a:pt x="13445" y="166"/>
                  </a:lnTo>
                  <a:lnTo>
                    <a:pt x="13470" y="145"/>
                  </a:lnTo>
                  <a:lnTo>
                    <a:pt x="13495" y="125"/>
                  </a:lnTo>
                  <a:lnTo>
                    <a:pt x="13521" y="107"/>
                  </a:lnTo>
                  <a:lnTo>
                    <a:pt x="13549" y="90"/>
                  </a:lnTo>
                  <a:lnTo>
                    <a:pt x="13577" y="75"/>
                  </a:lnTo>
                  <a:lnTo>
                    <a:pt x="13605" y="60"/>
                  </a:lnTo>
                  <a:lnTo>
                    <a:pt x="13634" y="47"/>
                  </a:lnTo>
                  <a:lnTo>
                    <a:pt x="13663" y="36"/>
                  </a:lnTo>
                  <a:lnTo>
                    <a:pt x="13693" y="27"/>
                  </a:lnTo>
                  <a:lnTo>
                    <a:pt x="13723" y="19"/>
                  </a:lnTo>
                  <a:lnTo>
                    <a:pt x="13753" y="12"/>
                  </a:lnTo>
                  <a:lnTo>
                    <a:pt x="13784" y="7"/>
                  </a:lnTo>
                  <a:lnTo>
                    <a:pt x="13815" y="3"/>
                  </a:lnTo>
                  <a:lnTo>
                    <a:pt x="13846" y="1"/>
                  </a:lnTo>
                  <a:lnTo>
                    <a:pt x="13877" y="0"/>
                  </a:lnTo>
                  <a:lnTo>
                    <a:pt x="13908" y="1"/>
                  </a:lnTo>
                  <a:lnTo>
                    <a:pt x="13939" y="3"/>
                  </a:lnTo>
                  <a:lnTo>
                    <a:pt x="13970" y="6"/>
                  </a:lnTo>
                  <a:lnTo>
                    <a:pt x="14000" y="11"/>
                  </a:lnTo>
                  <a:lnTo>
                    <a:pt x="14031" y="18"/>
                  </a:lnTo>
                  <a:lnTo>
                    <a:pt x="14062" y="26"/>
                  </a:lnTo>
                  <a:lnTo>
                    <a:pt x="14091" y="35"/>
                  </a:lnTo>
                  <a:lnTo>
                    <a:pt x="14120" y="46"/>
                  </a:lnTo>
                  <a:lnTo>
                    <a:pt x="14149" y="58"/>
                  </a:lnTo>
                  <a:lnTo>
                    <a:pt x="14178" y="73"/>
                  </a:lnTo>
                  <a:lnTo>
                    <a:pt x="14206" y="88"/>
                  </a:lnTo>
                  <a:lnTo>
                    <a:pt x="14233" y="105"/>
                  </a:lnTo>
                  <a:lnTo>
                    <a:pt x="14259" y="123"/>
                  </a:lnTo>
                  <a:lnTo>
                    <a:pt x="14285" y="143"/>
                  </a:lnTo>
                  <a:lnTo>
                    <a:pt x="14310" y="164"/>
                  </a:lnTo>
                  <a:lnTo>
                    <a:pt x="14334" y="186"/>
                  </a:lnTo>
                  <a:lnTo>
                    <a:pt x="15938" y="1780"/>
                  </a:lnTo>
                  <a:lnTo>
                    <a:pt x="15962" y="1804"/>
                  </a:lnTo>
                  <a:lnTo>
                    <a:pt x="15983" y="1829"/>
                  </a:lnTo>
                  <a:lnTo>
                    <a:pt x="16003" y="1855"/>
                  </a:lnTo>
                  <a:lnTo>
                    <a:pt x="16021" y="1881"/>
                  </a:lnTo>
                  <a:lnTo>
                    <a:pt x="16038" y="1908"/>
                  </a:lnTo>
                  <a:lnTo>
                    <a:pt x="16053" y="1935"/>
                  </a:lnTo>
                  <a:lnTo>
                    <a:pt x="16068" y="1964"/>
                  </a:lnTo>
                  <a:lnTo>
                    <a:pt x="16081" y="1993"/>
                  </a:lnTo>
                  <a:lnTo>
                    <a:pt x="16092" y="2022"/>
                  </a:lnTo>
                  <a:lnTo>
                    <a:pt x="16101" y="2051"/>
                  </a:lnTo>
                  <a:lnTo>
                    <a:pt x="16109" y="2082"/>
                  </a:lnTo>
                  <a:lnTo>
                    <a:pt x="16116" y="2112"/>
                  </a:lnTo>
                  <a:lnTo>
                    <a:pt x="16121" y="2143"/>
                  </a:lnTo>
                  <a:lnTo>
                    <a:pt x="16125" y="2173"/>
                  </a:lnTo>
                  <a:lnTo>
                    <a:pt x="16127" y="2205"/>
                  </a:lnTo>
                  <a:lnTo>
                    <a:pt x="16128" y="2236"/>
                  </a:lnTo>
                  <a:lnTo>
                    <a:pt x="16127" y="2266"/>
                  </a:lnTo>
                  <a:lnTo>
                    <a:pt x="16125" y="2297"/>
                  </a:lnTo>
                  <a:lnTo>
                    <a:pt x="16122" y="2328"/>
                  </a:lnTo>
                  <a:lnTo>
                    <a:pt x="16117" y="2359"/>
                  </a:lnTo>
                  <a:lnTo>
                    <a:pt x="16110" y="2389"/>
                  </a:lnTo>
                  <a:lnTo>
                    <a:pt x="16102" y="2419"/>
                  </a:lnTo>
                  <a:lnTo>
                    <a:pt x="16093" y="2449"/>
                  </a:lnTo>
                  <a:lnTo>
                    <a:pt x="16082" y="2478"/>
                  </a:lnTo>
                  <a:lnTo>
                    <a:pt x="16069" y="2507"/>
                  </a:lnTo>
                  <a:lnTo>
                    <a:pt x="16055" y="2535"/>
                  </a:lnTo>
                  <a:lnTo>
                    <a:pt x="16039" y="2564"/>
                  </a:lnTo>
                  <a:lnTo>
                    <a:pt x="16023" y="2591"/>
                  </a:lnTo>
                  <a:lnTo>
                    <a:pt x="16004" y="2617"/>
                  </a:lnTo>
                  <a:lnTo>
                    <a:pt x="15985" y="2642"/>
                  </a:lnTo>
                  <a:lnTo>
                    <a:pt x="15964" y="2667"/>
                  </a:lnTo>
                  <a:lnTo>
                    <a:pt x="15941" y="2692"/>
                  </a:lnTo>
                  <a:lnTo>
                    <a:pt x="7238" y="11415"/>
                  </a:lnTo>
                  <a:lnTo>
                    <a:pt x="7214" y="11439"/>
                  </a:lnTo>
                  <a:lnTo>
                    <a:pt x="7188" y="11462"/>
                  </a:lnTo>
                  <a:lnTo>
                    <a:pt x="7162" y="11485"/>
                  </a:lnTo>
                  <a:lnTo>
                    <a:pt x="7134" y="11507"/>
                  </a:lnTo>
                  <a:lnTo>
                    <a:pt x="7104" y="11529"/>
                  </a:lnTo>
                  <a:lnTo>
                    <a:pt x="7074" y="11550"/>
                  </a:lnTo>
                  <a:lnTo>
                    <a:pt x="7043" y="11572"/>
                  </a:lnTo>
                  <a:lnTo>
                    <a:pt x="7011" y="11593"/>
                  </a:lnTo>
                  <a:lnTo>
                    <a:pt x="6977" y="11613"/>
                  </a:lnTo>
                  <a:lnTo>
                    <a:pt x="6943" y="11632"/>
                  </a:lnTo>
                  <a:lnTo>
                    <a:pt x="6909" y="11651"/>
                  </a:lnTo>
                  <a:lnTo>
                    <a:pt x="6874" y="11670"/>
                  </a:lnTo>
                  <a:lnTo>
                    <a:pt x="6837" y="11688"/>
                  </a:lnTo>
                  <a:lnTo>
                    <a:pt x="6801" y="11706"/>
                  </a:lnTo>
                  <a:lnTo>
                    <a:pt x="6765" y="11722"/>
                  </a:lnTo>
                  <a:lnTo>
                    <a:pt x="6727" y="11738"/>
                  </a:lnTo>
                  <a:lnTo>
                    <a:pt x="6689" y="11753"/>
                  </a:lnTo>
                  <a:lnTo>
                    <a:pt x="6652" y="11767"/>
                  </a:lnTo>
                  <a:lnTo>
                    <a:pt x="6613" y="11781"/>
                  </a:lnTo>
                  <a:lnTo>
                    <a:pt x="6576" y="11793"/>
                  </a:lnTo>
                  <a:lnTo>
                    <a:pt x="6538" y="11805"/>
                  </a:lnTo>
                  <a:lnTo>
                    <a:pt x="6500" y="11817"/>
                  </a:lnTo>
                  <a:lnTo>
                    <a:pt x="6461" y="11827"/>
                  </a:lnTo>
                  <a:lnTo>
                    <a:pt x="6424" y="11836"/>
                  </a:lnTo>
                  <a:lnTo>
                    <a:pt x="6387" y="11844"/>
                  </a:lnTo>
                  <a:lnTo>
                    <a:pt x="6349" y="11852"/>
                  </a:lnTo>
                  <a:lnTo>
                    <a:pt x="6313" y="11858"/>
                  </a:lnTo>
                  <a:lnTo>
                    <a:pt x="6277" y="11863"/>
                  </a:lnTo>
                  <a:lnTo>
                    <a:pt x="6241" y="11867"/>
                  </a:lnTo>
                  <a:lnTo>
                    <a:pt x="6205" y="11870"/>
                  </a:lnTo>
                  <a:lnTo>
                    <a:pt x="6171" y="11871"/>
                  </a:lnTo>
                  <a:lnTo>
                    <a:pt x="6138" y="11872"/>
                  </a:lnTo>
                  <a:lnTo>
                    <a:pt x="5386" y="11872"/>
                  </a:lnTo>
                  <a:lnTo>
                    <a:pt x="5352" y="11871"/>
                  </a:lnTo>
                  <a:lnTo>
                    <a:pt x="5318" y="11870"/>
                  </a:lnTo>
                  <a:lnTo>
                    <a:pt x="5283" y="11867"/>
                  </a:lnTo>
                  <a:lnTo>
                    <a:pt x="5247" y="11863"/>
                  </a:lnTo>
                  <a:lnTo>
                    <a:pt x="5210" y="11858"/>
                  </a:lnTo>
                  <a:lnTo>
                    <a:pt x="5174" y="11851"/>
                  </a:lnTo>
                  <a:lnTo>
                    <a:pt x="5137" y="11844"/>
                  </a:lnTo>
                  <a:lnTo>
                    <a:pt x="5099" y="11836"/>
                  </a:lnTo>
                  <a:lnTo>
                    <a:pt x="5062" y="11827"/>
                  </a:lnTo>
                  <a:lnTo>
                    <a:pt x="5024" y="11817"/>
                  </a:lnTo>
                  <a:lnTo>
                    <a:pt x="4986" y="11805"/>
                  </a:lnTo>
                  <a:lnTo>
                    <a:pt x="4948" y="11793"/>
                  </a:lnTo>
                  <a:lnTo>
                    <a:pt x="4910" y="11780"/>
                  </a:lnTo>
                  <a:lnTo>
                    <a:pt x="4872" y="11767"/>
                  </a:lnTo>
                  <a:lnTo>
                    <a:pt x="4834" y="11753"/>
                  </a:lnTo>
                  <a:lnTo>
                    <a:pt x="4796" y="11738"/>
                  </a:lnTo>
                  <a:lnTo>
                    <a:pt x="4760" y="11722"/>
                  </a:lnTo>
                  <a:lnTo>
                    <a:pt x="4722" y="11705"/>
                  </a:lnTo>
                  <a:lnTo>
                    <a:pt x="4686" y="11688"/>
                  </a:lnTo>
                  <a:lnTo>
                    <a:pt x="4650" y="11669"/>
                  </a:lnTo>
                  <a:lnTo>
                    <a:pt x="4615" y="11651"/>
                  </a:lnTo>
                  <a:lnTo>
                    <a:pt x="4580" y="11632"/>
                  </a:lnTo>
                  <a:lnTo>
                    <a:pt x="4546" y="11612"/>
                  </a:lnTo>
                  <a:lnTo>
                    <a:pt x="4513" y="11592"/>
                  </a:lnTo>
                  <a:lnTo>
                    <a:pt x="4481" y="11572"/>
                  </a:lnTo>
                  <a:lnTo>
                    <a:pt x="4449" y="11550"/>
                  </a:lnTo>
                  <a:lnTo>
                    <a:pt x="4419" y="11528"/>
                  </a:lnTo>
                  <a:lnTo>
                    <a:pt x="4390" y="11506"/>
                  </a:lnTo>
                  <a:lnTo>
                    <a:pt x="4363" y="11484"/>
                  </a:lnTo>
                  <a:lnTo>
                    <a:pt x="4335" y="11462"/>
                  </a:lnTo>
                  <a:lnTo>
                    <a:pt x="4310" y="11439"/>
                  </a:lnTo>
                  <a:lnTo>
                    <a:pt x="4286" y="11414"/>
                  </a:lnTo>
                  <a:lnTo>
                    <a:pt x="187" y="7297"/>
                  </a:ln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id-ID" sz="1750">
                <a:solidFill>
                  <a:srgbClr val="535761"/>
                </a:solidFill>
                <a:latin typeface="Raleway Light" panose="020B04030301010600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7665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801650A-936B-4398-BB36-DB8573CD1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>
                <a:solidFill>
                  <a:schemeClr val="bg1"/>
                </a:solidFill>
                <a:latin typeface="Arial Black" panose="020B0A04020102020204" pitchFamily="34" charset="0"/>
              </a:rPr>
              <a:t>BUSINESS OPERATIONS OVERVIEW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4A2DE0-FA0B-4707-874A-F8522114A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9829C4-2209-401E-AE37-1FF14023589F}"/>
              </a:ext>
            </a:extLst>
          </p:cNvPr>
          <p:cNvSpPr/>
          <p:nvPr/>
        </p:nvSpPr>
        <p:spPr>
          <a:xfrm>
            <a:off x="343320" y="2062164"/>
            <a:ext cx="8267281" cy="44767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Contribution to the NSFAS Mandate (NSFAS Act No 56 of 1999): </a:t>
            </a:r>
          </a:p>
          <a:p>
            <a:pPr algn="l"/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Provide loans and bursaries to eligible students;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Development of criteria and conditions for the granting of loans and bursaries to eligible students in consultation with the Minister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Raising of funds</a:t>
            </a:r>
          </a:p>
          <a:p>
            <a:endParaRPr lang="en-ZA" sz="20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ZA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9DDE413D-5CDB-427C-A442-07A4D77B5BB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444752"/>
          </a:xfrm>
          <a:prstGeom prst="rect">
            <a:avLst/>
          </a:prstGeom>
          <a:solidFill>
            <a:schemeClr val="accent4"/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3600" dirty="0">
                <a:latin typeface="Arial Black" panose="020B0A04020102020204" pitchFamily="34" charset="0"/>
                <a:ea typeface="Verdana" panose="020B0604030504040204" pitchFamily="34" charset="0"/>
              </a:rPr>
              <a:t>NSFAS Mandate</a:t>
            </a:r>
            <a:endParaRPr lang="en-US" sz="3600" dirty="0">
              <a:latin typeface="Arial Black" panose="020B0A0402010202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59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15840" y="1997502"/>
            <a:ext cx="1280160" cy="128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0" y="1997502"/>
            <a:ext cx="1280160" cy="12828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15840" y="3280391"/>
            <a:ext cx="1280160" cy="128288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0" y="3280391"/>
            <a:ext cx="1280160" cy="128288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entagon 5"/>
          <p:cNvSpPr/>
          <p:nvPr/>
        </p:nvSpPr>
        <p:spPr>
          <a:xfrm rot="16200000">
            <a:off x="4609759" y="511261"/>
            <a:ext cx="1692322" cy="1280160"/>
          </a:xfrm>
          <a:prstGeom prst="homePlate">
            <a:avLst>
              <a:gd name="adj" fmla="val 36141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7376160" y="1998866"/>
            <a:ext cx="1692322" cy="1280160"/>
          </a:xfrm>
          <a:prstGeom prst="homePlate">
            <a:avLst>
              <a:gd name="adj" fmla="val 36141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entagon 7"/>
          <p:cNvSpPr/>
          <p:nvPr/>
        </p:nvSpPr>
        <p:spPr>
          <a:xfrm rot="5400000">
            <a:off x="5889919" y="4767996"/>
            <a:ext cx="1692322" cy="1280160"/>
          </a:xfrm>
          <a:prstGeom prst="homePlate">
            <a:avLst>
              <a:gd name="adj" fmla="val 36141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1"/>
          <a:stretch/>
        </p:blipFill>
        <p:spPr>
          <a:xfrm>
            <a:off x="6096001" y="4563280"/>
            <a:ext cx="1280160" cy="214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1"/>
          <a:stretch/>
        </p:blipFill>
        <p:spPr>
          <a:xfrm rot="5400000">
            <a:off x="4068626" y="3811971"/>
            <a:ext cx="1280160" cy="2142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1"/>
          <a:stretch/>
        </p:blipFill>
        <p:spPr>
          <a:xfrm rot="16200000">
            <a:off x="6843214" y="2530447"/>
            <a:ext cx="1280160" cy="2142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1"/>
          <a:stretch/>
        </p:blipFill>
        <p:spPr>
          <a:xfrm flipH="1" flipV="1">
            <a:off x="4815839" y="1781868"/>
            <a:ext cx="1280160" cy="2142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15838" y="806248"/>
            <a:ext cx="12801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83294" y="2129749"/>
            <a:ext cx="12801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5999" y="4774686"/>
            <a:ext cx="12801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36733" y="3411274"/>
            <a:ext cx="12801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483294" y="4915214"/>
            <a:ext cx="4142206" cy="952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4000" dirty="0">
                <a:solidFill>
                  <a:prstClr val="black">
                    <a:lumMod val="65000"/>
                    <a:lumOff val="35000"/>
                  </a:prst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UNIVERSITY FUDING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6"/>
          <p:cNvSpPr>
            <a:spLocks noEditPoints="1"/>
          </p:cNvSpPr>
          <p:nvPr/>
        </p:nvSpPr>
        <p:spPr bwMode="auto">
          <a:xfrm>
            <a:off x="5133215" y="3578142"/>
            <a:ext cx="668338" cy="687387"/>
          </a:xfrm>
          <a:custGeom>
            <a:avLst/>
            <a:gdLst>
              <a:gd name="T0" fmla="*/ 1078 w 3366"/>
              <a:gd name="T1" fmla="*/ 2244 h 3464"/>
              <a:gd name="T2" fmla="*/ 1804 w 3366"/>
              <a:gd name="T3" fmla="*/ 2131 h 3464"/>
              <a:gd name="T4" fmla="*/ 1741 w 3366"/>
              <a:gd name="T5" fmla="*/ 452 h 3464"/>
              <a:gd name="T6" fmla="*/ 1878 w 3366"/>
              <a:gd name="T7" fmla="*/ 927 h 3464"/>
              <a:gd name="T8" fmla="*/ 1741 w 3366"/>
              <a:gd name="T9" fmla="*/ 452 h 3464"/>
              <a:gd name="T10" fmla="*/ 281 w 3366"/>
              <a:gd name="T11" fmla="*/ 3183 h 3464"/>
              <a:gd name="T12" fmla="*/ 2387 w 3366"/>
              <a:gd name="T13" fmla="*/ 1716 h 3464"/>
              <a:gd name="T14" fmla="*/ 2088 w 3366"/>
              <a:gd name="T15" fmla="*/ 2021 h 3464"/>
              <a:gd name="T16" fmla="*/ 1886 w 3366"/>
              <a:gd name="T17" fmla="*/ 2215 h 3464"/>
              <a:gd name="T18" fmla="*/ 2088 w 3366"/>
              <a:gd name="T19" fmla="*/ 2463 h 3464"/>
              <a:gd name="T20" fmla="*/ 580 w 3366"/>
              <a:gd name="T21" fmla="*/ 2604 h 3464"/>
              <a:gd name="T22" fmla="*/ 870 w 3366"/>
              <a:gd name="T23" fmla="*/ 2463 h 3464"/>
              <a:gd name="T24" fmla="*/ 580 w 3366"/>
              <a:gd name="T25" fmla="*/ 2021 h 3464"/>
              <a:gd name="T26" fmla="*/ 1110 w 3366"/>
              <a:gd name="T27" fmla="*/ 1880 h 3464"/>
              <a:gd name="T28" fmla="*/ 1366 w 3366"/>
              <a:gd name="T29" fmla="*/ 1438 h 3464"/>
              <a:gd name="T30" fmla="*/ 580 w 3366"/>
              <a:gd name="T31" fmla="*/ 1296 h 3464"/>
              <a:gd name="T32" fmla="*/ 1666 w 3366"/>
              <a:gd name="T33" fmla="*/ 1138 h 3464"/>
              <a:gd name="T34" fmla="*/ 1532 w 3366"/>
              <a:gd name="T35" fmla="*/ 281 h 3464"/>
              <a:gd name="T36" fmla="*/ 0 w 3366"/>
              <a:gd name="T37" fmla="*/ 0 h 3464"/>
              <a:gd name="T38" fmla="*/ 2241 w 3366"/>
              <a:gd name="T39" fmla="*/ 565 h 3464"/>
              <a:gd name="T40" fmla="*/ 2661 w 3366"/>
              <a:gd name="T41" fmla="*/ 150 h 3464"/>
              <a:gd name="T42" fmla="*/ 2712 w 3366"/>
              <a:gd name="T43" fmla="*/ 117 h 3464"/>
              <a:gd name="T44" fmla="*/ 2765 w 3366"/>
              <a:gd name="T45" fmla="*/ 97 h 3464"/>
              <a:gd name="T46" fmla="*/ 2816 w 3366"/>
              <a:gd name="T47" fmla="*/ 90 h 3464"/>
              <a:gd name="T48" fmla="*/ 2863 w 3366"/>
              <a:gd name="T49" fmla="*/ 100 h 3464"/>
              <a:gd name="T50" fmla="*/ 2900 w 3366"/>
              <a:gd name="T51" fmla="*/ 125 h 3464"/>
              <a:gd name="T52" fmla="*/ 3347 w 3366"/>
              <a:gd name="T53" fmla="*/ 578 h 3464"/>
              <a:gd name="T54" fmla="*/ 3364 w 3366"/>
              <a:gd name="T55" fmla="*/ 626 h 3464"/>
              <a:gd name="T56" fmla="*/ 3363 w 3366"/>
              <a:gd name="T57" fmla="*/ 680 h 3464"/>
              <a:gd name="T58" fmla="*/ 3344 w 3366"/>
              <a:gd name="T59" fmla="*/ 739 h 3464"/>
              <a:gd name="T60" fmla="*/ 3310 w 3366"/>
              <a:gd name="T61" fmla="*/ 796 h 3464"/>
              <a:gd name="T62" fmla="*/ 2668 w 3366"/>
              <a:gd name="T63" fmla="*/ 1437 h 3464"/>
              <a:gd name="T64" fmla="*/ 0 w 3366"/>
              <a:gd name="T65" fmla="*/ 3464 h 3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366" h="3464">
                <a:moveTo>
                  <a:pt x="1323" y="1647"/>
                </a:moveTo>
                <a:lnTo>
                  <a:pt x="1078" y="2244"/>
                </a:lnTo>
                <a:lnTo>
                  <a:pt x="1207" y="2372"/>
                </a:lnTo>
                <a:lnTo>
                  <a:pt x="1804" y="2131"/>
                </a:lnTo>
                <a:lnTo>
                  <a:pt x="1323" y="1647"/>
                </a:lnTo>
                <a:close/>
                <a:moveTo>
                  <a:pt x="1741" y="452"/>
                </a:moveTo>
                <a:lnTo>
                  <a:pt x="1741" y="927"/>
                </a:lnTo>
                <a:lnTo>
                  <a:pt x="1878" y="927"/>
                </a:lnTo>
                <a:lnTo>
                  <a:pt x="2041" y="763"/>
                </a:lnTo>
                <a:lnTo>
                  <a:pt x="1741" y="452"/>
                </a:lnTo>
                <a:close/>
                <a:moveTo>
                  <a:pt x="281" y="281"/>
                </a:moveTo>
                <a:lnTo>
                  <a:pt x="281" y="3183"/>
                </a:lnTo>
                <a:lnTo>
                  <a:pt x="2387" y="3183"/>
                </a:lnTo>
                <a:lnTo>
                  <a:pt x="2387" y="1716"/>
                </a:lnTo>
                <a:lnTo>
                  <a:pt x="2088" y="2014"/>
                </a:lnTo>
                <a:lnTo>
                  <a:pt x="2088" y="2021"/>
                </a:lnTo>
                <a:lnTo>
                  <a:pt x="2082" y="2021"/>
                </a:lnTo>
                <a:lnTo>
                  <a:pt x="1886" y="2215"/>
                </a:lnTo>
                <a:lnTo>
                  <a:pt x="1275" y="2463"/>
                </a:lnTo>
                <a:lnTo>
                  <a:pt x="2088" y="2463"/>
                </a:lnTo>
                <a:lnTo>
                  <a:pt x="2088" y="2604"/>
                </a:lnTo>
                <a:lnTo>
                  <a:pt x="580" y="2604"/>
                </a:lnTo>
                <a:lnTo>
                  <a:pt x="580" y="2463"/>
                </a:lnTo>
                <a:lnTo>
                  <a:pt x="870" y="2463"/>
                </a:lnTo>
                <a:lnTo>
                  <a:pt x="1052" y="2021"/>
                </a:lnTo>
                <a:lnTo>
                  <a:pt x="580" y="2021"/>
                </a:lnTo>
                <a:lnTo>
                  <a:pt x="580" y="1880"/>
                </a:lnTo>
                <a:lnTo>
                  <a:pt x="1110" y="1880"/>
                </a:lnTo>
                <a:lnTo>
                  <a:pt x="1238" y="1564"/>
                </a:lnTo>
                <a:lnTo>
                  <a:pt x="1366" y="1438"/>
                </a:lnTo>
                <a:lnTo>
                  <a:pt x="580" y="1438"/>
                </a:lnTo>
                <a:lnTo>
                  <a:pt x="580" y="1296"/>
                </a:lnTo>
                <a:lnTo>
                  <a:pt x="1506" y="1296"/>
                </a:lnTo>
                <a:lnTo>
                  <a:pt x="1666" y="1138"/>
                </a:lnTo>
                <a:lnTo>
                  <a:pt x="1532" y="1138"/>
                </a:lnTo>
                <a:lnTo>
                  <a:pt x="1532" y="281"/>
                </a:lnTo>
                <a:lnTo>
                  <a:pt x="281" y="281"/>
                </a:lnTo>
                <a:close/>
                <a:moveTo>
                  <a:pt x="0" y="0"/>
                </a:moveTo>
                <a:lnTo>
                  <a:pt x="1696" y="0"/>
                </a:lnTo>
                <a:lnTo>
                  <a:pt x="2241" y="565"/>
                </a:lnTo>
                <a:lnTo>
                  <a:pt x="2637" y="171"/>
                </a:lnTo>
                <a:lnTo>
                  <a:pt x="2661" y="150"/>
                </a:lnTo>
                <a:lnTo>
                  <a:pt x="2686" y="131"/>
                </a:lnTo>
                <a:lnTo>
                  <a:pt x="2712" y="117"/>
                </a:lnTo>
                <a:lnTo>
                  <a:pt x="2739" y="104"/>
                </a:lnTo>
                <a:lnTo>
                  <a:pt x="2765" y="97"/>
                </a:lnTo>
                <a:lnTo>
                  <a:pt x="2791" y="91"/>
                </a:lnTo>
                <a:lnTo>
                  <a:pt x="2816" y="90"/>
                </a:lnTo>
                <a:lnTo>
                  <a:pt x="2840" y="93"/>
                </a:lnTo>
                <a:lnTo>
                  <a:pt x="2863" y="100"/>
                </a:lnTo>
                <a:lnTo>
                  <a:pt x="2882" y="110"/>
                </a:lnTo>
                <a:lnTo>
                  <a:pt x="2900" y="125"/>
                </a:lnTo>
                <a:lnTo>
                  <a:pt x="3332" y="558"/>
                </a:lnTo>
                <a:lnTo>
                  <a:pt x="3347" y="578"/>
                </a:lnTo>
                <a:lnTo>
                  <a:pt x="3358" y="600"/>
                </a:lnTo>
                <a:lnTo>
                  <a:pt x="3364" y="626"/>
                </a:lnTo>
                <a:lnTo>
                  <a:pt x="3366" y="652"/>
                </a:lnTo>
                <a:lnTo>
                  <a:pt x="3363" y="680"/>
                </a:lnTo>
                <a:lnTo>
                  <a:pt x="3356" y="710"/>
                </a:lnTo>
                <a:lnTo>
                  <a:pt x="3344" y="739"/>
                </a:lnTo>
                <a:lnTo>
                  <a:pt x="3329" y="767"/>
                </a:lnTo>
                <a:lnTo>
                  <a:pt x="3310" y="796"/>
                </a:lnTo>
                <a:lnTo>
                  <a:pt x="3286" y="822"/>
                </a:lnTo>
                <a:lnTo>
                  <a:pt x="2668" y="1437"/>
                </a:lnTo>
                <a:lnTo>
                  <a:pt x="2668" y="3464"/>
                </a:lnTo>
                <a:lnTo>
                  <a:pt x="0" y="346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11"/>
          <p:cNvSpPr>
            <a:spLocks noEditPoints="1"/>
          </p:cNvSpPr>
          <p:nvPr/>
        </p:nvSpPr>
        <p:spPr bwMode="auto">
          <a:xfrm>
            <a:off x="5130834" y="2385961"/>
            <a:ext cx="673100" cy="503238"/>
          </a:xfrm>
          <a:custGeom>
            <a:avLst/>
            <a:gdLst>
              <a:gd name="T0" fmla="*/ 2212 w 3390"/>
              <a:gd name="T1" fmla="*/ 1401 h 2540"/>
              <a:gd name="T2" fmla="*/ 2082 w 3390"/>
              <a:gd name="T3" fmla="*/ 1890 h 2540"/>
              <a:gd name="T4" fmla="*/ 2394 w 3390"/>
              <a:gd name="T5" fmla="*/ 2275 h 2540"/>
              <a:gd name="T6" fmla="*/ 2900 w 3390"/>
              <a:gd name="T7" fmla="*/ 2249 h 2540"/>
              <a:gd name="T8" fmla="*/ 3170 w 3390"/>
              <a:gd name="T9" fmla="*/ 1832 h 2540"/>
              <a:gd name="T10" fmla="*/ 2991 w 3390"/>
              <a:gd name="T11" fmla="*/ 1361 h 2540"/>
              <a:gd name="T12" fmla="*/ 707 w 3390"/>
              <a:gd name="T13" fmla="*/ 1223 h 2540"/>
              <a:gd name="T14" fmla="*/ 290 w 3390"/>
              <a:gd name="T15" fmla="*/ 1493 h 2540"/>
              <a:gd name="T16" fmla="*/ 264 w 3390"/>
              <a:gd name="T17" fmla="*/ 1999 h 2540"/>
              <a:gd name="T18" fmla="*/ 649 w 3390"/>
              <a:gd name="T19" fmla="*/ 2312 h 2540"/>
              <a:gd name="T20" fmla="*/ 1137 w 3390"/>
              <a:gd name="T21" fmla="*/ 2182 h 2540"/>
              <a:gd name="T22" fmla="*/ 1316 w 3390"/>
              <a:gd name="T23" fmla="*/ 1712 h 2540"/>
              <a:gd name="T24" fmla="*/ 1046 w 3390"/>
              <a:gd name="T25" fmla="*/ 1295 h 2540"/>
              <a:gd name="T26" fmla="*/ 1556 w 3390"/>
              <a:gd name="T27" fmla="*/ 896 h 2540"/>
              <a:gd name="T28" fmla="*/ 1337 w 3390"/>
              <a:gd name="T29" fmla="*/ 1029 h 2540"/>
              <a:gd name="T30" fmla="*/ 1556 w 3390"/>
              <a:gd name="T31" fmla="*/ 1160 h 2540"/>
              <a:gd name="T32" fmla="*/ 1947 w 3390"/>
              <a:gd name="T33" fmla="*/ 1130 h 2540"/>
              <a:gd name="T34" fmla="*/ 2024 w 3390"/>
              <a:gd name="T35" fmla="*/ 973 h 2540"/>
              <a:gd name="T36" fmla="*/ 1695 w 3390"/>
              <a:gd name="T37" fmla="*/ 886 h 2540"/>
              <a:gd name="T38" fmla="*/ 1950 w 3390"/>
              <a:gd name="T39" fmla="*/ 406 h 2540"/>
              <a:gd name="T40" fmla="*/ 2007 w 3390"/>
              <a:gd name="T41" fmla="*/ 460 h 2540"/>
              <a:gd name="T42" fmla="*/ 2283 w 3390"/>
              <a:gd name="T43" fmla="*/ 342 h 2540"/>
              <a:gd name="T44" fmla="*/ 2422 w 3390"/>
              <a:gd name="T45" fmla="*/ 372 h 2540"/>
              <a:gd name="T46" fmla="*/ 2439 w 3390"/>
              <a:gd name="T47" fmla="*/ 294 h 2540"/>
              <a:gd name="T48" fmla="*/ 2260 w 3390"/>
              <a:gd name="T49" fmla="*/ 260 h 2540"/>
              <a:gd name="T50" fmla="*/ 954 w 3390"/>
              <a:gd name="T51" fmla="*/ 292 h 2540"/>
              <a:gd name="T52" fmla="*/ 955 w 3390"/>
              <a:gd name="T53" fmla="*/ 371 h 2540"/>
              <a:gd name="T54" fmla="*/ 1078 w 3390"/>
              <a:gd name="T55" fmla="*/ 346 h 2540"/>
              <a:gd name="T56" fmla="*/ 1326 w 3390"/>
              <a:gd name="T57" fmla="*/ 400 h 2540"/>
              <a:gd name="T58" fmla="*/ 1445 w 3390"/>
              <a:gd name="T59" fmla="*/ 441 h 2540"/>
              <a:gd name="T60" fmla="*/ 1225 w 3390"/>
              <a:gd name="T61" fmla="*/ 268 h 2540"/>
              <a:gd name="T62" fmla="*/ 1449 w 3390"/>
              <a:gd name="T63" fmla="*/ 92 h 2540"/>
              <a:gd name="T64" fmla="*/ 1505 w 3390"/>
              <a:gd name="T65" fmla="*/ 324 h 2540"/>
              <a:gd name="T66" fmla="*/ 1529 w 3390"/>
              <a:gd name="T67" fmla="*/ 705 h 2540"/>
              <a:gd name="T68" fmla="*/ 1626 w 3390"/>
              <a:gd name="T69" fmla="*/ 626 h 2540"/>
              <a:gd name="T70" fmla="*/ 1745 w 3390"/>
              <a:gd name="T71" fmla="*/ 610 h 2540"/>
              <a:gd name="T72" fmla="*/ 1828 w 3390"/>
              <a:gd name="T73" fmla="*/ 699 h 2540"/>
              <a:gd name="T74" fmla="*/ 1879 w 3390"/>
              <a:gd name="T75" fmla="*/ 406 h 2540"/>
              <a:gd name="T76" fmla="*/ 1904 w 3390"/>
              <a:gd name="T77" fmla="*/ 153 h 2540"/>
              <a:gd name="T78" fmla="*/ 2166 w 3390"/>
              <a:gd name="T79" fmla="*/ 1 h 2540"/>
              <a:gd name="T80" fmla="*/ 2396 w 3390"/>
              <a:gd name="T81" fmla="*/ 155 h 2540"/>
              <a:gd name="T82" fmla="*/ 2582 w 3390"/>
              <a:gd name="T83" fmla="*/ 410 h 2540"/>
              <a:gd name="T84" fmla="*/ 2844 w 3390"/>
              <a:gd name="T85" fmla="*/ 783 h 2540"/>
              <a:gd name="T86" fmla="*/ 3126 w 3390"/>
              <a:gd name="T87" fmla="*/ 1187 h 2540"/>
              <a:gd name="T88" fmla="*/ 3292 w 3390"/>
              <a:gd name="T89" fmla="*/ 1426 h 2540"/>
              <a:gd name="T90" fmla="*/ 3390 w 3390"/>
              <a:gd name="T91" fmla="*/ 1772 h 2540"/>
              <a:gd name="T92" fmla="*/ 3166 w 3390"/>
              <a:gd name="T93" fmla="*/ 2314 h 2540"/>
              <a:gd name="T94" fmla="*/ 2624 w 3390"/>
              <a:gd name="T95" fmla="*/ 2540 h 2540"/>
              <a:gd name="T96" fmla="*/ 2082 w 3390"/>
              <a:gd name="T97" fmla="*/ 2314 h 2540"/>
              <a:gd name="T98" fmla="*/ 1859 w 3390"/>
              <a:gd name="T99" fmla="*/ 1772 h 2540"/>
              <a:gd name="T100" fmla="*/ 1805 w 3390"/>
              <a:gd name="T101" fmla="*/ 1469 h 2540"/>
              <a:gd name="T102" fmla="*/ 1547 w 3390"/>
              <a:gd name="T103" fmla="*/ 1507 h 2540"/>
              <a:gd name="T104" fmla="*/ 1468 w 3390"/>
              <a:gd name="T105" fmla="*/ 2101 h 2540"/>
              <a:gd name="T106" fmla="*/ 1039 w 3390"/>
              <a:gd name="T107" fmla="*/ 2491 h 2540"/>
              <a:gd name="T108" fmla="*/ 442 w 3390"/>
              <a:gd name="T109" fmla="*/ 2466 h 2540"/>
              <a:gd name="T110" fmla="*/ 48 w 3390"/>
              <a:gd name="T111" fmla="*/ 2039 h 2540"/>
              <a:gd name="T112" fmla="*/ 34 w 3390"/>
              <a:gd name="T113" fmla="*/ 1579 h 2540"/>
              <a:gd name="T114" fmla="*/ 170 w 3390"/>
              <a:gd name="T115" fmla="*/ 1318 h 2540"/>
              <a:gd name="T116" fmla="*/ 413 w 3390"/>
              <a:gd name="T117" fmla="*/ 972 h 2540"/>
              <a:gd name="T118" fmla="*/ 703 w 3390"/>
              <a:gd name="T119" fmla="*/ 558 h 2540"/>
              <a:gd name="T120" fmla="*/ 888 w 3390"/>
              <a:gd name="T121" fmla="*/ 294 h 2540"/>
              <a:gd name="T122" fmla="*/ 1124 w 3390"/>
              <a:gd name="T123" fmla="*/ 34 h 2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90" h="2540">
                <a:moveTo>
                  <a:pt x="2622" y="1219"/>
                </a:moveTo>
                <a:lnTo>
                  <a:pt x="2561" y="1223"/>
                </a:lnTo>
                <a:lnTo>
                  <a:pt x="2503" y="1232"/>
                </a:lnTo>
                <a:lnTo>
                  <a:pt x="2447" y="1248"/>
                </a:lnTo>
                <a:lnTo>
                  <a:pt x="2394" y="1269"/>
                </a:lnTo>
                <a:lnTo>
                  <a:pt x="2343" y="1295"/>
                </a:lnTo>
                <a:lnTo>
                  <a:pt x="2296" y="1326"/>
                </a:lnTo>
                <a:lnTo>
                  <a:pt x="2252" y="1361"/>
                </a:lnTo>
                <a:lnTo>
                  <a:pt x="2212" y="1401"/>
                </a:lnTo>
                <a:lnTo>
                  <a:pt x="2176" y="1446"/>
                </a:lnTo>
                <a:lnTo>
                  <a:pt x="2144" y="1493"/>
                </a:lnTo>
                <a:lnTo>
                  <a:pt x="2118" y="1544"/>
                </a:lnTo>
                <a:lnTo>
                  <a:pt x="2097" y="1597"/>
                </a:lnTo>
                <a:lnTo>
                  <a:pt x="2082" y="1653"/>
                </a:lnTo>
                <a:lnTo>
                  <a:pt x="2073" y="1712"/>
                </a:lnTo>
                <a:lnTo>
                  <a:pt x="2070" y="1772"/>
                </a:lnTo>
                <a:lnTo>
                  <a:pt x="2073" y="1832"/>
                </a:lnTo>
                <a:lnTo>
                  <a:pt x="2082" y="1890"/>
                </a:lnTo>
                <a:lnTo>
                  <a:pt x="2097" y="1947"/>
                </a:lnTo>
                <a:lnTo>
                  <a:pt x="2118" y="1999"/>
                </a:lnTo>
                <a:lnTo>
                  <a:pt x="2144" y="2051"/>
                </a:lnTo>
                <a:lnTo>
                  <a:pt x="2176" y="2098"/>
                </a:lnTo>
                <a:lnTo>
                  <a:pt x="2212" y="2142"/>
                </a:lnTo>
                <a:lnTo>
                  <a:pt x="2252" y="2182"/>
                </a:lnTo>
                <a:lnTo>
                  <a:pt x="2296" y="2218"/>
                </a:lnTo>
                <a:lnTo>
                  <a:pt x="2343" y="2249"/>
                </a:lnTo>
                <a:lnTo>
                  <a:pt x="2394" y="2275"/>
                </a:lnTo>
                <a:lnTo>
                  <a:pt x="2447" y="2296"/>
                </a:lnTo>
                <a:lnTo>
                  <a:pt x="2503" y="2312"/>
                </a:lnTo>
                <a:lnTo>
                  <a:pt x="2561" y="2322"/>
                </a:lnTo>
                <a:lnTo>
                  <a:pt x="2622" y="2325"/>
                </a:lnTo>
                <a:lnTo>
                  <a:pt x="2682" y="2322"/>
                </a:lnTo>
                <a:lnTo>
                  <a:pt x="2740" y="2312"/>
                </a:lnTo>
                <a:lnTo>
                  <a:pt x="2795" y="2296"/>
                </a:lnTo>
                <a:lnTo>
                  <a:pt x="2849" y="2275"/>
                </a:lnTo>
                <a:lnTo>
                  <a:pt x="2900" y="2249"/>
                </a:lnTo>
                <a:lnTo>
                  <a:pt x="2947" y="2218"/>
                </a:lnTo>
                <a:lnTo>
                  <a:pt x="2991" y="2182"/>
                </a:lnTo>
                <a:lnTo>
                  <a:pt x="3031" y="2142"/>
                </a:lnTo>
                <a:lnTo>
                  <a:pt x="3067" y="2098"/>
                </a:lnTo>
                <a:lnTo>
                  <a:pt x="3098" y="2051"/>
                </a:lnTo>
                <a:lnTo>
                  <a:pt x="3125" y="1999"/>
                </a:lnTo>
                <a:lnTo>
                  <a:pt x="3146" y="1947"/>
                </a:lnTo>
                <a:lnTo>
                  <a:pt x="3161" y="1890"/>
                </a:lnTo>
                <a:lnTo>
                  <a:pt x="3170" y="1832"/>
                </a:lnTo>
                <a:lnTo>
                  <a:pt x="3173" y="1772"/>
                </a:lnTo>
                <a:lnTo>
                  <a:pt x="3170" y="1712"/>
                </a:lnTo>
                <a:lnTo>
                  <a:pt x="3161" y="1653"/>
                </a:lnTo>
                <a:lnTo>
                  <a:pt x="3146" y="1597"/>
                </a:lnTo>
                <a:lnTo>
                  <a:pt x="3125" y="1544"/>
                </a:lnTo>
                <a:lnTo>
                  <a:pt x="3098" y="1493"/>
                </a:lnTo>
                <a:lnTo>
                  <a:pt x="3067" y="1446"/>
                </a:lnTo>
                <a:lnTo>
                  <a:pt x="3031" y="1401"/>
                </a:lnTo>
                <a:lnTo>
                  <a:pt x="2991" y="1361"/>
                </a:lnTo>
                <a:lnTo>
                  <a:pt x="2947" y="1326"/>
                </a:lnTo>
                <a:lnTo>
                  <a:pt x="2900" y="1295"/>
                </a:lnTo>
                <a:lnTo>
                  <a:pt x="2849" y="1269"/>
                </a:lnTo>
                <a:lnTo>
                  <a:pt x="2795" y="1248"/>
                </a:lnTo>
                <a:lnTo>
                  <a:pt x="2740" y="1232"/>
                </a:lnTo>
                <a:lnTo>
                  <a:pt x="2682" y="1223"/>
                </a:lnTo>
                <a:lnTo>
                  <a:pt x="2622" y="1219"/>
                </a:lnTo>
                <a:close/>
                <a:moveTo>
                  <a:pt x="767" y="1219"/>
                </a:moveTo>
                <a:lnTo>
                  <a:pt x="707" y="1223"/>
                </a:lnTo>
                <a:lnTo>
                  <a:pt x="649" y="1232"/>
                </a:lnTo>
                <a:lnTo>
                  <a:pt x="593" y="1248"/>
                </a:lnTo>
                <a:lnTo>
                  <a:pt x="540" y="1269"/>
                </a:lnTo>
                <a:lnTo>
                  <a:pt x="489" y="1295"/>
                </a:lnTo>
                <a:lnTo>
                  <a:pt x="441" y="1326"/>
                </a:lnTo>
                <a:lnTo>
                  <a:pt x="398" y="1361"/>
                </a:lnTo>
                <a:lnTo>
                  <a:pt x="358" y="1401"/>
                </a:lnTo>
                <a:lnTo>
                  <a:pt x="322" y="1446"/>
                </a:lnTo>
                <a:lnTo>
                  <a:pt x="290" y="1493"/>
                </a:lnTo>
                <a:lnTo>
                  <a:pt x="264" y="1544"/>
                </a:lnTo>
                <a:lnTo>
                  <a:pt x="243" y="1597"/>
                </a:lnTo>
                <a:lnTo>
                  <a:pt x="228" y="1653"/>
                </a:lnTo>
                <a:lnTo>
                  <a:pt x="219" y="1712"/>
                </a:lnTo>
                <a:lnTo>
                  <a:pt x="216" y="1772"/>
                </a:lnTo>
                <a:lnTo>
                  <a:pt x="219" y="1832"/>
                </a:lnTo>
                <a:lnTo>
                  <a:pt x="228" y="1890"/>
                </a:lnTo>
                <a:lnTo>
                  <a:pt x="243" y="1947"/>
                </a:lnTo>
                <a:lnTo>
                  <a:pt x="264" y="1999"/>
                </a:lnTo>
                <a:lnTo>
                  <a:pt x="290" y="2051"/>
                </a:lnTo>
                <a:lnTo>
                  <a:pt x="322" y="2098"/>
                </a:lnTo>
                <a:lnTo>
                  <a:pt x="358" y="2142"/>
                </a:lnTo>
                <a:lnTo>
                  <a:pt x="398" y="2182"/>
                </a:lnTo>
                <a:lnTo>
                  <a:pt x="441" y="2218"/>
                </a:lnTo>
                <a:lnTo>
                  <a:pt x="489" y="2249"/>
                </a:lnTo>
                <a:lnTo>
                  <a:pt x="540" y="2275"/>
                </a:lnTo>
                <a:lnTo>
                  <a:pt x="593" y="2296"/>
                </a:lnTo>
                <a:lnTo>
                  <a:pt x="649" y="2312"/>
                </a:lnTo>
                <a:lnTo>
                  <a:pt x="707" y="2322"/>
                </a:lnTo>
                <a:lnTo>
                  <a:pt x="767" y="2325"/>
                </a:lnTo>
                <a:lnTo>
                  <a:pt x="828" y="2322"/>
                </a:lnTo>
                <a:lnTo>
                  <a:pt x="886" y="2312"/>
                </a:lnTo>
                <a:lnTo>
                  <a:pt x="942" y="2296"/>
                </a:lnTo>
                <a:lnTo>
                  <a:pt x="995" y="2275"/>
                </a:lnTo>
                <a:lnTo>
                  <a:pt x="1046" y="2249"/>
                </a:lnTo>
                <a:lnTo>
                  <a:pt x="1093" y="2218"/>
                </a:lnTo>
                <a:lnTo>
                  <a:pt x="1137" y="2182"/>
                </a:lnTo>
                <a:lnTo>
                  <a:pt x="1177" y="2142"/>
                </a:lnTo>
                <a:lnTo>
                  <a:pt x="1213" y="2098"/>
                </a:lnTo>
                <a:lnTo>
                  <a:pt x="1245" y="2051"/>
                </a:lnTo>
                <a:lnTo>
                  <a:pt x="1271" y="1999"/>
                </a:lnTo>
                <a:lnTo>
                  <a:pt x="1292" y="1947"/>
                </a:lnTo>
                <a:lnTo>
                  <a:pt x="1307" y="1890"/>
                </a:lnTo>
                <a:lnTo>
                  <a:pt x="1316" y="1832"/>
                </a:lnTo>
                <a:lnTo>
                  <a:pt x="1319" y="1772"/>
                </a:lnTo>
                <a:lnTo>
                  <a:pt x="1316" y="1712"/>
                </a:lnTo>
                <a:lnTo>
                  <a:pt x="1307" y="1653"/>
                </a:lnTo>
                <a:lnTo>
                  <a:pt x="1292" y="1597"/>
                </a:lnTo>
                <a:lnTo>
                  <a:pt x="1271" y="1544"/>
                </a:lnTo>
                <a:lnTo>
                  <a:pt x="1245" y="1493"/>
                </a:lnTo>
                <a:lnTo>
                  <a:pt x="1213" y="1446"/>
                </a:lnTo>
                <a:lnTo>
                  <a:pt x="1177" y="1401"/>
                </a:lnTo>
                <a:lnTo>
                  <a:pt x="1137" y="1361"/>
                </a:lnTo>
                <a:lnTo>
                  <a:pt x="1093" y="1326"/>
                </a:lnTo>
                <a:lnTo>
                  <a:pt x="1046" y="1295"/>
                </a:lnTo>
                <a:lnTo>
                  <a:pt x="995" y="1269"/>
                </a:lnTo>
                <a:lnTo>
                  <a:pt x="942" y="1248"/>
                </a:lnTo>
                <a:lnTo>
                  <a:pt x="886" y="1232"/>
                </a:lnTo>
                <a:lnTo>
                  <a:pt x="828" y="1223"/>
                </a:lnTo>
                <a:lnTo>
                  <a:pt x="767" y="1219"/>
                </a:lnTo>
                <a:close/>
                <a:moveTo>
                  <a:pt x="1695" y="886"/>
                </a:moveTo>
                <a:lnTo>
                  <a:pt x="1647" y="887"/>
                </a:lnTo>
                <a:lnTo>
                  <a:pt x="1599" y="891"/>
                </a:lnTo>
                <a:lnTo>
                  <a:pt x="1556" y="896"/>
                </a:lnTo>
                <a:lnTo>
                  <a:pt x="1514" y="905"/>
                </a:lnTo>
                <a:lnTo>
                  <a:pt x="1476" y="915"/>
                </a:lnTo>
                <a:lnTo>
                  <a:pt x="1442" y="927"/>
                </a:lnTo>
                <a:lnTo>
                  <a:pt x="1412" y="941"/>
                </a:lnTo>
                <a:lnTo>
                  <a:pt x="1387" y="956"/>
                </a:lnTo>
                <a:lnTo>
                  <a:pt x="1366" y="973"/>
                </a:lnTo>
                <a:lnTo>
                  <a:pt x="1350" y="991"/>
                </a:lnTo>
                <a:lnTo>
                  <a:pt x="1340" y="1009"/>
                </a:lnTo>
                <a:lnTo>
                  <a:pt x="1337" y="1029"/>
                </a:lnTo>
                <a:lnTo>
                  <a:pt x="1340" y="1048"/>
                </a:lnTo>
                <a:lnTo>
                  <a:pt x="1350" y="1067"/>
                </a:lnTo>
                <a:lnTo>
                  <a:pt x="1366" y="1085"/>
                </a:lnTo>
                <a:lnTo>
                  <a:pt x="1387" y="1100"/>
                </a:lnTo>
                <a:lnTo>
                  <a:pt x="1412" y="1116"/>
                </a:lnTo>
                <a:lnTo>
                  <a:pt x="1442" y="1130"/>
                </a:lnTo>
                <a:lnTo>
                  <a:pt x="1476" y="1143"/>
                </a:lnTo>
                <a:lnTo>
                  <a:pt x="1514" y="1152"/>
                </a:lnTo>
                <a:lnTo>
                  <a:pt x="1556" y="1160"/>
                </a:lnTo>
                <a:lnTo>
                  <a:pt x="1599" y="1167"/>
                </a:lnTo>
                <a:lnTo>
                  <a:pt x="1647" y="1171"/>
                </a:lnTo>
                <a:lnTo>
                  <a:pt x="1695" y="1172"/>
                </a:lnTo>
                <a:lnTo>
                  <a:pt x="1743" y="1171"/>
                </a:lnTo>
                <a:lnTo>
                  <a:pt x="1790" y="1167"/>
                </a:lnTo>
                <a:lnTo>
                  <a:pt x="1834" y="1160"/>
                </a:lnTo>
                <a:lnTo>
                  <a:pt x="1875" y="1152"/>
                </a:lnTo>
                <a:lnTo>
                  <a:pt x="1913" y="1143"/>
                </a:lnTo>
                <a:lnTo>
                  <a:pt x="1947" y="1130"/>
                </a:lnTo>
                <a:lnTo>
                  <a:pt x="1978" y="1116"/>
                </a:lnTo>
                <a:lnTo>
                  <a:pt x="2003" y="1100"/>
                </a:lnTo>
                <a:lnTo>
                  <a:pt x="2024" y="1085"/>
                </a:lnTo>
                <a:lnTo>
                  <a:pt x="2039" y="1067"/>
                </a:lnTo>
                <a:lnTo>
                  <a:pt x="2048" y="1048"/>
                </a:lnTo>
                <a:lnTo>
                  <a:pt x="2052" y="1029"/>
                </a:lnTo>
                <a:lnTo>
                  <a:pt x="2048" y="1009"/>
                </a:lnTo>
                <a:lnTo>
                  <a:pt x="2039" y="991"/>
                </a:lnTo>
                <a:lnTo>
                  <a:pt x="2024" y="973"/>
                </a:lnTo>
                <a:lnTo>
                  <a:pt x="2003" y="956"/>
                </a:lnTo>
                <a:lnTo>
                  <a:pt x="1978" y="941"/>
                </a:lnTo>
                <a:lnTo>
                  <a:pt x="1947" y="927"/>
                </a:lnTo>
                <a:lnTo>
                  <a:pt x="1913" y="915"/>
                </a:lnTo>
                <a:lnTo>
                  <a:pt x="1875" y="905"/>
                </a:lnTo>
                <a:lnTo>
                  <a:pt x="1834" y="896"/>
                </a:lnTo>
                <a:lnTo>
                  <a:pt x="1790" y="891"/>
                </a:lnTo>
                <a:lnTo>
                  <a:pt x="1743" y="887"/>
                </a:lnTo>
                <a:lnTo>
                  <a:pt x="1695" y="886"/>
                </a:lnTo>
                <a:close/>
                <a:moveTo>
                  <a:pt x="2260" y="260"/>
                </a:moveTo>
                <a:lnTo>
                  <a:pt x="2211" y="261"/>
                </a:lnTo>
                <a:lnTo>
                  <a:pt x="2164" y="268"/>
                </a:lnTo>
                <a:lnTo>
                  <a:pt x="2121" y="278"/>
                </a:lnTo>
                <a:lnTo>
                  <a:pt x="2080" y="294"/>
                </a:lnTo>
                <a:lnTo>
                  <a:pt x="2043" y="315"/>
                </a:lnTo>
                <a:lnTo>
                  <a:pt x="2008" y="340"/>
                </a:lnTo>
                <a:lnTo>
                  <a:pt x="1977" y="371"/>
                </a:lnTo>
                <a:lnTo>
                  <a:pt x="1950" y="406"/>
                </a:lnTo>
                <a:lnTo>
                  <a:pt x="1944" y="417"/>
                </a:lnTo>
                <a:lnTo>
                  <a:pt x="1943" y="429"/>
                </a:lnTo>
                <a:lnTo>
                  <a:pt x="1945" y="441"/>
                </a:lnTo>
                <a:lnTo>
                  <a:pt x="1951" y="452"/>
                </a:lnTo>
                <a:lnTo>
                  <a:pt x="1960" y="461"/>
                </a:lnTo>
                <a:lnTo>
                  <a:pt x="1972" y="467"/>
                </a:lnTo>
                <a:lnTo>
                  <a:pt x="1983" y="469"/>
                </a:lnTo>
                <a:lnTo>
                  <a:pt x="1996" y="467"/>
                </a:lnTo>
                <a:lnTo>
                  <a:pt x="2007" y="460"/>
                </a:lnTo>
                <a:lnTo>
                  <a:pt x="2016" y="451"/>
                </a:lnTo>
                <a:lnTo>
                  <a:pt x="2040" y="421"/>
                </a:lnTo>
                <a:lnTo>
                  <a:pt x="2068" y="396"/>
                </a:lnTo>
                <a:lnTo>
                  <a:pt x="2099" y="375"/>
                </a:lnTo>
                <a:lnTo>
                  <a:pt x="2134" y="359"/>
                </a:lnTo>
                <a:lnTo>
                  <a:pt x="2172" y="349"/>
                </a:lnTo>
                <a:lnTo>
                  <a:pt x="2212" y="342"/>
                </a:lnTo>
                <a:lnTo>
                  <a:pt x="2256" y="340"/>
                </a:lnTo>
                <a:lnTo>
                  <a:pt x="2283" y="342"/>
                </a:lnTo>
                <a:lnTo>
                  <a:pt x="2308" y="344"/>
                </a:lnTo>
                <a:lnTo>
                  <a:pt x="2333" y="349"/>
                </a:lnTo>
                <a:lnTo>
                  <a:pt x="2354" y="353"/>
                </a:lnTo>
                <a:lnTo>
                  <a:pt x="2371" y="357"/>
                </a:lnTo>
                <a:lnTo>
                  <a:pt x="2387" y="361"/>
                </a:lnTo>
                <a:lnTo>
                  <a:pt x="2399" y="366"/>
                </a:lnTo>
                <a:lnTo>
                  <a:pt x="2406" y="368"/>
                </a:lnTo>
                <a:lnTo>
                  <a:pt x="2409" y="369"/>
                </a:lnTo>
                <a:lnTo>
                  <a:pt x="2422" y="372"/>
                </a:lnTo>
                <a:lnTo>
                  <a:pt x="2435" y="371"/>
                </a:lnTo>
                <a:lnTo>
                  <a:pt x="2446" y="366"/>
                </a:lnTo>
                <a:lnTo>
                  <a:pt x="2455" y="357"/>
                </a:lnTo>
                <a:lnTo>
                  <a:pt x="2462" y="346"/>
                </a:lnTo>
                <a:lnTo>
                  <a:pt x="2464" y="333"/>
                </a:lnTo>
                <a:lnTo>
                  <a:pt x="2463" y="321"/>
                </a:lnTo>
                <a:lnTo>
                  <a:pt x="2458" y="310"/>
                </a:lnTo>
                <a:lnTo>
                  <a:pt x="2450" y="300"/>
                </a:lnTo>
                <a:lnTo>
                  <a:pt x="2439" y="294"/>
                </a:lnTo>
                <a:lnTo>
                  <a:pt x="2435" y="292"/>
                </a:lnTo>
                <a:lnTo>
                  <a:pt x="2426" y="289"/>
                </a:lnTo>
                <a:lnTo>
                  <a:pt x="2413" y="284"/>
                </a:lnTo>
                <a:lnTo>
                  <a:pt x="2395" y="280"/>
                </a:lnTo>
                <a:lnTo>
                  <a:pt x="2374" y="275"/>
                </a:lnTo>
                <a:lnTo>
                  <a:pt x="2349" y="270"/>
                </a:lnTo>
                <a:lnTo>
                  <a:pt x="2322" y="266"/>
                </a:lnTo>
                <a:lnTo>
                  <a:pt x="2292" y="261"/>
                </a:lnTo>
                <a:lnTo>
                  <a:pt x="2260" y="260"/>
                </a:lnTo>
                <a:close/>
                <a:moveTo>
                  <a:pt x="1130" y="260"/>
                </a:moveTo>
                <a:lnTo>
                  <a:pt x="1097" y="261"/>
                </a:lnTo>
                <a:lnTo>
                  <a:pt x="1068" y="266"/>
                </a:lnTo>
                <a:lnTo>
                  <a:pt x="1041" y="270"/>
                </a:lnTo>
                <a:lnTo>
                  <a:pt x="1015" y="275"/>
                </a:lnTo>
                <a:lnTo>
                  <a:pt x="994" y="280"/>
                </a:lnTo>
                <a:lnTo>
                  <a:pt x="976" y="284"/>
                </a:lnTo>
                <a:lnTo>
                  <a:pt x="964" y="289"/>
                </a:lnTo>
                <a:lnTo>
                  <a:pt x="954" y="292"/>
                </a:lnTo>
                <a:lnTo>
                  <a:pt x="951" y="294"/>
                </a:lnTo>
                <a:lnTo>
                  <a:pt x="940" y="300"/>
                </a:lnTo>
                <a:lnTo>
                  <a:pt x="931" y="310"/>
                </a:lnTo>
                <a:lnTo>
                  <a:pt x="927" y="321"/>
                </a:lnTo>
                <a:lnTo>
                  <a:pt x="925" y="333"/>
                </a:lnTo>
                <a:lnTo>
                  <a:pt x="928" y="346"/>
                </a:lnTo>
                <a:lnTo>
                  <a:pt x="934" y="357"/>
                </a:lnTo>
                <a:lnTo>
                  <a:pt x="944" y="366"/>
                </a:lnTo>
                <a:lnTo>
                  <a:pt x="955" y="371"/>
                </a:lnTo>
                <a:lnTo>
                  <a:pt x="968" y="372"/>
                </a:lnTo>
                <a:lnTo>
                  <a:pt x="981" y="369"/>
                </a:lnTo>
                <a:lnTo>
                  <a:pt x="983" y="368"/>
                </a:lnTo>
                <a:lnTo>
                  <a:pt x="990" y="366"/>
                </a:lnTo>
                <a:lnTo>
                  <a:pt x="1002" y="362"/>
                </a:lnTo>
                <a:lnTo>
                  <a:pt x="1016" y="358"/>
                </a:lnTo>
                <a:lnTo>
                  <a:pt x="1034" y="353"/>
                </a:lnTo>
                <a:lnTo>
                  <a:pt x="1055" y="349"/>
                </a:lnTo>
                <a:lnTo>
                  <a:pt x="1078" y="346"/>
                </a:lnTo>
                <a:lnTo>
                  <a:pt x="1103" y="342"/>
                </a:lnTo>
                <a:lnTo>
                  <a:pt x="1130" y="341"/>
                </a:lnTo>
                <a:lnTo>
                  <a:pt x="1157" y="341"/>
                </a:lnTo>
                <a:lnTo>
                  <a:pt x="1186" y="343"/>
                </a:lnTo>
                <a:lnTo>
                  <a:pt x="1215" y="348"/>
                </a:lnTo>
                <a:lnTo>
                  <a:pt x="1244" y="356"/>
                </a:lnTo>
                <a:lnTo>
                  <a:pt x="1272" y="367"/>
                </a:lnTo>
                <a:lnTo>
                  <a:pt x="1300" y="381"/>
                </a:lnTo>
                <a:lnTo>
                  <a:pt x="1326" y="400"/>
                </a:lnTo>
                <a:lnTo>
                  <a:pt x="1351" y="423"/>
                </a:lnTo>
                <a:lnTo>
                  <a:pt x="1373" y="451"/>
                </a:lnTo>
                <a:lnTo>
                  <a:pt x="1382" y="460"/>
                </a:lnTo>
                <a:lnTo>
                  <a:pt x="1394" y="467"/>
                </a:lnTo>
                <a:lnTo>
                  <a:pt x="1407" y="469"/>
                </a:lnTo>
                <a:lnTo>
                  <a:pt x="1418" y="467"/>
                </a:lnTo>
                <a:lnTo>
                  <a:pt x="1430" y="461"/>
                </a:lnTo>
                <a:lnTo>
                  <a:pt x="1439" y="452"/>
                </a:lnTo>
                <a:lnTo>
                  <a:pt x="1445" y="441"/>
                </a:lnTo>
                <a:lnTo>
                  <a:pt x="1447" y="429"/>
                </a:lnTo>
                <a:lnTo>
                  <a:pt x="1446" y="416"/>
                </a:lnTo>
                <a:lnTo>
                  <a:pt x="1439" y="404"/>
                </a:lnTo>
                <a:lnTo>
                  <a:pt x="1412" y="370"/>
                </a:lnTo>
                <a:lnTo>
                  <a:pt x="1381" y="340"/>
                </a:lnTo>
                <a:lnTo>
                  <a:pt x="1347" y="315"/>
                </a:lnTo>
                <a:lnTo>
                  <a:pt x="1309" y="294"/>
                </a:lnTo>
                <a:lnTo>
                  <a:pt x="1269" y="278"/>
                </a:lnTo>
                <a:lnTo>
                  <a:pt x="1225" y="268"/>
                </a:lnTo>
                <a:lnTo>
                  <a:pt x="1178" y="261"/>
                </a:lnTo>
                <a:lnTo>
                  <a:pt x="1130" y="260"/>
                </a:lnTo>
                <a:close/>
                <a:moveTo>
                  <a:pt x="1249" y="0"/>
                </a:moveTo>
                <a:lnTo>
                  <a:pt x="1288" y="3"/>
                </a:lnTo>
                <a:lnTo>
                  <a:pt x="1326" y="12"/>
                </a:lnTo>
                <a:lnTo>
                  <a:pt x="1361" y="25"/>
                </a:lnTo>
                <a:lnTo>
                  <a:pt x="1394" y="44"/>
                </a:lnTo>
                <a:lnTo>
                  <a:pt x="1424" y="67"/>
                </a:lnTo>
                <a:lnTo>
                  <a:pt x="1449" y="92"/>
                </a:lnTo>
                <a:lnTo>
                  <a:pt x="1470" y="121"/>
                </a:lnTo>
                <a:lnTo>
                  <a:pt x="1485" y="153"/>
                </a:lnTo>
                <a:lnTo>
                  <a:pt x="1494" y="186"/>
                </a:lnTo>
                <a:lnTo>
                  <a:pt x="1495" y="194"/>
                </a:lnTo>
                <a:lnTo>
                  <a:pt x="1496" y="209"/>
                </a:lnTo>
                <a:lnTo>
                  <a:pt x="1498" y="230"/>
                </a:lnTo>
                <a:lnTo>
                  <a:pt x="1500" y="257"/>
                </a:lnTo>
                <a:lnTo>
                  <a:pt x="1502" y="289"/>
                </a:lnTo>
                <a:lnTo>
                  <a:pt x="1505" y="324"/>
                </a:lnTo>
                <a:lnTo>
                  <a:pt x="1508" y="364"/>
                </a:lnTo>
                <a:lnTo>
                  <a:pt x="1511" y="406"/>
                </a:lnTo>
                <a:lnTo>
                  <a:pt x="1513" y="450"/>
                </a:lnTo>
                <a:lnTo>
                  <a:pt x="1516" y="494"/>
                </a:lnTo>
                <a:lnTo>
                  <a:pt x="1519" y="539"/>
                </a:lnTo>
                <a:lnTo>
                  <a:pt x="1521" y="583"/>
                </a:lnTo>
                <a:lnTo>
                  <a:pt x="1525" y="626"/>
                </a:lnTo>
                <a:lnTo>
                  <a:pt x="1527" y="667"/>
                </a:lnTo>
                <a:lnTo>
                  <a:pt x="1529" y="705"/>
                </a:lnTo>
                <a:lnTo>
                  <a:pt x="1547" y="703"/>
                </a:lnTo>
                <a:lnTo>
                  <a:pt x="1561" y="699"/>
                </a:lnTo>
                <a:lnTo>
                  <a:pt x="1573" y="693"/>
                </a:lnTo>
                <a:lnTo>
                  <a:pt x="1582" y="685"/>
                </a:lnTo>
                <a:lnTo>
                  <a:pt x="1591" y="675"/>
                </a:lnTo>
                <a:lnTo>
                  <a:pt x="1599" y="665"/>
                </a:lnTo>
                <a:lnTo>
                  <a:pt x="1607" y="652"/>
                </a:lnTo>
                <a:lnTo>
                  <a:pt x="1615" y="639"/>
                </a:lnTo>
                <a:lnTo>
                  <a:pt x="1626" y="626"/>
                </a:lnTo>
                <a:lnTo>
                  <a:pt x="1638" y="613"/>
                </a:lnTo>
                <a:lnTo>
                  <a:pt x="1643" y="610"/>
                </a:lnTo>
                <a:lnTo>
                  <a:pt x="1654" y="609"/>
                </a:lnTo>
                <a:lnTo>
                  <a:pt x="1669" y="607"/>
                </a:lnTo>
                <a:lnTo>
                  <a:pt x="1685" y="607"/>
                </a:lnTo>
                <a:lnTo>
                  <a:pt x="1703" y="607"/>
                </a:lnTo>
                <a:lnTo>
                  <a:pt x="1720" y="607"/>
                </a:lnTo>
                <a:lnTo>
                  <a:pt x="1735" y="609"/>
                </a:lnTo>
                <a:lnTo>
                  <a:pt x="1745" y="610"/>
                </a:lnTo>
                <a:lnTo>
                  <a:pt x="1752" y="613"/>
                </a:lnTo>
                <a:lnTo>
                  <a:pt x="1764" y="626"/>
                </a:lnTo>
                <a:lnTo>
                  <a:pt x="1774" y="639"/>
                </a:lnTo>
                <a:lnTo>
                  <a:pt x="1782" y="652"/>
                </a:lnTo>
                <a:lnTo>
                  <a:pt x="1791" y="665"/>
                </a:lnTo>
                <a:lnTo>
                  <a:pt x="1798" y="675"/>
                </a:lnTo>
                <a:lnTo>
                  <a:pt x="1806" y="685"/>
                </a:lnTo>
                <a:lnTo>
                  <a:pt x="1816" y="693"/>
                </a:lnTo>
                <a:lnTo>
                  <a:pt x="1828" y="699"/>
                </a:lnTo>
                <a:lnTo>
                  <a:pt x="1842" y="703"/>
                </a:lnTo>
                <a:lnTo>
                  <a:pt x="1860" y="705"/>
                </a:lnTo>
                <a:lnTo>
                  <a:pt x="1862" y="667"/>
                </a:lnTo>
                <a:lnTo>
                  <a:pt x="1865" y="626"/>
                </a:lnTo>
                <a:lnTo>
                  <a:pt x="1868" y="583"/>
                </a:lnTo>
                <a:lnTo>
                  <a:pt x="1871" y="539"/>
                </a:lnTo>
                <a:lnTo>
                  <a:pt x="1873" y="494"/>
                </a:lnTo>
                <a:lnTo>
                  <a:pt x="1876" y="450"/>
                </a:lnTo>
                <a:lnTo>
                  <a:pt x="1879" y="406"/>
                </a:lnTo>
                <a:lnTo>
                  <a:pt x="1881" y="364"/>
                </a:lnTo>
                <a:lnTo>
                  <a:pt x="1884" y="324"/>
                </a:lnTo>
                <a:lnTo>
                  <a:pt x="1886" y="289"/>
                </a:lnTo>
                <a:lnTo>
                  <a:pt x="1889" y="257"/>
                </a:lnTo>
                <a:lnTo>
                  <a:pt x="1891" y="230"/>
                </a:lnTo>
                <a:lnTo>
                  <a:pt x="1893" y="209"/>
                </a:lnTo>
                <a:lnTo>
                  <a:pt x="1894" y="194"/>
                </a:lnTo>
                <a:lnTo>
                  <a:pt x="1895" y="186"/>
                </a:lnTo>
                <a:lnTo>
                  <a:pt x="1904" y="153"/>
                </a:lnTo>
                <a:lnTo>
                  <a:pt x="1920" y="121"/>
                </a:lnTo>
                <a:lnTo>
                  <a:pt x="1940" y="92"/>
                </a:lnTo>
                <a:lnTo>
                  <a:pt x="1965" y="67"/>
                </a:lnTo>
                <a:lnTo>
                  <a:pt x="1995" y="44"/>
                </a:lnTo>
                <a:lnTo>
                  <a:pt x="2028" y="25"/>
                </a:lnTo>
                <a:lnTo>
                  <a:pt x="2063" y="12"/>
                </a:lnTo>
                <a:lnTo>
                  <a:pt x="2101" y="3"/>
                </a:lnTo>
                <a:lnTo>
                  <a:pt x="2140" y="0"/>
                </a:lnTo>
                <a:lnTo>
                  <a:pt x="2166" y="1"/>
                </a:lnTo>
                <a:lnTo>
                  <a:pt x="2192" y="5"/>
                </a:lnTo>
                <a:lnTo>
                  <a:pt x="2217" y="12"/>
                </a:lnTo>
                <a:lnTo>
                  <a:pt x="2241" y="21"/>
                </a:lnTo>
                <a:lnTo>
                  <a:pt x="2265" y="34"/>
                </a:lnTo>
                <a:lnTo>
                  <a:pt x="2289" y="50"/>
                </a:lnTo>
                <a:lnTo>
                  <a:pt x="2315" y="70"/>
                </a:lnTo>
                <a:lnTo>
                  <a:pt x="2340" y="94"/>
                </a:lnTo>
                <a:lnTo>
                  <a:pt x="2367" y="122"/>
                </a:lnTo>
                <a:lnTo>
                  <a:pt x="2396" y="155"/>
                </a:lnTo>
                <a:lnTo>
                  <a:pt x="2426" y="193"/>
                </a:lnTo>
                <a:lnTo>
                  <a:pt x="2458" y="235"/>
                </a:lnTo>
                <a:lnTo>
                  <a:pt x="2494" y="283"/>
                </a:lnTo>
                <a:lnTo>
                  <a:pt x="2501" y="294"/>
                </a:lnTo>
                <a:lnTo>
                  <a:pt x="2511" y="310"/>
                </a:lnTo>
                <a:lnTo>
                  <a:pt x="2525" y="329"/>
                </a:lnTo>
                <a:lnTo>
                  <a:pt x="2542" y="352"/>
                </a:lnTo>
                <a:lnTo>
                  <a:pt x="2561" y="379"/>
                </a:lnTo>
                <a:lnTo>
                  <a:pt x="2582" y="410"/>
                </a:lnTo>
                <a:lnTo>
                  <a:pt x="2605" y="442"/>
                </a:lnTo>
                <a:lnTo>
                  <a:pt x="2631" y="479"/>
                </a:lnTo>
                <a:lnTo>
                  <a:pt x="2658" y="517"/>
                </a:lnTo>
                <a:lnTo>
                  <a:pt x="2686" y="558"/>
                </a:lnTo>
                <a:lnTo>
                  <a:pt x="2717" y="600"/>
                </a:lnTo>
                <a:lnTo>
                  <a:pt x="2747" y="645"/>
                </a:lnTo>
                <a:lnTo>
                  <a:pt x="2779" y="690"/>
                </a:lnTo>
                <a:lnTo>
                  <a:pt x="2811" y="736"/>
                </a:lnTo>
                <a:lnTo>
                  <a:pt x="2844" y="783"/>
                </a:lnTo>
                <a:lnTo>
                  <a:pt x="2878" y="831"/>
                </a:lnTo>
                <a:lnTo>
                  <a:pt x="2910" y="878"/>
                </a:lnTo>
                <a:lnTo>
                  <a:pt x="2944" y="925"/>
                </a:lnTo>
                <a:lnTo>
                  <a:pt x="2976" y="972"/>
                </a:lnTo>
                <a:lnTo>
                  <a:pt x="3008" y="1017"/>
                </a:lnTo>
                <a:lnTo>
                  <a:pt x="3040" y="1062"/>
                </a:lnTo>
                <a:lnTo>
                  <a:pt x="3070" y="1106"/>
                </a:lnTo>
                <a:lnTo>
                  <a:pt x="3098" y="1147"/>
                </a:lnTo>
                <a:lnTo>
                  <a:pt x="3126" y="1187"/>
                </a:lnTo>
                <a:lnTo>
                  <a:pt x="3152" y="1224"/>
                </a:lnTo>
                <a:lnTo>
                  <a:pt x="3176" y="1258"/>
                </a:lnTo>
                <a:lnTo>
                  <a:pt x="3198" y="1290"/>
                </a:lnTo>
                <a:lnTo>
                  <a:pt x="3218" y="1318"/>
                </a:lnTo>
                <a:lnTo>
                  <a:pt x="3236" y="1344"/>
                </a:lnTo>
                <a:lnTo>
                  <a:pt x="3251" y="1366"/>
                </a:lnTo>
                <a:lnTo>
                  <a:pt x="3264" y="1383"/>
                </a:lnTo>
                <a:lnTo>
                  <a:pt x="3272" y="1395"/>
                </a:lnTo>
                <a:lnTo>
                  <a:pt x="3292" y="1426"/>
                </a:lnTo>
                <a:lnTo>
                  <a:pt x="3310" y="1460"/>
                </a:lnTo>
                <a:lnTo>
                  <a:pt x="3327" y="1498"/>
                </a:lnTo>
                <a:lnTo>
                  <a:pt x="3343" y="1538"/>
                </a:lnTo>
                <a:lnTo>
                  <a:pt x="3356" y="1579"/>
                </a:lnTo>
                <a:lnTo>
                  <a:pt x="3368" y="1622"/>
                </a:lnTo>
                <a:lnTo>
                  <a:pt x="3377" y="1663"/>
                </a:lnTo>
                <a:lnTo>
                  <a:pt x="3385" y="1702"/>
                </a:lnTo>
                <a:lnTo>
                  <a:pt x="3389" y="1738"/>
                </a:lnTo>
                <a:lnTo>
                  <a:pt x="3390" y="1772"/>
                </a:lnTo>
                <a:lnTo>
                  <a:pt x="3387" y="1842"/>
                </a:lnTo>
                <a:lnTo>
                  <a:pt x="3378" y="1910"/>
                </a:lnTo>
                <a:lnTo>
                  <a:pt x="3363" y="1976"/>
                </a:lnTo>
                <a:lnTo>
                  <a:pt x="3343" y="2039"/>
                </a:lnTo>
                <a:lnTo>
                  <a:pt x="3316" y="2101"/>
                </a:lnTo>
                <a:lnTo>
                  <a:pt x="3286" y="2160"/>
                </a:lnTo>
                <a:lnTo>
                  <a:pt x="3250" y="2214"/>
                </a:lnTo>
                <a:lnTo>
                  <a:pt x="3210" y="2267"/>
                </a:lnTo>
                <a:lnTo>
                  <a:pt x="3166" y="2314"/>
                </a:lnTo>
                <a:lnTo>
                  <a:pt x="3117" y="2358"/>
                </a:lnTo>
                <a:lnTo>
                  <a:pt x="3066" y="2398"/>
                </a:lnTo>
                <a:lnTo>
                  <a:pt x="3011" y="2434"/>
                </a:lnTo>
                <a:lnTo>
                  <a:pt x="2952" y="2466"/>
                </a:lnTo>
                <a:lnTo>
                  <a:pt x="2891" y="2491"/>
                </a:lnTo>
                <a:lnTo>
                  <a:pt x="2827" y="2512"/>
                </a:lnTo>
                <a:lnTo>
                  <a:pt x="2762" y="2527"/>
                </a:lnTo>
                <a:lnTo>
                  <a:pt x="2693" y="2536"/>
                </a:lnTo>
                <a:lnTo>
                  <a:pt x="2624" y="2540"/>
                </a:lnTo>
                <a:lnTo>
                  <a:pt x="2553" y="2536"/>
                </a:lnTo>
                <a:lnTo>
                  <a:pt x="2486" y="2527"/>
                </a:lnTo>
                <a:lnTo>
                  <a:pt x="2420" y="2512"/>
                </a:lnTo>
                <a:lnTo>
                  <a:pt x="2357" y="2491"/>
                </a:lnTo>
                <a:lnTo>
                  <a:pt x="2296" y="2466"/>
                </a:lnTo>
                <a:lnTo>
                  <a:pt x="2237" y="2434"/>
                </a:lnTo>
                <a:lnTo>
                  <a:pt x="2182" y="2398"/>
                </a:lnTo>
                <a:lnTo>
                  <a:pt x="2131" y="2358"/>
                </a:lnTo>
                <a:lnTo>
                  <a:pt x="2082" y="2314"/>
                </a:lnTo>
                <a:lnTo>
                  <a:pt x="2038" y="2267"/>
                </a:lnTo>
                <a:lnTo>
                  <a:pt x="1998" y="2214"/>
                </a:lnTo>
                <a:lnTo>
                  <a:pt x="1963" y="2160"/>
                </a:lnTo>
                <a:lnTo>
                  <a:pt x="1933" y="2101"/>
                </a:lnTo>
                <a:lnTo>
                  <a:pt x="1906" y="2039"/>
                </a:lnTo>
                <a:lnTo>
                  <a:pt x="1886" y="1976"/>
                </a:lnTo>
                <a:lnTo>
                  <a:pt x="1871" y="1910"/>
                </a:lnTo>
                <a:lnTo>
                  <a:pt x="1862" y="1842"/>
                </a:lnTo>
                <a:lnTo>
                  <a:pt x="1859" y="1772"/>
                </a:lnTo>
                <a:lnTo>
                  <a:pt x="1859" y="1578"/>
                </a:lnTo>
                <a:lnTo>
                  <a:pt x="1858" y="1557"/>
                </a:lnTo>
                <a:lnTo>
                  <a:pt x="1857" y="1538"/>
                </a:lnTo>
                <a:lnTo>
                  <a:pt x="1855" y="1522"/>
                </a:lnTo>
                <a:lnTo>
                  <a:pt x="1850" y="1507"/>
                </a:lnTo>
                <a:lnTo>
                  <a:pt x="1843" y="1494"/>
                </a:lnTo>
                <a:lnTo>
                  <a:pt x="1834" y="1484"/>
                </a:lnTo>
                <a:lnTo>
                  <a:pt x="1821" y="1475"/>
                </a:lnTo>
                <a:lnTo>
                  <a:pt x="1805" y="1469"/>
                </a:lnTo>
                <a:lnTo>
                  <a:pt x="1787" y="1466"/>
                </a:lnTo>
                <a:lnTo>
                  <a:pt x="1762" y="1465"/>
                </a:lnTo>
                <a:lnTo>
                  <a:pt x="1627" y="1465"/>
                </a:lnTo>
                <a:lnTo>
                  <a:pt x="1603" y="1466"/>
                </a:lnTo>
                <a:lnTo>
                  <a:pt x="1584" y="1469"/>
                </a:lnTo>
                <a:lnTo>
                  <a:pt x="1570" y="1475"/>
                </a:lnTo>
                <a:lnTo>
                  <a:pt x="1559" y="1484"/>
                </a:lnTo>
                <a:lnTo>
                  <a:pt x="1552" y="1494"/>
                </a:lnTo>
                <a:lnTo>
                  <a:pt x="1547" y="1507"/>
                </a:lnTo>
                <a:lnTo>
                  <a:pt x="1545" y="1522"/>
                </a:lnTo>
                <a:lnTo>
                  <a:pt x="1543" y="1538"/>
                </a:lnTo>
                <a:lnTo>
                  <a:pt x="1542" y="1557"/>
                </a:lnTo>
                <a:lnTo>
                  <a:pt x="1542" y="1772"/>
                </a:lnTo>
                <a:lnTo>
                  <a:pt x="1539" y="1842"/>
                </a:lnTo>
                <a:lnTo>
                  <a:pt x="1530" y="1910"/>
                </a:lnTo>
                <a:lnTo>
                  <a:pt x="1515" y="1976"/>
                </a:lnTo>
                <a:lnTo>
                  <a:pt x="1494" y="2039"/>
                </a:lnTo>
                <a:lnTo>
                  <a:pt x="1468" y="2101"/>
                </a:lnTo>
                <a:lnTo>
                  <a:pt x="1437" y="2160"/>
                </a:lnTo>
                <a:lnTo>
                  <a:pt x="1401" y="2214"/>
                </a:lnTo>
                <a:lnTo>
                  <a:pt x="1360" y="2267"/>
                </a:lnTo>
                <a:lnTo>
                  <a:pt x="1316" y="2314"/>
                </a:lnTo>
                <a:lnTo>
                  <a:pt x="1268" y="2358"/>
                </a:lnTo>
                <a:lnTo>
                  <a:pt x="1215" y="2398"/>
                </a:lnTo>
                <a:lnTo>
                  <a:pt x="1159" y="2434"/>
                </a:lnTo>
                <a:lnTo>
                  <a:pt x="1102" y="2466"/>
                </a:lnTo>
                <a:lnTo>
                  <a:pt x="1039" y="2491"/>
                </a:lnTo>
                <a:lnTo>
                  <a:pt x="976" y="2512"/>
                </a:lnTo>
                <a:lnTo>
                  <a:pt x="910" y="2527"/>
                </a:lnTo>
                <a:lnTo>
                  <a:pt x="842" y="2536"/>
                </a:lnTo>
                <a:lnTo>
                  <a:pt x="772" y="2540"/>
                </a:lnTo>
                <a:lnTo>
                  <a:pt x="702" y="2536"/>
                </a:lnTo>
                <a:lnTo>
                  <a:pt x="633" y="2527"/>
                </a:lnTo>
                <a:lnTo>
                  <a:pt x="568" y="2512"/>
                </a:lnTo>
                <a:lnTo>
                  <a:pt x="504" y="2491"/>
                </a:lnTo>
                <a:lnTo>
                  <a:pt x="442" y="2466"/>
                </a:lnTo>
                <a:lnTo>
                  <a:pt x="383" y="2434"/>
                </a:lnTo>
                <a:lnTo>
                  <a:pt x="328" y="2398"/>
                </a:lnTo>
                <a:lnTo>
                  <a:pt x="276" y="2358"/>
                </a:lnTo>
                <a:lnTo>
                  <a:pt x="227" y="2314"/>
                </a:lnTo>
                <a:lnTo>
                  <a:pt x="182" y="2267"/>
                </a:lnTo>
                <a:lnTo>
                  <a:pt x="142" y="2214"/>
                </a:lnTo>
                <a:lnTo>
                  <a:pt x="106" y="2160"/>
                </a:lnTo>
                <a:lnTo>
                  <a:pt x="75" y="2101"/>
                </a:lnTo>
                <a:lnTo>
                  <a:pt x="48" y="2039"/>
                </a:lnTo>
                <a:lnTo>
                  <a:pt x="27" y="1976"/>
                </a:lnTo>
                <a:lnTo>
                  <a:pt x="13" y="1910"/>
                </a:lnTo>
                <a:lnTo>
                  <a:pt x="3" y="1842"/>
                </a:lnTo>
                <a:lnTo>
                  <a:pt x="0" y="1772"/>
                </a:lnTo>
                <a:lnTo>
                  <a:pt x="1" y="1738"/>
                </a:lnTo>
                <a:lnTo>
                  <a:pt x="6" y="1702"/>
                </a:lnTo>
                <a:lnTo>
                  <a:pt x="13" y="1663"/>
                </a:lnTo>
                <a:lnTo>
                  <a:pt x="22" y="1622"/>
                </a:lnTo>
                <a:lnTo>
                  <a:pt x="34" y="1579"/>
                </a:lnTo>
                <a:lnTo>
                  <a:pt x="47" y="1538"/>
                </a:lnTo>
                <a:lnTo>
                  <a:pt x="62" y="1498"/>
                </a:lnTo>
                <a:lnTo>
                  <a:pt x="79" y="1460"/>
                </a:lnTo>
                <a:lnTo>
                  <a:pt x="98" y="1426"/>
                </a:lnTo>
                <a:lnTo>
                  <a:pt x="117" y="1395"/>
                </a:lnTo>
                <a:lnTo>
                  <a:pt x="126" y="1383"/>
                </a:lnTo>
                <a:lnTo>
                  <a:pt x="138" y="1366"/>
                </a:lnTo>
                <a:lnTo>
                  <a:pt x="153" y="1344"/>
                </a:lnTo>
                <a:lnTo>
                  <a:pt x="170" y="1318"/>
                </a:lnTo>
                <a:lnTo>
                  <a:pt x="190" y="1290"/>
                </a:lnTo>
                <a:lnTo>
                  <a:pt x="213" y="1258"/>
                </a:lnTo>
                <a:lnTo>
                  <a:pt x="237" y="1224"/>
                </a:lnTo>
                <a:lnTo>
                  <a:pt x="263" y="1187"/>
                </a:lnTo>
                <a:lnTo>
                  <a:pt x="290" y="1147"/>
                </a:lnTo>
                <a:lnTo>
                  <a:pt x="320" y="1106"/>
                </a:lnTo>
                <a:lnTo>
                  <a:pt x="350" y="1062"/>
                </a:lnTo>
                <a:lnTo>
                  <a:pt x="381" y="1017"/>
                </a:lnTo>
                <a:lnTo>
                  <a:pt x="413" y="972"/>
                </a:lnTo>
                <a:lnTo>
                  <a:pt x="446" y="925"/>
                </a:lnTo>
                <a:lnTo>
                  <a:pt x="479" y="878"/>
                </a:lnTo>
                <a:lnTo>
                  <a:pt x="512" y="831"/>
                </a:lnTo>
                <a:lnTo>
                  <a:pt x="545" y="783"/>
                </a:lnTo>
                <a:lnTo>
                  <a:pt x="578" y="736"/>
                </a:lnTo>
                <a:lnTo>
                  <a:pt x="610" y="690"/>
                </a:lnTo>
                <a:lnTo>
                  <a:pt x="642" y="645"/>
                </a:lnTo>
                <a:lnTo>
                  <a:pt x="673" y="600"/>
                </a:lnTo>
                <a:lnTo>
                  <a:pt x="703" y="558"/>
                </a:lnTo>
                <a:lnTo>
                  <a:pt x="731" y="517"/>
                </a:lnTo>
                <a:lnTo>
                  <a:pt x="759" y="479"/>
                </a:lnTo>
                <a:lnTo>
                  <a:pt x="784" y="442"/>
                </a:lnTo>
                <a:lnTo>
                  <a:pt x="807" y="410"/>
                </a:lnTo>
                <a:lnTo>
                  <a:pt x="828" y="379"/>
                </a:lnTo>
                <a:lnTo>
                  <a:pt x="847" y="352"/>
                </a:lnTo>
                <a:lnTo>
                  <a:pt x="864" y="329"/>
                </a:lnTo>
                <a:lnTo>
                  <a:pt x="877" y="310"/>
                </a:lnTo>
                <a:lnTo>
                  <a:pt x="888" y="294"/>
                </a:lnTo>
                <a:lnTo>
                  <a:pt x="895" y="283"/>
                </a:lnTo>
                <a:lnTo>
                  <a:pt x="931" y="235"/>
                </a:lnTo>
                <a:lnTo>
                  <a:pt x="963" y="193"/>
                </a:lnTo>
                <a:lnTo>
                  <a:pt x="993" y="155"/>
                </a:lnTo>
                <a:lnTo>
                  <a:pt x="1022" y="122"/>
                </a:lnTo>
                <a:lnTo>
                  <a:pt x="1049" y="94"/>
                </a:lnTo>
                <a:lnTo>
                  <a:pt x="1075" y="70"/>
                </a:lnTo>
                <a:lnTo>
                  <a:pt x="1099" y="50"/>
                </a:lnTo>
                <a:lnTo>
                  <a:pt x="1124" y="34"/>
                </a:lnTo>
                <a:lnTo>
                  <a:pt x="1148" y="21"/>
                </a:lnTo>
                <a:lnTo>
                  <a:pt x="1172" y="12"/>
                </a:lnTo>
                <a:lnTo>
                  <a:pt x="1197" y="5"/>
                </a:lnTo>
                <a:lnTo>
                  <a:pt x="1223" y="1"/>
                </a:lnTo>
                <a:lnTo>
                  <a:pt x="124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4" name="Group 14"/>
          <p:cNvGrpSpPr>
            <a:grpSpLocks noChangeAspect="1"/>
          </p:cNvGrpSpPr>
          <p:nvPr/>
        </p:nvGrpSpPr>
        <p:grpSpPr bwMode="auto">
          <a:xfrm>
            <a:off x="6345373" y="2285867"/>
            <a:ext cx="713404" cy="692800"/>
            <a:chOff x="638" y="291"/>
            <a:chExt cx="554" cy="538"/>
          </a:xfrm>
          <a:solidFill>
            <a:schemeClr val="bg1"/>
          </a:solidFill>
        </p:grpSpPr>
        <p:sp>
          <p:nvSpPr>
            <p:cNvPr id="37" name="Freeform 16"/>
            <p:cNvSpPr>
              <a:spLocks/>
            </p:cNvSpPr>
            <p:nvPr/>
          </p:nvSpPr>
          <p:spPr bwMode="auto">
            <a:xfrm>
              <a:off x="1120" y="444"/>
              <a:ext cx="57" cy="62"/>
            </a:xfrm>
            <a:custGeom>
              <a:avLst/>
              <a:gdLst>
                <a:gd name="T0" fmla="*/ 0 w 341"/>
                <a:gd name="T1" fmla="*/ 0 h 371"/>
                <a:gd name="T2" fmla="*/ 171 w 341"/>
                <a:gd name="T3" fmla="*/ 0 h 371"/>
                <a:gd name="T4" fmla="*/ 201 w 341"/>
                <a:gd name="T5" fmla="*/ 3 h 371"/>
                <a:gd name="T6" fmla="*/ 230 w 341"/>
                <a:gd name="T7" fmla="*/ 11 h 371"/>
                <a:gd name="T8" fmla="*/ 257 w 341"/>
                <a:gd name="T9" fmla="*/ 24 h 371"/>
                <a:gd name="T10" fmla="*/ 280 w 341"/>
                <a:gd name="T11" fmla="*/ 40 h 371"/>
                <a:gd name="T12" fmla="*/ 301 w 341"/>
                <a:gd name="T13" fmla="*/ 61 h 371"/>
                <a:gd name="T14" fmla="*/ 317 w 341"/>
                <a:gd name="T15" fmla="*/ 86 h 371"/>
                <a:gd name="T16" fmla="*/ 330 w 341"/>
                <a:gd name="T17" fmla="*/ 111 h 371"/>
                <a:gd name="T18" fmla="*/ 338 w 341"/>
                <a:gd name="T19" fmla="*/ 141 h 371"/>
                <a:gd name="T20" fmla="*/ 341 w 341"/>
                <a:gd name="T21" fmla="*/ 171 h 371"/>
                <a:gd name="T22" fmla="*/ 341 w 341"/>
                <a:gd name="T23" fmla="*/ 200 h 371"/>
                <a:gd name="T24" fmla="*/ 338 w 341"/>
                <a:gd name="T25" fmla="*/ 231 h 371"/>
                <a:gd name="T26" fmla="*/ 330 w 341"/>
                <a:gd name="T27" fmla="*/ 260 h 371"/>
                <a:gd name="T28" fmla="*/ 317 w 341"/>
                <a:gd name="T29" fmla="*/ 287 h 371"/>
                <a:gd name="T30" fmla="*/ 301 w 341"/>
                <a:gd name="T31" fmla="*/ 311 h 371"/>
                <a:gd name="T32" fmla="*/ 280 w 341"/>
                <a:gd name="T33" fmla="*/ 331 h 371"/>
                <a:gd name="T34" fmla="*/ 257 w 341"/>
                <a:gd name="T35" fmla="*/ 349 h 371"/>
                <a:gd name="T36" fmla="*/ 230 w 341"/>
                <a:gd name="T37" fmla="*/ 361 h 371"/>
                <a:gd name="T38" fmla="*/ 201 w 341"/>
                <a:gd name="T39" fmla="*/ 369 h 371"/>
                <a:gd name="T40" fmla="*/ 171 w 341"/>
                <a:gd name="T41" fmla="*/ 371 h 371"/>
                <a:gd name="T42" fmla="*/ 0 w 341"/>
                <a:gd name="T43" fmla="*/ 371 h 371"/>
                <a:gd name="T44" fmla="*/ 0 w 341"/>
                <a:gd name="T45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1" h="371">
                  <a:moveTo>
                    <a:pt x="0" y="0"/>
                  </a:moveTo>
                  <a:lnTo>
                    <a:pt x="171" y="0"/>
                  </a:lnTo>
                  <a:lnTo>
                    <a:pt x="201" y="3"/>
                  </a:lnTo>
                  <a:lnTo>
                    <a:pt x="230" y="11"/>
                  </a:lnTo>
                  <a:lnTo>
                    <a:pt x="257" y="24"/>
                  </a:lnTo>
                  <a:lnTo>
                    <a:pt x="280" y="40"/>
                  </a:lnTo>
                  <a:lnTo>
                    <a:pt x="301" y="61"/>
                  </a:lnTo>
                  <a:lnTo>
                    <a:pt x="317" y="86"/>
                  </a:lnTo>
                  <a:lnTo>
                    <a:pt x="330" y="111"/>
                  </a:lnTo>
                  <a:lnTo>
                    <a:pt x="338" y="141"/>
                  </a:lnTo>
                  <a:lnTo>
                    <a:pt x="341" y="171"/>
                  </a:lnTo>
                  <a:lnTo>
                    <a:pt x="341" y="200"/>
                  </a:lnTo>
                  <a:lnTo>
                    <a:pt x="338" y="231"/>
                  </a:lnTo>
                  <a:lnTo>
                    <a:pt x="330" y="260"/>
                  </a:lnTo>
                  <a:lnTo>
                    <a:pt x="317" y="287"/>
                  </a:lnTo>
                  <a:lnTo>
                    <a:pt x="301" y="311"/>
                  </a:lnTo>
                  <a:lnTo>
                    <a:pt x="280" y="331"/>
                  </a:lnTo>
                  <a:lnTo>
                    <a:pt x="257" y="349"/>
                  </a:lnTo>
                  <a:lnTo>
                    <a:pt x="230" y="361"/>
                  </a:lnTo>
                  <a:lnTo>
                    <a:pt x="201" y="369"/>
                  </a:lnTo>
                  <a:lnTo>
                    <a:pt x="171" y="371"/>
                  </a:lnTo>
                  <a:lnTo>
                    <a:pt x="0" y="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17"/>
            <p:cNvSpPr>
              <a:spLocks/>
            </p:cNvSpPr>
            <p:nvPr/>
          </p:nvSpPr>
          <p:spPr bwMode="auto">
            <a:xfrm>
              <a:off x="1120" y="517"/>
              <a:ext cx="57" cy="62"/>
            </a:xfrm>
            <a:custGeom>
              <a:avLst/>
              <a:gdLst>
                <a:gd name="T0" fmla="*/ 0 w 341"/>
                <a:gd name="T1" fmla="*/ 0 h 372"/>
                <a:gd name="T2" fmla="*/ 171 w 341"/>
                <a:gd name="T3" fmla="*/ 0 h 372"/>
                <a:gd name="T4" fmla="*/ 201 w 341"/>
                <a:gd name="T5" fmla="*/ 4 h 372"/>
                <a:gd name="T6" fmla="*/ 230 w 341"/>
                <a:gd name="T7" fmla="*/ 11 h 372"/>
                <a:gd name="T8" fmla="*/ 257 w 341"/>
                <a:gd name="T9" fmla="*/ 24 h 372"/>
                <a:gd name="T10" fmla="*/ 280 w 341"/>
                <a:gd name="T11" fmla="*/ 41 h 372"/>
                <a:gd name="T12" fmla="*/ 301 w 341"/>
                <a:gd name="T13" fmla="*/ 61 h 372"/>
                <a:gd name="T14" fmla="*/ 317 w 341"/>
                <a:gd name="T15" fmla="*/ 85 h 372"/>
                <a:gd name="T16" fmla="*/ 330 w 341"/>
                <a:gd name="T17" fmla="*/ 112 h 372"/>
                <a:gd name="T18" fmla="*/ 338 w 341"/>
                <a:gd name="T19" fmla="*/ 141 h 372"/>
                <a:gd name="T20" fmla="*/ 341 w 341"/>
                <a:gd name="T21" fmla="*/ 172 h 372"/>
                <a:gd name="T22" fmla="*/ 341 w 341"/>
                <a:gd name="T23" fmla="*/ 201 h 372"/>
                <a:gd name="T24" fmla="*/ 338 w 341"/>
                <a:gd name="T25" fmla="*/ 231 h 372"/>
                <a:gd name="T26" fmla="*/ 330 w 341"/>
                <a:gd name="T27" fmla="*/ 260 h 372"/>
                <a:gd name="T28" fmla="*/ 317 w 341"/>
                <a:gd name="T29" fmla="*/ 287 h 372"/>
                <a:gd name="T30" fmla="*/ 301 w 341"/>
                <a:gd name="T31" fmla="*/ 311 h 372"/>
                <a:gd name="T32" fmla="*/ 280 w 341"/>
                <a:gd name="T33" fmla="*/ 332 h 372"/>
                <a:gd name="T34" fmla="*/ 257 w 341"/>
                <a:gd name="T35" fmla="*/ 349 h 372"/>
                <a:gd name="T36" fmla="*/ 230 w 341"/>
                <a:gd name="T37" fmla="*/ 361 h 372"/>
                <a:gd name="T38" fmla="*/ 201 w 341"/>
                <a:gd name="T39" fmla="*/ 370 h 372"/>
                <a:gd name="T40" fmla="*/ 171 w 341"/>
                <a:gd name="T41" fmla="*/ 372 h 372"/>
                <a:gd name="T42" fmla="*/ 0 w 341"/>
                <a:gd name="T43" fmla="*/ 372 h 372"/>
                <a:gd name="T44" fmla="*/ 0 w 341"/>
                <a:gd name="T45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1" h="372">
                  <a:moveTo>
                    <a:pt x="0" y="0"/>
                  </a:moveTo>
                  <a:lnTo>
                    <a:pt x="171" y="0"/>
                  </a:lnTo>
                  <a:lnTo>
                    <a:pt x="201" y="4"/>
                  </a:lnTo>
                  <a:lnTo>
                    <a:pt x="230" y="11"/>
                  </a:lnTo>
                  <a:lnTo>
                    <a:pt x="257" y="24"/>
                  </a:lnTo>
                  <a:lnTo>
                    <a:pt x="280" y="41"/>
                  </a:lnTo>
                  <a:lnTo>
                    <a:pt x="301" y="61"/>
                  </a:lnTo>
                  <a:lnTo>
                    <a:pt x="317" y="85"/>
                  </a:lnTo>
                  <a:lnTo>
                    <a:pt x="330" y="112"/>
                  </a:lnTo>
                  <a:lnTo>
                    <a:pt x="338" y="141"/>
                  </a:lnTo>
                  <a:lnTo>
                    <a:pt x="341" y="172"/>
                  </a:lnTo>
                  <a:lnTo>
                    <a:pt x="341" y="201"/>
                  </a:lnTo>
                  <a:lnTo>
                    <a:pt x="338" y="231"/>
                  </a:lnTo>
                  <a:lnTo>
                    <a:pt x="330" y="260"/>
                  </a:lnTo>
                  <a:lnTo>
                    <a:pt x="317" y="287"/>
                  </a:lnTo>
                  <a:lnTo>
                    <a:pt x="301" y="311"/>
                  </a:lnTo>
                  <a:lnTo>
                    <a:pt x="280" y="332"/>
                  </a:lnTo>
                  <a:lnTo>
                    <a:pt x="257" y="349"/>
                  </a:lnTo>
                  <a:lnTo>
                    <a:pt x="230" y="361"/>
                  </a:lnTo>
                  <a:lnTo>
                    <a:pt x="201" y="370"/>
                  </a:lnTo>
                  <a:lnTo>
                    <a:pt x="171" y="372"/>
                  </a:lnTo>
                  <a:lnTo>
                    <a:pt x="0" y="3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18"/>
            <p:cNvSpPr>
              <a:spLocks/>
            </p:cNvSpPr>
            <p:nvPr/>
          </p:nvSpPr>
          <p:spPr bwMode="auto">
            <a:xfrm>
              <a:off x="1120" y="590"/>
              <a:ext cx="57" cy="62"/>
            </a:xfrm>
            <a:custGeom>
              <a:avLst/>
              <a:gdLst>
                <a:gd name="T0" fmla="*/ 0 w 341"/>
                <a:gd name="T1" fmla="*/ 0 h 371"/>
                <a:gd name="T2" fmla="*/ 171 w 341"/>
                <a:gd name="T3" fmla="*/ 0 h 371"/>
                <a:gd name="T4" fmla="*/ 201 w 341"/>
                <a:gd name="T5" fmla="*/ 3 h 371"/>
                <a:gd name="T6" fmla="*/ 230 w 341"/>
                <a:gd name="T7" fmla="*/ 10 h 371"/>
                <a:gd name="T8" fmla="*/ 257 w 341"/>
                <a:gd name="T9" fmla="*/ 24 h 371"/>
                <a:gd name="T10" fmla="*/ 280 w 341"/>
                <a:gd name="T11" fmla="*/ 40 h 371"/>
                <a:gd name="T12" fmla="*/ 301 w 341"/>
                <a:gd name="T13" fmla="*/ 61 h 371"/>
                <a:gd name="T14" fmla="*/ 317 w 341"/>
                <a:gd name="T15" fmla="*/ 84 h 371"/>
                <a:gd name="T16" fmla="*/ 330 w 341"/>
                <a:gd name="T17" fmla="*/ 111 h 371"/>
                <a:gd name="T18" fmla="*/ 338 w 341"/>
                <a:gd name="T19" fmla="*/ 140 h 371"/>
                <a:gd name="T20" fmla="*/ 341 w 341"/>
                <a:gd name="T21" fmla="*/ 171 h 371"/>
                <a:gd name="T22" fmla="*/ 341 w 341"/>
                <a:gd name="T23" fmla="*/ 200 h 371"/>
                <a:gd name="T24" fmla="*/ 338 w 341"/>
                <a:gd name="T25" fmla="*/ 231 h 371"/>
                <a:gd name="T26" fmla="*/ 330 w 341"/>
                <a:gd name="T27" fmla="*/ 260 h 371"/>
                <a:gd name="T28" fmla="*/ 317 w 341"/>
                <a:gd name="T29" fmla="*/ 287 h 371"/>
                <a:gd name="T30" fmla="*/ 301 w 341"/>
                <a:gd name="T31" fmla="*/ 310 h 371"/>
                <a:gd name="T32" fmla="*/ 280 w 341"/>
                <a:gd name="T33" fmla="*/ 331 h 371"/>
                <a:gd name="T34" fmla="*/ 257 w 341"/>
                <a:gd name="T35" fmla="*/ 348 h 371"/>
                <a:gd name="T36" fmla="*/ 230 w 341"/>
                <a:gd name="T37" fmla="*/ 361 h 371"/>
                <a:gd name="T38" fmla="*/ 201 w 341"/>
                <a:gd name="T39" fmla="*/ 369 h 371"/>
                <a:gd name="T40" fmla="*/ 171 w 341"/>
                <a:gd name="T41" fmla="*/ 371 h 371"/>
                <a:gd name="T42" fmla="*/ 0 w 341"/>
                <a:gd name="T43" fmla="*/ 371 h 371"/>
                <a:gd name="T44" fmla="*/ 0 w 341"/>
                <a:gd name="T45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1" h="371">
                  <a:moveTo>
                    <a:pt x="0" y="0"/>
                  </a:moveTo>
                  <a:lnTo>
                    <a:pt x="171" y="0"/>
                  </a:lnTo>
                  <a:lnTo>
                    <a:pt x="201" y="3"/>
                  </a:lnTo>
                  <a:lnTo>
                    <a:pt x="230" y="10"/>
                  </a:lnTo>
                  <a:lnTo>
                    <a:pt x="257" y="24"/>
                  </a:lnTo>
                  <a:lnTo>
                    <a:pt x="280" y="40"/>
                  </a:lnTo>
                  <a:lnTo>
                    <a:pt x="301" y="61"/>
                  </a:lnTo>
                  <a:lnTo>
                    <a:pt x="317" y="84"/>
                  </a:lnTo>
                  <a:lnTo>
                    <a:pt x="330" y="111"/>
                  </a:lnTo>
                  <a:lnTo>
                    <a:pt x="338" y="140"/>
                  </a:lnTo>
                  <a:lnTo>
                    <a:pt x="341" y="171"/>
                  </a:lnTo>
                  <a:lnTo>
                    <a:pt x="341" y="200"/>
                  </a:lnTo>
                  <a:lnTo>
                    <a:pt x="338" y="231"/>
                  </a:lnTo>
                  <a:lnTo>
                    <a:pt x="330" y="260"/>
                  </a:lnTo>
                  <a:lnTo>
                    <a:pt x="317" y="287"/>
                  </a:lnTo>
                  <a:lnTo>
                    <a:pt x="301" y="310"/>
                  </a:lnTo>
                  <a:lnTo>
                    <a:pt x="280" y="331"/>
                  </a:lnTo>
                  <a:lnTo>
                    <a:pt x="257" y="348"/>
                  </a:lnTo>
                  <a:lnTo>
                    <a:pt x="230" y="361"/>
                  </a:lnTo>
                  <a:lnTo>
                    <a:pt x="201" y="369"/>
                  </a:lnTo>
                  <a:lnTo>
                    <a:pt x="171" y="371"/>
                  </a:lnTo>
                  <a:lnTo>
                    <a:pt x="0" y="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19"/>
            <p:cNvSpPr>
              <a:spLocks/>
            </p:cNvSpPr>
            <p:nvPr/>
          </p:nvSpPr>
          <p:spPr bwMode="auto">
            <a:xfrm>
              <a:off x="1120" y="339"/>
              <a:ext cx="72" cy="72"/>
            </a:xfrm>
            <a:custGeom>
              <a:avLst/>
              <a:gdLst>
                <a:gd name="T0" fmla="*/ 317 w 430"/>
                <a:gd name="T1" fmla="*/ 0 h 433"/>
                <a:gd name="T2" fmla="*/ 341 w 430"/>
                <a:gd name="T3" fmla="*/ 3 h 433"/>
                <a:gd name="T4" fmla="*/ 362 w 430"/>
                <a:gd name="T5" fmla="*/ 10 h 433"/>
                <a:gd name="T6" fmla="*/ 382 w 430"/>
                <a:gd name="T7" fmla="*/ 22 h 433"/>
                <a:gd name="T8" fmla="*/ 398 w 430"/>
                <a:gd name="T9" fmla="*/ 37 h 433"/>
                <a:gd name="T10" fmla="*/ 411 w 430"/>
                <a:gd name="T11" fmla="*/ 56 h 433"/>
                <a:gd name="T12" fmla="*/ 421 w 430"/>
                <a:gd name="T13" fmla="*/ 77 h 433"/>
                <a:gd name="T14" fmla="*/ 427 w 430"/>
                <a:gd name="T15" fmla="*/ 102 h 433"/>
                <a:gd name="T16" fmla="*/ 430 w 430"/>
                <a:gd name="T17" fmla="*/ 129 h 433"/>
                <a:gd name="T18" fmla="*/ 430 w 430"/>
                <a:gd name="T19" fmla="*/ 153 h 433"/>
                <a:gd name="T20" fmla="*/ 426 w 430"/>
                <a:gd name="T21" fmla="*/ 189 h 433"/>
                <a:gd name="T22" fmla="*/ 416 w 430"/>
                <a:gd name="T23" fmla="*/ 225 h 433"/>
                <a:gd name="T24" fmla="*/ 402 w 430"/>
                <a:gd name="T25" fmla="*/ 259 h 433"/>
                <a:gd name="T26" fmla="*/ 383 w 430"/>
                <a:gd name="T27" fmla="*/ 291 h 433"/>
                <a:gd name="T28" fmla="*/ 358 w 430"/>
                <a:gd name="T29" fmla="*/ 321 h 433"/>
                <a:gd name="T30" fmla="*/ 331 w 430"/>
                <a:gd name="T31" fmla="*/ 345 h 433"/>
                <a:gd name="T32" fmla="*/ 301 w 430"/>
                <a:gd name="T33" fmla="*/ 366 h 433"/>
                <a:gd name="T34" fmla="*/ 269 w 430"/>
                <a:gd name="T35" fmla="*/ 382 h 433"/>
                <a:gd name="T36" fmla="*/ 0 w 430"/>
                <a:gd name="T37" fmla="*/ 433 h 433"/>
                <a:gd name="T38" fmla="*/ 0 w 430"/>
                <a:gd name="T39" fmla="*/ 37 h 433"/>
                <a:gd name="T40" fmla="*/ 266 w 430"/>
                <a:gd name="T41" fmla="*/ 6 h 433"/>
                <a:gd name="T42" fmla="*/ 293 w 430"/>
                <a:gd name="T43" fmla="*/ 1 h 433"/>
                <a:gd name="T44" fmla="*/ 317 w 430"/>
                <a:gd name="T45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0" h="433">
                  <a:moveTo>
                    <a:pt x="317" y="0"/>
                  </a:moveTo>
                  <a:lnTo>
                    <a:pt x="341" y="3"/>
                  </a:lnTo>
                  <a:lnTo>
                    <a:pt x="362" y="10"/>
                  </a:lnTo>
                  <a:lnTo>
                    <a:pt x="382" y="22"/>
                  </a:lnTo>
                  <a:lnTo>
                    <a:pt x="398" y="37"/>
                  </a:lnTo>
                  <a:lnTo>
                    <a:pt x="411" y="56"/>
                  </a:lnTo>
                  <a:lnTo>
                    <a:pt x="421" y="77"/>
                  </a:lnTo>
                  <a:lnTo>
                    <a:pt x="427" y="102"/>
                  </a:lnTo>
                  <a:lnTo>
                    <a:pt x="430" y="129"/>
                  </a:lnTo>
                  <a:lnTo>
                    <a:pt x="430" y="153"/>
                  </a:lnTo>
                  <a:lnTo>
                    <a:pt x="426" y="189"/>
                  </a:lnTo>
                  <a:lnTo>
                    <a:pt x="416" y="225"/>
                  </a:lnTo>
                  <a:lnTo>
                    <a:pt x="402" y="259"/>
                  </a:lnTo>
                  <a:lnTo>
                    <a:pt x="383" y="291"/>
                  </a:lnTo>
                  <a:lnTo>
                    <a:pt x="358" y="321"/>
                  </a:lnTo>
                  <a:lnTo>
                    <a:pt x="331" y="345"/>
                  </a:lnTo>
                  <a:lnTo>
                    <a:pt x="301" y="366"/>
                  </a:lnTo>
                  <a:lnTo>
                    <a:pt x="269" y="382"/>
                  </a:lnTo>
                  <a:lnTo>
                    <a:pt x="0" y="433"/>
                  </a:lnTo>
                  <a:lnTo>
                    <a:pt x="0" y="37"/>
                  </a:lnTo>
                  <a:lnTo>
                    <a:pt x="266" y="6"/>
                  </a:lnTo>
                  <a:lnTo>
                    <a:pt x="293" y="1"/>
                  </a:lnTo>
                  <a:lnTo>
                    <a:pt x="3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20"/>
            <p:cNvSpPr>
              <a:spLocks/>
            </p:cNvSpPr>
            <p:nvPr/>
          </p:nvSpPr>
          <p:spPr bwMode="auto">
            <a:xfrm>
              <a:off x="865" y="291"/>
              <a:ext cx="245" cy="420"/>
            </a:xfrm>
            <a:custGeom>
              <a:avLst/>
              <a:gdLst>
                <a:gd name="T0" fmla="*/ 1304 w 1472"/>
                <a:gd name="T1" fmla="*/ 0 h 2521"/>
                <a:gd name="T2" fmla="*/ 1363 w 1472"/>
                <a:gd name="T3" fmla="*/ 12 h 2521"/>
                <a:gd name="T4" fmla="*/ 1412 w 1472"/>
                <a:gd name="T5" fmla="*/ 40 h 2521"/>
                <a:gd name="T6" fmla="*/ 1449 w 1472"/>
                <a:gd name="T7" fmla="*/ 85 h 2521"/>
                <a:gd name="T8" fmla="*/ 1469 w 1472"/>
                <a:gd name="T9" fmla="*/ 140 h 2521"/>
                <a:gd name="T10" fmla="*/ 1472 w 1472"/>
                <a:gd name="T11" fmla="*/ 2351 h 2521"/>
                <a:gd name="T12" fmla="*/ 1461 w 1472"/>
                <a:gd name="T13" fmla="*/ 2411 h 2521"/>
                <a:gd name="T14" fmla="*/ 1432 w 1472"/>
                <a:gd name="T15" fmla="*/ 2461 h 2521"/>
                <a:gd name="T16" fmla="*/ 1388 w 1472"/>
                <a:gd name="T17" fmla="*/ 2498 h 2521"/>
                <a:gd name="T18" fmla="*/ 1334 w 1472"/>
                <a:gd name="T19" fmla="*/ 2519 h 2521"/>
                <a:gd name="T20" fmla="*/ 947 w 1472"/>
                <a:gd name="T21" fmla="*/ 2521 h 2521"/>
                <a:gd name="T22" fmla="*/ 955 w 1472"/>
                <a:gd name="T23" fmla="*/ 2488 h 2521"/>
                <a:gd name="T24" fmla="*/ 961 w 1472"/>
                <a:gd name="T25" fmla="*/ 2467 h 2521"/>
                <a:gd name="T26" fmla="*/ 977 w 1472"/>
                <a:gd name="T27" fmla="*/ 2383 h 2521"/>
                <a:gd name="T28" fmla="*/ 823 w 1472"/>
                <a:gd name="T29" fmla="*/ 2367 h 2521"/>
                <a:gd name="T30" fmla="*/ 838 w 1472"/>
                <a:gd name="T31" fmla="*/ 2330 h 2521"/>
                <a:gd name="T32" fmla="*/ 837 w 1472"/>
                <a:gd name="T33" fmla="*/ 2286 h 2521"/>
                <a:gd name="T34" fmla="*/ 816 w 1472"/>
                <a:gd name="T35" fmla="*/ 2244 h 2521"/>
                <a:gd name="T36" fmla="*/ 780 w 1472"/>
                <a:gd name="T37" fmla="*/ 2215 h 2521"/>
                <a:gd name="T38" fmla="*/ 733 w 1472"/>
                <a:gd name="T39" fmla="*/ 2203 h 2521"/>
                <a:gd name="T40" fmla="*/ 686 w 1472"/>
                <a:gd name="T41" fmla="*/ 2215 h 2521"/>
                <a:gd name="T42" fmla="*/ 650 w 1472"/>
                <a:gd name="T43" fmla="*/ 2244 h 2521"/>
                <a:gd name="T44" fmla="*/ 630 w 1472"/>
                <a:gd name="T45" fmla="*/ 2286 h 2521"/>
                <a:gd name="T46" fmla="*/ 629 w 1472"/>
                <a:gd name="T47" fmla="*/ 2330 h 2521"/>
                <a:gd name="T48" fmla="*/ 643 w 1472"/>
                <a:gd name="T49" fmla="*/ 2367 h 2521"/>
                <a:gd name="T50" fmla="*/ 360 w 1472"/>
                <a:gd name="T51" fmla="*/ 2383 h 2521"/>
                <a:gd name="T52" fmla="*/ 363 w 1472"/>
                <a:gd name="T53" fmla="*/ 2374 h 2521"/>
                <a:gd name="T54" fmla="*/ 369 w 1472"/>
                <a:gd name="T55" fmla="*/ 2356 h 2521"/>
                <a:gd name="T56" fmla="*/ 372 w 1472"/>
                <a:gd name="T57" fmla="*/ 2054 h 2521"/>
                <a:gd name="T58" fmla="*/ 1212 w 1472"/>
                <a:gd name="T59" fmla="*/ 2051 h 2521"/>
                <a:gd name="T60" fmla="*/ 1236 w 1472"/>
                <a:gd name="T61" fmla="*/ 2034 h 2521"/>
                <a:gd name="T62" fmla="*/ 1244 w 1472"/>
                <a:gd name="T63" fmla="*/ 2006 h 2521"/>
                <a:gd name="T64" fmla="*/ 1242 w 1472"/>
                <a:gd name="T65" fmla="*/ 313 h 2521"/>
                <a:gd name="T66" fmla="*/ 1226 w 1472"/>
                <a:gd name="T67" fmla="*/ 290 h 2521"/>
                <a:gd name="T68" fmla="*/ 1198 w 1472"/>
                <a:gd name="T69" fmla="*/ 281 h 2521"/>
                <a:gd name="T70" fmla="*/ 259 w 1472"/>
                <a:gd name="T71" fmla="*/ 284 h 2521"/>
                <a:gd name="T72" fmla="*/ 237 w 1472"/>
                <a:gd name="T73" fmla="*/ 300 h 2521"/>
                <a:gd name="T74" fmla="*/ 228 w 1472"/>
                <a:gd name="T75" fmla="*/ 328 h 2521"/>
                <a:gd name="T76" fmla="*/ 0 w 1472"/>
                <a:gd name="T77" fmla="*/ 1459 h 2521"/>
                <a:gd name="T78" fmla="*/ 3 w 1472"/>
                <a:gd name="T79" fmla="*/ 140 h 2521"/>
                <a:gd name="T80" fmla="*/ 23 w 1472"/>
                <a:gd name="T81" fmla="*/ 85 h 2521"/>
                <a:gd name="T82" fmla="*/ 60 w 1472"/>
                <a:gd name="T83" fmla="*/ 40 h 2521"/>
                <a:gd name="T84" fmla="*/ 110 w 1472"/>
                <a:gd name="T85" fmla="*/ 12 h 2521"/>
                <a:gd name="T86" fmla="*/ 169 w 1472"/>
                <a:gd name="T87" fmla="*/ 0 h 2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72" h="2521">
                  <a:moveTo>
                    <a:pt x="169" y="0"/>
                  </a:moveTo>
                  <a:lnTo>
                    <a:pt x="1304" y="0"/>
                  </a:lnTo>
                  <a:lnTo>
                    <a:pt x="1334" y="3"/>
                  </a:lnTo>
                  <a:lnTo>
                    <a:pt x="1363" y="12"/>
                  </a:lnTo>
                  <a:lnTo>
                    <a:pt x="1388" y="24"/>
                  </a:lnTo>
                  <a:lnTo>
                    <a:pt x="1412" y="40"/>
                  </a:lnTo>
                  <a:lnTo>
                    <a:pt x="1432" y="61"/>
                  </a:lnTo>
                  <a:lnTo>
                    <a:pt x="1449" y="85"/>
                  </a:lnTo>
                  <a:lnTo>
                    <a:pt x="1461" y="112"/>
                  </a:lnTo>
                  <a:lnTo>
                    <a:pt x="1469" y="140"/>
                  </a:lnTo>
                  <a:lnTo>
                    <a:pt x="1472" y="170"/>
                  </a:lnTo>
                  <a:lnTo>
                    <a:pt x="1472" y="2351"/>
                  </a:lnTo>
                  <a:lnTo>
                    <a:pt x="1469" y="2382"/>
                  </a:lnTo>
                  <a:lnTo>
                    <a:pt x="1461" y="2411"/>
                  </a:lnTo>
                  <a:lnTo>
                    <a:pt x="1449" y="2437"/>
                  </a:lnTo>
                  <a:lnTo>
                    <a:pt x="1432" y="2461"/>
                  </a:lnTo>
                  <a:lnTo>
                    <a:pt x="1412" y="2482"/>
                  </a:lnTo>
                  <a:lnTo>
                    <a:pt x="1388" y="2498"/>
                  </a:lnTo>
                  <a:lnTo>
                    <a:pt x="1363" y="2511"/>
                  </a:lnTo>
                  <a:lnTo>
                    <a:pt x="1334" y="2519"/>
                  </a:lnTo>
                  <a:lnTo>
                    <a:pt x="1304" y="2521"/>
                  </a:lnTo>
                  <a:lnTo>
                    <a:pt x="947" y="2521"/>
                  </a:lnTo>
                  <a:lnTo>
                    <a:pt x="952" y="2503"/>
                  </a:lnTo>
                  <a:lnTo>
                    <a:pt x="955" y="2488"/>
                  </a:lnTo>
                  <a:lnTo>
                    <a:pt x="959" y="2476"/>
                  </a:lnTo>
                  <a:lnTo>
                    <a:pt x="961" y="2467"/>
                  </a:lnTo>
                  <a:lnTo>
                    <a:pt x="961" y="2463"/>
                  </a:lnTo>
                  <a:lnTo>
                    <a:pt x="977" y="2383"/>
                  </a:lnTo>
                  <a:lnTo>
                    <a:pt x="811" y="2383"/>
                  </a:lnTo>
                  <a:lnTo>
                    <a:pt x="823" y="2367"/>
                  </a:lnTo>
                  <a:lnTo>
                    <a:pt x="832" y="2350"/>
                  </a:lnTo>
                  <a:lnTo>
                    <a:pt x="838" y="2330"/>
                  </a:lnTo>
                  <a:lnTo>
                    <a:pt x="840" y="2311"/>
                  </a:lnTo>
                  <a:lnTo>
                    <a:pt x="837" y="2286"/>
                  </a:lnTo>
                  <a:lnTo>
                    <a:pt x="829" y="2263"/>
                  </a:lnTo>
                  <a:lnTo>
                    <a:pt x="816" y="2244"/>
                  </a:lnTo>
                  <a:lnTo>
                    <a:pt x="800" y="2227"/>
                  </a:lnTo>
                  <a:lnTo>
                    <a:pt x="780" y="2215"/>
                  </a:lnTo>
                  <a:lnTo>
                    <a:pt x="758" y="2206"/>
                  </a:lnTo>
                  <a:lnTo>
                    <a:pt x="733" y="2203"/>
                  </a:lnTo>
                  <a:lnTo>
                    <a:pt x="709" y="2206"/>
                  </a:lnTo>
                  <a:lnTo>
                    <a:pt x="686" y="2215"/>
                  </a:lnTo>
                  <a:lnTo>
                    <a:pt x="667" y="2227"/>
                  </a:lnTo>
                  <a:lnTo>
                    <a:pt x="650" y="2244"/>
                  </a:lnTo>
                  <a:lnTo>
                    <a:pt x="638" y="2263"/>
                  </a:lnTo>
                  <a:lnTo>
                    <a:pt x="630" y="2286"/>
                  </a:lnTo>
                  <a:lnTo>
                    <a:pt x="627" y="2311"/>
                  </a:lnTo>
                  <a:lnTo>
                    <a:pt x="629" y="2330"/>
                  </a:lnTo>
                  <a:lnTo>
                    <a:pt x="635" y="2350"/>
                  </a:lnTo>
                  <a:lnTo>
                    <a:pt x="643" y="2367"/>
                  </a:lnTo>
                  <a:lnTo>
                    <a:pt x="656" y="2383"/>
                  </a:lnTo>
                  <a:lnTo>
                    <a:pt x="360" y="2383"/>
                  </a:lnTo>
                  <a:lnTo>
                    <a:pt x="361" y="2381"/>
                  </a:lnTo>
                  <a:lnTo>
                    <a:pt x="363" y="2374"/>
                  </a:lnTo>
                  <a:lnTo>
                    <a:pt x="365" y="2366"/>
                  </a:lnTo>
                  <a:lnTo>
                    <a:pt x="369" y="2356"/>
                  </a:lnTo>
                  <a:lnTo>
                    <a:pt x="372" y="2345"/>
                  </a:lnTo>
                  <a:lnTo>
                    <a:pt x="372" y="2054"/>
                  </a:lnTo>
                  <a:lnTo>
                    <a:pt x="1198" y="2054"/>
                  </a:lnTo>
                  <a:lnTo>
                    <a:pt x="1212" y="2051"/>
                  </a:lnTo>
                  <a:lnTo>
                    <a:pt x="1226" y="2044"/>
                  </a:lnTo>
                  <a:lnTo>
                    <a:pt x="1236" y="2034"/>
                  </a:lnTo>
                  <a:lnTo>
                    <a:pt x="1242" y="2022"/>
                  </a:lnTo>
                  <a:lnTo>
                    <a:pt x="1244" y="2006"/>
                  </a:lnTo>
                  <a:lnTo>
                    <a:pt x="1244" y="328"/>
                  </a:lnTo>
                  <a:lnTo>
                    <a:pt x="1242" y="313"/>
                  </a:lnTo>
                  <a:lnTo>
                    <a:pt x="1236" y="300"/>
                  </a:lnTo>
                  <a:lnTo>
                    <a:pt x="1226" y="290"/>
                  </a:lnTo>
                  <a:lnTo>
                    <a:pt x="1212" y="284"/>
                  </a:lnTo>
                  <a:lnTo>
                    <a:pt x="1198" y="281"/>
                  </a:lnTo>
                  <a:lnTo>
                    <a:pt x="275" y="281"/>
                  </a:lnTo>
                  <a:lnTo>
                    <a:pt x="259" y="284"/>
                  </a:lnTo>
                  <a:lnTo>
                    <a:pt x="247" y="290"/>
                  </a:lnTo>
                  <a:lnTo>
                    <a:pt x="237" y="300"/>
                  </a:lnTo>
                  <a:lnTo>
                    <a:pt x="231" y="313"/>
                  </a:lnTo>
                  <a:lnTo>
                    <a:pt x="228" y="328"/>
                  </a:lnTo>
                  <a:lnTo>
                    <a:pt x="228" y="1459"/>
                  </a:lnTo>
                  <a:lnTo>
                    <a:pt x="0" y="1459"/>
                  </a:lnTo>
                  <a:lnTo>
                    <a:pt x="0" y="170"/>
                  </a:lnTo>
                  <a:lnTo>
                    <a:pt x="3" y="140"/>
                  </a:lnTo>
                  <a:lnTo>
                    <a:pt x="11" y="112"/>
                  </a:lnTo>
                  <a:lnTo>
                    <a:pt x="23" y="85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10" y="12"/>
                  </a:lnTo>
                  <a:lnTo>
                    <a:pt x="139" y="3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21"/>
            <p:cNvSpPr>
              <a:spLocks/>
            </p:cNvSpPr>
            <p:nvPr/>
          </p:nvSpPr>
          <p:spPr bwMode="auto">
            <a:xfrm>
              <a:off x="638" y="439"/>
              <a:ext cx="403" cy="390"/>
            </a:xfrm>
            <a:custGeom>
              <a:avLst/>
              <a:gdLst>
                <a:gd name="T0" fmla="*/ 1252 w 2416"/>
                <a:gd name="T1" fmla="*/ 666 h 2337"/>
                <a:gd name="T2" fmla="*/ 2225 w 2416"/>
                <a:gd name="T3" fmla="*/ 669 h 2337"/>
                <a:gd name="T4" fmla="*/ 2293 w 2416"/>
                <a:gd name="T5" fmla="*/ 689 h 2337"/>
                <a:gd name="T6" fmla="*/ 2349 w 2416"/>
                <a:gd name="T7" fmla="*/ 727 h 2337"/>
                <a:gd name="T8" fmla="*/ 2390 w 2416"/>
                <a:gd name="T9" fmla="*/ 780 h 2337"/>
                <a:gd name="T10" fmla="*/ 2413 w 2416"/>
                <a:gd name="T11" fmla="*/ 843 h 2337"/>
                <a:gd name="T12" fmla="*/ 2413 w 2416"/>
                <a:gd name="T13" fmla="*/ 912 h 2337"/>
                <a:gd name="T14" fmla="*/ 2390 w 2416"/>
                <a:gd name="T15" fmla="*/ 976 h 2337"/>
                <a:gd name="T16" fmla="*/ 2349 w 2416"/>
                <a:gd name="T17" fmla="*/ 1029 h 2337"/>
                <a:gd name="T18" fmla="*/ 2293 w 2416"/>
                <a:gd name="T19" fmla="*/ 1067 h 2337"/>
                <a:gd name="T20" fmla="*/ 2225 w 2416"/>
                <a:gd name="T21" fmla="*/ 1087 h 2337"/>
                <a:gd name="T22" fmla="*/ 1616 w 2416"/>
                <a:gd name="T23" fmla="*/ 1090 h 2337"/>
                <a:gd name="T24" fmla="*/ 1604 w 2416"/>
                <a:gd name="T25" fmla="*/ 1504 h 2337"/>
                <a:gd name="T26" fmla="*/ 1572 w 2416"/>
                <a:gd name="T27" fmla="*/ 1577 h 2337"/>
                <a:gd name="T28" fmla="*/ 1532 w 2416"/>
                <a:gd name="T29" fmla="*/ 1647 h 2337"/>
                <a:gd name="T30" fmla="*/ 1489 w 2416"/>
                <a:gd name="T31" fmla="*/ 1714 h 2337"/>
                <a:gd name="T32" fmla="*/ 1443 w 2416"/>
                <a:gd name="T33" fmla="*/ 1775 h 2337"/>
                <a:gd name="T34" fmla="*/ 1400 w 2416"/>
                <a:gd name="T35" fmla="*/ 1829 h 2337"/>
                <a:gd name="T36" fmla="*/ 1360 w 2416"/>
                <a:gd name="T37" fmla="*/ 1873 h 2337"/>
                <a:gd name="T38" fmla="*/ 1329 w 2416"/>
                <a:gd name="T39" fmla="*/ 1907 h 2337"/>
                <a:gd name="T40" fmla="*/ 1307 w 2416"/>
                <a:gd name="T41" fmla="*/ 1929 h 2337"/>
                <a:gd name="T42" fmla="*/ 1298 w 2416"/>
                <a:gd name="T43" fmla="*/ 1937 h 2337"/>
                <a:gd name="T44" fmla="*/ 1280 w 2416"/>
                <a:gd name="T45" fmla="*/ 1968 h 2337"/>
                <a:gd name="T46" fmla="*/ 1279 w 2416"/>
                <a:gd name="T47" fmla="*/ 2002 h 2337"/>
                <a:gd name="T48" fmla="*/ 1295 w 2416"/>
                <a:gd name="T49" fmla="*/ 2034 h 2337"/>
                <a:gd name="T50" fmla="*/ 1327 w 2416"/>
                <a:gd name="T51" fmla="*/ 2053 h 2337"/>
                <a:gd name="T52" fmla="*/ 1360 w 2416"/>
                <a:gd name="T53" fmla="*/ 2054 h 2337"/>
                <a:gd name="T54" fmla="*/ 1390 w 2416"/>
                <a:gd name="T55" fmla="*/ 2037 h 2337"/>
                <a:gd name="T56" fmla="*/ 1401 w 2416"/>
                <a:gd name="T57" fmla="*/ 2026 h 2337"/>
                <a:gd name="T58" fmla="*/ 1427 w 2416"/>
                <a:gd name="T59" fmla="*/ 2001 h 2337"/>
                <a:gd name="T60" fmla="*/ 1463 w 2416"/>
                <a:gd name="T61" fmla="*/ 1963 h 2337"/>
                <a:gd name="T62" fmla="*/ 1506 w 2416"/>
                <a:gd name="T63" fmla="*/ 1913 h 2337"/>
                <a:gd name="T64" fmla="*/ 1554 w 2416"/>
                <a:gd name="T65" fmla="*/ 1855 h 2337"/>
                <a:gd name="T66" fmla="*/ 1603 w 2416"/>
                <a:gd name="T67" fmla="*/ 1787 h 2337"/>
                <a:gd name="T68" fmla="*/ 1651 w 2416"/>
                <a:gd name="T69" fmla="*/ 1712 h 2337"/>
                <a:gd name="T70" fmla="*/ 1695 w 2416"/>
                <a:gd name="T71" fmla="*/ 1633 h 2337"/>
                <a:gd name="T72" fmla="*/ 2205 w 2416"/>
                <a:gd name="T73" fmla="*/ 1592 h 2337"/>
                <a:gd name="T74" fmla="*/ 2203 w 2416"/>
                <a:gd name="T75" fmla="*/ 1604 h 2337"/>
                <a:gd name="T76" fmla="*/ 2195 w 2416"/>
                <a:gd name="T77" fmla="*/ 1637 h 2337"/>
                <a:gd name="T78" fmla="*/ 2181 w 2416"/>
                <a:gd name="T79" fmla="*/ 1686 h 2337"/>
                <a:gd name="T80" fmla="*/ 2161 w 2416"/>
                <a:gd name="T81" fmla="*/ 1746 h 2337"/>
                <a:gd name="T82" fmla="*/ 2134 w 2416"/>
                <a:gd name="T83" fmla="*/ 1814 h 2337"/>
                <a:gd name="T84" fmla="*/ 2102 w 2416"/>
                <a:gd name="T85" fmla="*/ 1886 h 2337"/>
                <a:gd name="T86" fmla="*/ 2061 w 2416"/>
                <a:gd name="T87" fmla="*/ 1955 h 2337"/>
                <a:gd name="T88" fmla="*/ 2011 w 2416"/>
                <a:gd name="T89" fmla="*/ 2017 h 2337"/>
                <a:gd name="T90" fmla="*/ 1954 w 2416"/>
                <a:gd name="T91" fmla="*/ 2068 h 2337"/>
                <a:gd name="T92" fmla="*/ 1829 w 2416"/>
                <a:gd name="T93" fmla="*/ 2148 h 2337"/>
                <a:gd name="T94" fmla="*/ 1705 w 2416"/>
                <a:gd name="T95" fmla="*/ 2212 h 2337"/>
                <a:gd name="T96" fmla="*/ 1596 w 2416"/>
                <a:gd name="T97" fmla="*/ 2265 h 2337"/>
                <a:gd name="T98" fmla="*/ 1539 w 2416"/>
                <a:gd name="T99" fmla="*/ 2291 h 2337"/>
                <a:gd name="T100" fmla="*/ 1474 w 2416"/>
                <a:gd name="T101" fmla="*/ 2314 h 2337"/>
                <a:gd name="T102" fmla="*/ 1408 w 2416"/>
                <a:gd name="T103" fmla="*/ 2331 h 2337"/>
                <a:gd name="T104" fmla="*/ 1346 w 2416"/>
                <a:gd name="T105" fmla="*/ 2337 h 2337"/>
                <a:gd name="T106" fmla="*/ 73 w 2416"/>
                <a:gd name="T107" fmla="*/ 2335 h 2337"/>
                <a:gd name="T108" fmla="*/ 35 w 2416"/>
                <a:gd name="T109" fmla="*/ 2320 h 2337"/>
                <a:gd name="T110" fmla="*/ 9 w 2416"/>
                <a:gd name="T111" fmla="*/ 2292 h 2337"/>
                <a:gd name="T112" fmla="*/ 0 w 2416"/>
                <a:gd name="T113" fmla="*/ 2255 h 2337"/>
                <a:gd name="T114" fmla="*/ 8 w 2416"/>
                <a:gd name="T115" fmla="*/ 2211 h 2337"/>
                <a:gd name="T116" fmla="*/ 623 w 2416"/>
                <a:gd name="T117" fmla="*/ 542 h 2337"/>
                <a:gd name="T118" fmla="*/ 674 w 2416"/>
                <a:gd name="T119" fmla="*/ 458 h 2337"/>
                <a:gd name="T120" fmla="*/ 738 w 2416"/>
                <a:gd name="T121" fmla="*/ 377 h 2337"/>
                <a:gd name="T122" fmla="*/ 810 w 2416"/>
                <a:gd name="T123" fmla="*/ 306 h 2337"/>
                <a:gd name="T124" fmla="*/ 882 w 2416"/>
                <a:gd name="T125" fmla="*/ 251 h 2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16" h="2337">
                  <a:moveTo>
                    <a:pt x="1252" y="0"/>
                  </a:moveTo>
                  <a:lnTo>
                    <a:pt x="1252" y="666"/>
                  </a:lnTo>
                  <a:lnTo>
                    <a:pt x="2189" y="666"/>
                  </a:lnTo>
                  <a:lnTo>
                    <a:pt x="2225" y="669"/>
                  </a:lnTo>
                  <a:lnTo>
                    <a:pt x="2260" y="676"/>
                  </a:lnTo>
                  <a:lnTo>
                    <a:pt x="2293" y="689"/>
                  </a:lnTo>
                  <a:lnTo>
                    <a:pt x="2323" y="707"/>
                  </a:lnTo>
                  <a:lnTo>
                    <a:pt x="2349" y="727"/>
                  </a:lnTo>
                  <a:lnTo>
                    <a:pt x="2372" y="752"/>
                  </a:lnTo>
                  <a:lnTo>
                    <a:pt x="2390" y="780"/>
                  </a:lnTo>
                  <a:lnTo>
                    <a:pt x="2403" y="811"/>
                  </a:lnTo>
                  <a:lnTo>
                    <a:pt x="2413" y="843"/>
                  </a:lnTo>
                  <a:lnTo>
                    <a:pt x="2416" y="878"/>
                  </a:lnTo>
                  <a:lnTo>
                    <a:pt x="2413" y="912"/>
                  </a:lnTo>
                  <a:lnTo>
                    <a:pt x="2403" y="945"/>
                  </a:lnTo>
                  <a:lnTo>
                    <a:pt x="2390" y="976"/>
                  </a:lnTo>
                  <a:lnTo>
                    <a:pt x="2372" y="1004"/>
                  </a:lnTo>
                  <a:lnTo>
                    <a:pt x="2349" y="1029"/>
                  </a:lnTo>
                  <a:lnTo>
                    <a:pt x="2323" y="1049"/>
                  </a:lnTo>
                  <a:lnTo>
                    <a:pt x="2293" y="1067"/>
                  </a:lnTo>
                  <a:lnTo>
                    <a:pt x="2260" y="1080"/>
                  </a:lnTo>
                  <a:lnTo>
                    <a:pt x="2225" y="1087"/>
                  </a:lnTo>
                  <a:lnTo>
                    <a:pt x="2189" y="1090"/>
                  </a:lnTo>
                  <a:lnTo>
                    <a:pt x="1616" y="1090"/>
                  </a:lnTo>
                  <a:lnTo>
                    <a:pt x="1616" y="1467"/>
                  </a:lnTo>
                  <a:lnTo>
                    <a:pt x="1604" y="1504"/>
                  </a:lnTo>
                  <a:lnTo>
                    <a:pt x="1589" y="1541"/>
                  </a:lnTo>
                  <a:lnTo>
                    <a:pt x="1572" y="1577"/>
                  </a:lnTo>
                  <a:lnTo>
                    <a:pt x="1553" y="1613"/>
                  </a:lnTo>
                  <a:lnTo>
                    <a:pt x="1532" y="1647"/>
                  </a:lnTo>
                  <a:lnTo>
                    <a:pt x="1511" y="1681"/>
                  </a:lnTo>
                  <a:lnTo>
                    <a:pt x="1489" y="1714"/>
                  </a:lnTo>
                  <a:lnTo>
                    <a:pt x="1466" y="1745"/>
                  </a:lnTo>
                  <a:lnTo>
                    <a:pt x="1443" y="1775"/>
                  </a:lnTo>
                  <a:lnTo>
                    <a:pt x="1422" y="1803"/>
                  </a:lnTo>
                  <a:lnTo>
                    <a:pt x="1400" y="1829"/>
                  </a:lnTo>
                  <a:lnTo>
                    <a:pt x="1380" y="1853"/>
                  </a:lnTo>
                  <a:lnTo>
                    <a:pt x="1360" y="1873"/>
                  </a:lnTo>
                  <a:lnTo>
                    <a:pt x="1343" y="1892"/>
                  </a:lnTo>
                  <a:lnTo>
                    <a:pt x="1329" y="1907"/>
                  </a:lnTo>
                  <a:lnTo>
                    <a:pt x="1316" y="1920"/>
                  </a:lnTo>
                  <a:lnTo>
                    <a:pt x="1307" y="1929"/>
                  </a:lnTo>
                  <a:lnTo>
                    <a:pt x="1301" y="1935"/>
                  </a:lnTo>
                  <a:lnTo>
                    <a:pt x="1298" y="1937"/>
                  </a:lnTo>
                  <a:lnTo>
                    <a:pt x="1287" y="1952"/>
                  </a:lnTo>
                  <a:lnTo>
                    <a:pt x="1280" y="1968"/>
                  </a:lnTo>
                  <a:lnTo>
                    <a:pt x="1276" y="1985"/>
                  </a:lnTo>
                  <a:lnTo>
                    <a:pt x="1279" y="2002"/>
                  </a:lnTo>
                  <a:lnTo>
                    <a:pt x="1285" y="2019"/>
                  </a:lnTo>
                  <a:lnTo>
                    <a:pt x="1295" y="2034"/>
                  </a:lnTo>
                  <a:lnTo>
                    <a:pt x="1309" y="2046"/>
                  </a:lnTo>
                  <a:lnTo>
                    <a:pt x="1327" y="2053"/>
                  </a:lnTo>
                  <a:lnTo>
                    <a:pt x="1344" y="2056"/>
                  </a:lnTo>
                  <a:lnTo>
                    <a:pt x="1360" y="2054"/>
                  </a:lnTo>
                  <a:lnTo>
                    <a:pt x="1376" y="2048"/>
                  </a:lnTo>
                  <a:lnTo>
                    <a:pt x="1390" y="2037"/>
                  </a:lnTo>
                  <a:lnTo>
                    <a:pt x="1394" y="2034"/>
                  </a:lnTo>
                  <a:lnTo>
                    <a:pt x="1401" y="2026"/>
                  </a:lnTo>
                  <a:lnTo>
                    <a:pt x="1413" y="2016"/>
                  </a:lnTo>
                  <a:lnTo>
                    <a:pt x="1427" y="2001"/>
                  </a:lnTo>
                  <a:lnTo>
                    <a:pt x="1443" y="1984"/>
                  </a:lnTo>
                  <a:lnTo>
                    <a:pt x="1463" y="1963"/>
                  </a:lnTo>
                  <a:lnTo>
                    <a:pt x="1483" y="1939"/>
                  </a:lnTo>
                  <a:lnTo>
                    <a:pt x="1506" y="1913"/>
                  </a:lnTo>
                  <a:lnTo>
                    <a:pt x="1529" y="1885"/>
                  </a:lnTo>
                  <a:lnTo>
                    <a:pt x="1554" y="1855"/>
                  </a:lnTo>
                  <a:lnTo>
                    <a:pt x="1578" y="1822"/>
                  </a:lnTo>
                  <a:lnTo>
                    <a:pt x="1603" y="1787"/>
                  </a:lnTo>
                  <a:lnTo>
                    <a:pt x="1628" y="1751"/>
                  </a:lnTo>
                  <a:lnTo>
                    <a:pt x="1651" y="1712"/>
                  </a:lnTo>
                  <a:lnTo>
                    <a:pt x="1674" y="1673"/>
                  </a:lnTo>
                  <a:lnTo>
                    <a:pt x="1695" y="1633"/>
                  </a:lnTo>
                  <a:lnTo>
                    <a:pt x="1714" y="1592"/>
                  </a:lnTo>
                  <a:lnTo>
                    <a:pt x="2205" y="1592"/>
                  </a:lnTo>
                  <a:lnTo>
                    <a:pt x="2204" y="1595"/>
                  </a:lnTo>
                  <a:lnTo>
                    <a:pt x="2203" y="1604"/>
                  </a:lnTo>
                  <a:lnTo>
                    <a:pt x="2199" y="1619"/>
                  </a:lnTo>
                  <a:lnTo>
                    <a:pt x="2195" y="1637"/>
                  </a:lnTo>
                  <a:lnTo>
                    <a:pt x="2189" y="1660"/>
                  </a:lnTo>
                  <a:lnTo>
                    <a:pt x="2181" y="1686"/>
                  </a:lnTo>
                  <a:lnTo>
                    <a:pt x="2172" y="1715"/>
                  </a:lnTo>
                  <a:lnTo>
                    <a:pt x="2161" y="1746"/>
                  </a:lnTo>
                  <a:lnTo>
                    <a:pt x="2149" y="1780"/>
                  </a:lnTo>
                  <a:lnTo>
                    <a:pt x="2134" y="1814"/>
                  </a:lnTo>
                  <a:lnTo>
                    <a:pt x="2119" y="1851"/>
                  </a:lnTo>
                  <a:lnTo>
                    <a:pt x="2102" y="1886"/>
                  </a:lnTo>
                  <a:lnTo>
                    <a:pt x="2082" y="1921"/>
                  </a:lnTo>
                  <a:lnTo>
                    <a:pt x="2061" y="1955"/>
                  </a:lnTo>
                  <a:lnTo>
                    <a:pt x="2037" y="1987"/>
                  </a:lnTo>
                  <a:lnTo>
                    <a:pt x="2011" y="2017"/>
                  </a:lnTo>
                  <a:lnTo>
                    <a:pt x="1984" y="2044"/>
                  </a:lnTo>
                  <a:lnTo>
                    <a:pt x="1954" y="2068"/>
                  </a:lnTo>
                  <a:lnTo>
                    <a:pt x="1893" y="2110"/>
                  </a:lnTo>
                  <a:lnTo>
                    <a:pt x="1829" y="2148"/>
                  </a:lnTo>
                  <a:lnTo>
                    <a:pt x="1766" y="2182"/>
                  </a:lnTo>
                  <a:lnTo>
                    <a:pt x="1705" y="2212"/>
                  </a:lnTo>
                  <a:lnTo>
                    <a:pt x="1648" y="2239"/>
                  </a:lnTo>
                  <a:lnTo>
                    <a:pt x="1596" y="2265"/>
                  </a:lnTo>
                  <a:lnTo>
                    <a:pt x="1568" y="2279"/>
                  </a:lnTo>
                  <a:lnTo>
                    <a:pt x="1539" y="2291"/>
                  </a:lnTo>
                  <a:lnTo>
                    <a:pt x="1507" y="2303"/>
                  </a:lnTo>
                  <a:lnTo>
                    <a:pt x="1474" y="2314"/>
                  </a:lnTo>
                  <a:lnTo>
                    <a:pt x="1440" y="2324"/>
                  </a:lnTo>
                  <a:lnTo>
                    <a:pt x="1408" y="2331"/>
                  </a:lnTo>
                  <a:lnTo>
                    <a:pt x="1376" y="2336"/>
                  </a:lnTo>
                  <a:lnTo>
                    <a:pt x="1346" y="2337"/>
                  </a:lnTo>
                  <a:lnTo>
                    <a:pt x="96" y="2337"/>
                  </a:lnTo>
                  <a:lnTo>
                    <a:pt x="73" y="2335"/>
                  </a:lnTo>
                  <a:lnTo>
                    <a:pt x="52" y="2330"/>
                  </a:lnTo>
                  <a:lnTo>
                    <a:pt x="35" y="2320"/>
                  </a:lnTo>
                  <a:lnTo>
                    <a:pt x="20" y="2307"/>
                  </a:lnTo>
                  <a:lnTo>
                    <a:pt x="9" y="2292"/>
                  </a:lnTo>
                  <a:lnTo>
                    <a:pt x="3" y="2274"/>
                  </a:lnTo>
                  <a:lnTo>
                    <a:pt x="0" y="2255"/>
                  </a:lnTo>
                  <a:lnTo>
                    <a:pt x="2" y="2233"/>
                  </a:lnTo>
                  <a:lnTo>
                    <a:pt x="8" y="2211"/>
                  </a:lnTo>
                  <a:lnTo>
                    <a:pt x="605" y="582"/>
                  </a:lnTo>
                  <a:lnTo>
                    <a:pt x="623" y="542"/>
                  </a:lnTo>
                  <a:lnTo>
                    <a:pt x="646" y="500"/>
                  </a:lnTo>
                  <a:lnTo>
                    <a:pt x="674" y="458"/>
                  </a:lnTo>
                  <a:lnTo>
                    <a:pt x="704" y="417"/>
                  </a:lnTo>
                  <a:lnTo>
                    <a:pt x="738" y="377"/>
                  </a:lnTo>
                  <a:lnTo>
                    <a:pt x="773" y="340"/>
                  </a:lnTo>
                  <a:lnTo>
                    <a:pt x="810" y="306"/>
                  </a:lnTo>
                  <a:lnTo>
                    <a:pt x="847" y="276"/>
                  </a:lnTo>
                  <a:lnTo>
                    <a:pt x="882" y="251"/>
                  </a:lnTo>
                  <a:lnTo>
                    <a:pt x="12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7" name="Freeform 26"/>
          <p:cNvSpPr>
            <a:spLocks noEditPoints="1"/>
          </p:cNvSpPr>
          <p:nvPr/>
        </p:nvSpPr>
        <p:spPr bwMode="auto">
          <a:xfrm>
            <a:off x="6549005" y="3578142"/>
            <a:ext cx="355600" cy="695325"/>
          </a:xfrm>
          <a:custGeom>
            <a:avLst/>
            <a:gdLst>
              <a:gd name="T0" fmla="*/ 765 w 1790"/>
              <a:gd name="T1" fmla="*/ 1570 h 3502"/>
              <a:gd name="T2" fmla="*/ 778 w 1790"/>
              <a:gd name="T3" fmla="*/ 1793 h 3502"/>
              <a:gd name="T4" fmla="*/ 871 w 1790"/>
              <a:gd name="T5" fmla="*/ 1683 h 3502"/>
              <a:gd name="T6" fmla="*/ 1004 w 1790"/>
              <a:gd name="T7" fmla="*/ 1655 h 3502"/>
              <a:gd name="T8" fmla="*/ 1083 w 1790"/>
              <a:gd name="T9" fmla="*/ 1817 h 3502"/>
              <a:gd name="T10" fmla="*/ 1132 w 1790"/>
              <a:gd name="T11" fmla="*/ 1601 h 3502"/>
              <a:gd name="T12" fmla="*/ 942 w 1790"/>
              <a:gd name="T13" fmla="*/ 1469 h 3502"/>
              <a:gd name="T14" fmla="*/ 660 w 1790"/>
              <a:gd name="T15" fmla="*/ 1357 h 3502"/>
              <a:gd name="T16" fmla="*/ 517 w 1790"/>
              <a:gd name="T17" fmla="*/ 1673 h 3502"/>
              <a:gd name="T18" fmla="*/ 667 w 1790"/>
              <a:gd name="T19" fmla="*/ 1992 h 3502"/>
              <a:gd name="T20" fmla="*/ 775 w 1790"/>
              <a:gd name="T21" fmla="*/ 1920 h 3502"/>
              <a:gd name="T22" fmla="*/ 640 w 1790"/>
              <a:gd name="T23" fmla="*/ 1673 h 3502"/>
              <a:gd name="T24" fmla="*/ 777 w 1790"/>
              <a:gd name="T25" fmla="*/ 1421 h 3502"/>
              <a:gd name="T26" fmla="*/ 1068 w 1790"/>
              <a:gd name="T27" fmla="*/ 1401 h 3502"/>
              <a:gd name="T28" fmla="*/ 1239 w 1790"/>
              <a:gd name="T29" fmla="*/ 1629 h 3502"/>
              <a:gd name="T30" fmla="*/ 1133 w 1790"/>
              <a:gd name="T31" fmla="*/ 1903 h 3502"/>
              <a:gd name="T32" fmla="*/ 1228 w 1790"/>
              <a:gd name="T33" fmla="*/ 1980 h 3502"/>
              <a:gd name="T34" fmla="*/ 1365 w 1790"/>
              <a:gd name="T35" fmla="*/ 1673 h 3502"/>
              <a:gd name="T36" fmla="*/ 1223 w 1790"/>
              <a:gd name="T37" fmla="*/ 1357 h 3502"/>
              <a:gd name="T38" fmla="*/ 942 w 1790"/>
              <a:gd name="T39" fmla="*/ 1203 h 3502"/>
              <a:gd name="T40" fmla="*/ 1276 w 1790"/>
              <a:gd name="T41" fmla="*/ 1340 h 3502"/>
              <a:gd name="T42" fmla="*/ 1414 w 1790"/>
              <a:gd name="T43" fmla="*/ 1673 h 3502"/>
              <a:gd name="T44" fmla="*/ 1279 w 1790"/>
              <a:gd name="T45" fmla="*/ 2000 h 3502"/>
              <a:gd name="T46" fmla="*/ 1090 w 1790"/>
              <a:gd name="T47" fmla="*/ 2385 h 3502"/>
              <a:gd name="T48" fmla="*/ 1166 w 1790"/>
              <a:gd name="T49" fmla="*/ 2179 h 3502"/>
              <a:gd name="T50" fmla="*/ 1288 w 1790"/>
              <a:gd name="T51" fmla="*/ 2232 h 3502"/>
              <a:gd name="T52" fmla="*/ 1346 w 1790"/>
              <a:gd name="T53" fmla="*/ 2232 h 3502"/>
              <a:gd name="T54" fmla="*/ 1468 w 1790"/>
              <a:gd name="T55" fmla="*/ 2179 h 3502"/>
              <a:gd name="T56" fmla="*/ 1543 w 1790"/>
              <a:gd name="T57" fmla="*/ 2385 h 3502"/>
              <a:gd name="T58" fmla="*/ 1637 w 1790"/>
              <a:gd name="T59" fmla="*/ 2187 h 3502"/>
              <a:gd name="T60" fmla="*/ 1768 w 1790"/>
              <a:gd name="T61" fmla="*/ 2213 h 3502"/>
              <a:gd name="T62" fmla="*/ 1789 w 1790"/>
              <a:gd name="T63" fmla="*/ 3085 h 3502"/>
              <a:gd name="T64" fmla="*/ 1779 w 1790"/>
              <a:gd name="T65" fmla="*/ 3164 h 3502"/>
              <a:gd name="T66" fmla="*/ 1707 w 1790"/>
              <a:gd name="T67" fmla="*/ 3330 h 3502"/>
              <a:gd name="T68" fmla="*/ 1511 w 1790"/>
              <a:gd name="T69" fmla="*/ 3473 h 3502"/>
              <a:gd name="T70" fmla="*/ 1163 w 1790"/>
              <a:gd name="T71" fmla="*/ 3487 h 3502"/>
              <a:gd name="T72" fmla="*/ 934 w 1790"/>
              <a:gd name="T73" fmla="*/ 3373 h 3502"/>
              <a:gd name="T74" fmla="*/ 858 w 1790"/>
              <a:gd name="T75" fmla="*/ 3263 h 3502"/>
              <a:gd name="T76" fmla="*/ 768 w 1790"/>
              <a:gd name="T77" fmla="*/ 3106 h 3502"/>
              <a:gd name="T78" fmla="*/ 630 w 1790"/>
              <a:gd name="T79" fmla="*/ 2864 h 3502"/>
              <a:gd name="T80" fmla="*/ 521 w 1790"/>
              <a:gd name="T81" fmla="*/ 2667 h 3502"/>
              <a:gd name="T82" fmla="*/ 507 w 1790"/>
              <a:gd name="T83" fmla="*/ 2517 h 3502"/>
              <a:gd name="T84" fmla="*/ 636 w 1790"/>
              <a:gd name="T85" fmla="*/ 2496 h 3502"/>
              <a:gd name="T86" fmla="*/ 816 w 1790"/>
              <a:gd name="T87" fmla="*/ 2700 h 3502"/>
              <a:gd name="T88" fmla="*/ 615 w 1790"/>
              <a:gd name="T89" fmla="*/ 2011 h 3502"/>
              <a:gd name="T90" fmla="*/ 469 w 1790"/>
              <a:gd name="T91" fmla="*/ 1673 h 3502"/>
              <a:gd name="T92" fmla="*/ 608 w 1790"/>
              <a:gd name="T93" fmla="*/ 1340 h 3502"/>
              <a:gd name="T94" fmla="*/ 942 w 1790"/>
              <a:gd name="T95" fmla="*/ 1203 h 3502"/>
              <a:gd name="T96" fmla="*/ 639 w 1790"/>
              <a:gd name="T97" fmla="*/ 188 h 3502"/>
              <a:gd name="T98" fmla="*/ 1056 w 1790"/>
              <a:gd name="T99" fmla="*/ 141 h 3502"/>
              <a:gd name="T100" fmla="*/ 1625 w 1790"/>
              <a:gd name="T101" fmla="*/ 46 h 3502"/>
              <a:gd name="T102" fmla="*/ 1558 w 1790"/>
              <a:gd name="T103" fmla="*/ 2034 h 3502"/>
              <a:gd name="T104" fmla="*/ 161 w 1790"/>
              <a:gd name="T105" fmla="*/ 2902 h 3502"/>
              <a:gd name="T106" fmla="*/ 3 w 1790"/>
              <a:gd name="T107" fmla="*/ 2744 h 3502"/>
              <a:gd name="T108" fmla="*/ 71 w 1790"/>
              <a:gd name="T109" fmla="*/ 46 h 3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90" h="3502">
                <a:moveTo>
                  <a:pt x="942" y="1469"/>
                </a:moveTo>
                <a:lnTo>
                  <a:pt x="904" y="1472"/>
                </a:lnTo>
                <a:lnTo>
                  <a:pt x="870" y="1482"/>
                </a:lnTo>
                <a:lnTo>
                  <a:pt x="839" y="1498"/>
                </a:lnTo>
                <a:lnTo>
                  <a:pt x="810" y="1518"/>
                </a:lnTo>
                <a:lnTo>
                  <a:pt x="786" y="1542"/>
                </a:lnTo>
                <a:lnTo>
                  <a:pt x="765" y="1570"/>
                </a:lnTo>
                <a:lnTo>
                  <a:pt x="751" y="1602"/>
                </a:lnTo>
                <a:lnTo>
                  <a:pt x="741" y="1636"/>
                </a:lnTo>
                <a:lnTo>
                  <a:pt x="737" y="1673"/>
                </a:lnTo>
                <a:lnTo>
                  <a:pt x="741" y="1706"/>
                </a:lnTo>
                <a:lnTo>
                  <a:pt x="748" y="1737"/>
                </a:lnTo>
                <a:lnTo>
                  <a:pt x="761" y="1766"/>
                </a:lnTo>
                <a:lnTo>
                  <a:pt x="778" y="1793"/>
                </a:lnTo>
                <a:lnTo>
                  <a:pt x="798" y="1816"/>
                </a:lnTo>
                <a:lnTo>
                  <a:pt x="822" y="1837"/>
                </a:lnTo>
                <a:lnTo>
                  <a:pt x="850" y="1852"/>
                </a:lnTo>
                <a:lnTo>
                  <a:pt x="850" y="1744"/>
                </a:lnTo>
                <a:lnTo>
                  <a:pt x="852" y="1721"/>
                </a:lnTo>
                <a:lnTo>
                  <a:pt x="860" y="1700"/>
                </a:lnTo>
                <a:lnTo>
                  <a:pt x="871" y="1683"/>
                </a:lnTo>
                <a:lnTo>
                  <a:pt x="887" y="1667"/>
                </a:lnTo>
                <a:lnTo>
                  <a:pt x="905" y="1655"/>
                </a:lnTo>
                <a:lnTo>
                  <a:pt x="926" y="1649"/>
                </a:lnTo>
                <a:lnTo>
                  <a:pt x="950" y="1645"/>
                </a:lnTo>
                <a:lnTo>
                  <a:pt x="960" y="1645"/>
                </a:lnTo>
                <a:lnTo>
                  <a:pt x="983" y="1649"/>
                </a:lnTo>
                <a:lnTo>
                  <a:pt x="1004" y="1655"/>
                </a:lnTo>
                <a:lnTo>
                  <a:pt x="1021" y="1667"/>
                </a:lnTo>
                <a:lnTo>
                  <a:pt x="1037" y="1683"/>
                </a:lnTo>
                <a:lnTo>
                  <a:pt x="1049" y="1701"/>
                </a:lnTo>
                <a:lnTo>
                  <a:pt x="1056" y="1721"/>
                </a:lnTo>
                <a:lnTo>
                  <a:pt x="1059" y="1744"/>
                </a:lnTo>
                <a:lnTo>
                  <a:pt x="1059" y="1838"/>
                </a:lnTo>
                <a:lnTo>
                  <a:pt x="1083" y="1817"/>
                </a:lnTo>
                <a:lnTo>
                  <a:pt x="1104" y="1794"/>
                </a:lnTo>
                <a:lnTo>
                  <a:pt x="1122" y="1766"/>
                </a:lnTo>
                <a:lnTo>
                  <a:pt x="1134" y="1738"/>
                </a:lnTo>
                <a:lnTo>
                  <a:pt x="1142" y="1706"/>
                </a:lnTo>
                <a:lnTo>
                  <a:pt x="1145" y="1673"/>
                </a:lnTo>
                <a:lnTo>
                  <a:pt x="1142" y="1636"/>
                </a:lnTo>
                <a:lnTo>
                  <a:pt x="1132" y="1601"/>
                </a:lnTo>
                <a:lnTo>
                  <a:pt x="1118" y="1570"/>
                </a:lnTo>
                <a:lnTo>
                  <a:pt x="1098" y="1542"/>
                </a:lnTo>
                <a:lnTo>
                  <a:pt x="1072" y="1518"/>
                </a:lnTo>
                <a:lnTo>
                  <a:pt x="1045" y="1498"/>
                </a:lnTo>
                <a:lnTo>
                  <a:pt x="1013" y="1482"/>
                </a:lnTo>
                <a:lnTo>
                  <a:pt x="978" y="1472"/>
                </a:lnTo>
                <a:lnTo>
                  <a:pt x="942" y="1469"/>
                </a:lnTo>
                <a:close/>
                <a:moveTo>
                  <a:pt x="942" y="1251"/>
                </a:moveTo>
                <a:lnTo>
                  <a:pt x="889" y="1254"/>
                </a:lnTo>
                <a:lnTo>
                  <a:pt x="837" y="1263"/>
                </a:lnTo>
                <a:lnTo>
                  <a:pt x="788" y="1279"/>
                </a:lnTo>
                <a:lnTo>
                  <a:pt x="743" y="1300"/>
                </a:lnTo>
                <a:lnTo>
                  <a:pt x="700" y="1326"/>
                </a:lnTo>
                <a:lnTo>
                  <a:pt x="660" y="1357"/>
                </a:lnTo>
                <a:lnTo>
                  <a:pt x="625" y="1392"/>
                </a:lnTo>
                <a:lnTo>
                  <a:pt x="594" y="1432"/>
                </a:lnTo>
                <a:lnTo>
                  <a:pt x="567" y="1475"/>
                </a:lnTo>
                <a:lnTo>
                  <a:pt x="546" y="1520"/>
                </a:lnTo>
                <a:lnTo>
                  <a:pt x="531" y="1569"/>
                </a:lnTo>
                <a:lnTo>
                  <a:pt x="521" y="1620"/>
                </a:lnTo>
                <a:lnTo>
                  <a:pt x="517" y="1673"/>
                </a:lnTo>
                <a:lnTo>
                  <a:pt x="522" y="1727"/>
                </a:lnTo>
                <a:lnTo>
                  <a:pt x="532" y="1778"/>
                </a:lnTo>
                <a:lnTo>
                  <a:pt x="547" y="1828"/>
                </a:lnTo>
                <a:lnTo>
                  <a:pt x="569" y="1874"/>
                </a:lnTo>
                <a:lnTo>
                  <a:pt x="597" y="1917"/>
                </a:lnTo>
                <a:lnTo>
                  <a:pt x="629" y="1957"/>
                </a:lnTo>
                <a:lnTo>
                  <a:pt x="667" y="1992"/>
                </a:lnTo>
                <a:lnTo>
                  <a:pt x="707" y="2023"/>
                </a:lnTo>
                <a:lnTo>
                  <a:pt x="752" y="2049"/>
                </a:lnTo>
                <a:lnTo>
                  <a:pt x="799" y="2069"/>
                </a:lnTo>
                <a:lnTo>
                  <a:pt x="850" y="2083"/>
                </a:lnTo>
                <a:lnTo>
                  <a:pt x="850" y="1957"/>
                </a:lnTo>
                <a:lnTo>
                  <a:pt x="810" y="1941"/>
                </a:lnTo>
                <a:lnTo>
                  <a:pt x="775" y="1920"/>
                </a:lnTo>
                <a:lnTo>
                  <a:pt x="742" y="1895"/>
                </a:lnTo>
                <a:lnTo>
                  <a:pt x="713" y="1866"/>
                </a:lnTo>
                <a:lnTo>
                  <a:pt x="688" y="1833"/>
                </a:lnTo>
                <a:lnTo>
                  <a:pt x="668" y="1797"/>
                </a:lnTo>
                <a:lnTo>
                  <a:pt x="653" y="1757"/>
                </a:lnTo>
                <a:lnTo>
                  <a:pt x="643" y="1716"/>
                </a:lnTo>
                <a:lnTo>
                  <a:pt x="640" y="1673"/>
                </a:lnTo>
                <a:lnTo>
                  <a:pt x="643" y="1629"/>
                </a:lnTo>
                <a:lnTo>
                  <a:pt x="653" y="1586"/>
                </a:lnTo>
                <a:lnTo>
                  <a:pt x="669" y="1546"/>
                </a:lnTo>
                <a:lnTo>
                  <a:pt x="689" y="1510"/>
                </a:lnTo>
                <a:lnTo>
                  <a:pt x="714" y="1476"/>
                </a:lnTo>
                <a:lnTo>
                  <a:pt x="744" y="1446"/>
                </a:lnTo>
                <a:lnTo>
                  <a:pt x="777" y="1421"/>
                </a:lnTo>
                <a:lnTo>
                  <a:pt x="815" y="1401"/>
                </a:lnTo>
                <a:lnTo>
                  <a:pt x="855" y="1385"/>
                </a:lnTo>
                <a:lnTo>
                  <a:pt x="897" y="1376"/>
                </a:lnTo>
                <a:lnTo>
                  <a:pt x="942" y="1372"/>
                </a:lnTo>
                <a:lnTo>
                  <a:pt x="986" y="1376"/>
                </a:lnTo>
                <a:lnTo>
                  <a:pt x="1028" y="1385"/>
                </a:lnTo>
                <a:lnTo>
                  <a:pt x="1068" y="1401"/>
                </a:lnTo>
                <a:lnTo>
                  <a:pt x="1105" y="1421"/>
                </a:lnTo>
                <a:lnTo>
                  <a:pt x="1139" y="1446"/>
                </a:lnTo>
                <a:lnTo>
                  <a:pt x="1168" y="1476"/>
                </a:lnTo>
                <a:lnTo>
                  <a:pt x="1194" y="1510"/>
                </a:lnTo>
                <a:lnTo>
                  <a:pt x="1215" y="1546"/>
                </a:lnTo>
                <a:lnTo>
                  <a:pt x="1230" y="1586"/>
                </a:lnTo>
                <a:lnTo>
                  <a:pt x="1239" y="1629"/>
                </a:lnTo>
                <a:lnTo>
                  <a:pt x="1243" y="1673"/>
                </a:lnTo>
                <a:lnTo>
                  <a:pt x="1239" y="1718"/>
                </a:lnTo>
                <a:lnTo>
                  <a:pt x="1229" y="1761"/>
                </a:lnTo>
                <a:lnTo>
                  <a:pt x="1213" y="1801"/>
                </a:lnTo>
                <a:lnTo>
                  <a:pt x="1192" y="1840"/>
                </a:lnTo>
                <a:lnTo>
                  <a:pt x="1164" y="1873"/>
                </a:lnTo>
                <a:lnTo>
                  <a:pt x="1133" y="1903"/>
                </a:lnTo>
                <a:lnTo>
                  <a:pt x="1098" y="1928"/>
                </a:lnTo>
                <a:lnTo>
                  <a:pt x="1059" y="1948"/>
                </a:lnTo>
                <a:lnTo>
                  <a:pt x="1059" y="2076"/>
                </a:lnTo>
                <a:lnTo>
                  <a:pt x="1105" y="2059"/>
                </a:lnTo>
                <a:lnTo>
                  <a:pt x="1150" y="2037"/>
                </a:lnTo>
                <a:lnTo>
                  <a:pt x="1191" y="2011"/>
                </a:lnTo>
                <a:lnTo>
                  <a:pt x="1228" y="1980"/>
                </a:lnTo>
                <a:lnTo>
                  <a:pt x="1262" y="1946"/>
                </a:lnTo>
                <a:lnTo>
                  <a:pt x="1292" y="1907"/>
                </a:lnTo>
                <a:lnTo>
                  <a:pt x="1318" y="1865"/>
                </a:lnTo>
                <a:lnTo>
                  <a:pt x="1338" y="1820"/>
                </a:lnTo>
                <a:lnTo>
                  <a:pt x="1353" y="1773"/>
                </a:lnTo>
                <a:lnTo>
                  <a:pt x="1362" y="1723"/>
                </a:lnTo>
                <a:lnTo>
                  <a:pt x="1365" y="1673"/>
                </a:lnTo>
                <a:lnTo>
                  <a:pt x="1362" y="1620"/>
                </a:lnTo>
                <a:lnTo>
                  <a:pt x="1352" y="1569"/>
                </a:lnTo>
                <a:lnTo>
                  <a:pt x="1336" y="1520"/>
                </a:lnTo>
                <a:lnTo>
                  <a:pt x="1315" y="1475"/>
                </a:lnTo>
                <a:lnTo>
                  <a:pt x="1289" y="1432"/>
                </a:lnTo>
                <a:lnTo>
                  <a:pt x="1258" y="1392"/>
                </a:lnTo>
                <a:lnTo>
                  <a:pt x="1223" y="1357"/>
                </a:lnTo>
                <a:lnTo>
                  <a:pt x="1184" y="1326"/>
                </a:lnTo>
                <a:lnTo>
                  <a:pt x="1141" y="1300"/>
                </a:lnTo>
                <a:lnTo>
                  <a:pt x="1094" y="1279"/>
                </a:lnTo>
                <a:lnTo>
                  <a:pt x="1046" y="1263"/>
                </a:lnTo>
                <a:lnTo>
                  <a:pt x="995" y="1254"/>
                </a:lnTo>
                <a:lnTo>
                  <a:pt x="942" y="1251"/>
                </a:lnTo>
                <a:close/>
                <a:moveTo>
                  <a:pt x="942" y="1203"/>
                </a:moveTo>
                <a:lnTo>
                  <a:pt x="996" y="1206"/>
                </a:lnTo>
                <a:lnTo>
                  <a:pt x="1049" y="1215"/>
                </a:lnTo>
                <a:lnTo>
                  <a:pt x="1101" y="1230"/>
                </a:lnTo>
                <a:lnTo>
                  <a:pt x="1149" y="1250"/>
                </a:lnTo>
                <a:lnTo>
                  <a:pt x="1194" y="1275"/>
                </a:lnTo>
                <a:lnTo>
                  <a:pt x="1237" y="1306"/>
                </a:lnTo>
                <a:lnTo>
                  <a:pt x="1276" y="1340"/>
                </a:lnTo>
                <a:lnTo>
                  <a:pt x="1310" y="1379"/>
                </a:lnTo>
                <a:lnTo>
                  <a:pt x="1340" y="1421"/>
                </a:lnTo>
                <a:lnTo>
                  <a:pt x="1365" y="1466"/>
                </a:lnTo>
                <a:lnTo>
                  <a:pt x="1386" y="1514"/>
                </a:lnTo>
                <a:lnTo>
                  <a:pt x="1401" y="1565"/>
                </a:lnTo>
                <a:lnTo>
                  <a:pt x="1411" y="1618"/>
                </a:lnTo>
                <a:lnTo>
                  <a:pt x="1414" y="1673"/>
                </a:lnTo>
                <a:lnTo>
                  <a:pt x="1411" y="1727"/>
                </a:lnTo>
                <a:lnTo>
                  <a:pt x="1402" y="1778"/>
                </a:lnTo>
                <a:lnTo>
                  <a:pt x="1386" y="1828"/>
                </a:lnTo>
                <a:lnTo>
                  <a:pt x="1366" y="1875"/>
                </a:lnTo>
                <a:lnTo>
                  <a:pt x="1342" y="1920"/>
                </a:lnTo>
                <a:lnTo>
                  <a:pt x="1312" y="1961"/>
                </a:lnTo>
                <a:lnTo>
                  <a:pt x="1279" y="2000"/>
                </a:lnTo>
                <a:lnTo>
                  <a:pt x="1241" y="2034"/>
                </a:lnTo>
                <a:lnTo>
                  <a:pt x="1201" y="2063"/>
                </a:lnTo>
                <a:lnTo>
                  <a:pt x="1155" y="2090"/>
                </a:lnTo>
                <a:lnTo>
                  <a:pt x="1109" y="2111"/>
                </a:lnTo>
                <a:lnTo>
                  <a:pt x="1059" y="2126"/>
                </a:lnTo>
                <a:lnTo>
                  <a:pt x="1059" y="2385"/>
                </a:lnTo>
                <a:lnTo>
                  <a:pt x="1090" y="2385"/>
                </a:lnTo>
                <a:lnTo>
                  <a:pt x="1090" y="2275"/>
                </a:lnTo>
                <a:lnTo>
                  <a:pt x="1093" y="2252"/>
                </a:lnTo>
                <a:lnTo>
                  <a:pt x="1100" y="2232"/>
                </a:lnTo>
                <a:lnTo>
                  <a:pt x="1112" y="2213"/>
                </a:lnTo>
                <a:lnTo>
                  <a:pt x="1128" y="2198"/>
                </a:lnTo>
                <a:lnTo>
                  <a:pt x="1145" y="2187"/>
                </a:lnTo>
                <a:lnTo>
                  <a:pt x="1166" y="2179"/>
                </a:lnTo>
                <a:lnTo>
                  <a:pt x="1188" y="2177"/>
                </a:lnTo>
                <a:lnTo>
                  <a:pt x="1199" y="2177"/>
                </a:lnTo>
                <a:lnTo>
                  <a:pt x="1222" y="2179"/>
                </a:lnTo>
                <a:lnTo>
                  <a:pt x="1243" y="2187"/>
                </a:lnTo>
                <a:lnTo>
                  <a:pt x="1261" y="2198"/>
                </a:lnTo>
                <a:lnTo>
                  <a:pt x="1276" y="2213"/>
                </a:lnTo>
                <a:lnTo>
                  <a:pt x="1288" y="2232"/>
                </a:lnTo>
                <a:lnTo>
                  <a:pt x="1296" y="2252"/>
                </a:lnTo>
                <a:lnTo>
                  <a:pt x="1298" y="2275"/>
                </a:lnTo>
                <a:lnTo>
                  <a:pt x="1298" y="2385"/>
                </a:lnTo>
                <a:lnTo>
                  <a:pt x="1336" y="2385"/>
                </a:lnTo>
                <a:lnTo>
                  <a:pt x="1336" y="2275"/>
                </a:lnTo>
                <a:lnTo>
                  <a:pt x="1339" y="2252"/>
                </a:lnTo>
                <a:lnTo>
                  <a:pt x="1346" y="2232"/>
                </a:lnTo>
                <a:lnTo>
                  <a:pt x="1357" y="2213"/>
                </a:lnTo>
                <a:lnTo>
                  <a:pt x="1373" y="2198"/>
                </a:lnTo>
                <a:lnTo>
                  <a:pt x="1391" y="2187"/>
                </a:lnTo>
                <a:lnTo>
                  <a:pt x="1412" y="2179"/>
                </a:lnTo>
                <a:lnTo>
                  <a:pt x="1435" y="2177"/>
                </a:lnTo>
                <a:lnTo>
                  <a:pt x="1446" y="2177"/>
                </a:lnTo>
                <a:lnTo>
                  <a:pt x="1468" y="2179"/>
                </a:lnTo>
                <a:lnTo>
                  <a:pt x="1489" y="2187"/>
                </a:lnTo>
                <a:lnTo>
                  <a:pt x="1507" y="2198"/>
                </a:lnTo>
                <a:lnTo>
                  <a:pt x="1522" y="2213"/>
                </a:lnTo>
                <a:lnTo>
                  <a:pt x="1533" y="2232"/>
                </a:lnTo>
                <a:lnTo>
                  <a:pt x="1541" y="2252"/>
                </a:lnTo>
                <a:lnTo>
                  <a:pt x="1543" y="2275"/>
                </a:lnTo>
                <a:lnTo>
                  <a:pt x="1543" y="2385"/>
                </a:lnTo>
                <a:lnTo>
                  <a:pt x="1582" y="2385"/>
                </a:lnTo>
                <a:lnTo>
                  <a:pt x="1582" y="2275"/>
                </a:lnTo>
                <a:lnTo>
                  <a:pt x="1584" y="2252"/>
                </a:lnTo>
                <a:lnTo>
                  <a:pt x="1592" y="2232"/>
                </a:lnTo>
                <a:lnTo>
                  <a:pt x="1603" y="2213"/>
                </a:lnTo>
                <a:lnTo>
                  <a:pt x="1618" y="2198"/>
                </a:lnTo>
                <a:lnTo>
                  <a:pt x="1637" y="2187"/>
                </a:lnTo>
                <a:lnTo>
                  <a:pt x="1657" y="2179"/>
                </a:lnTo>
                <a:lnTo>
                  <a:pt x="1680" y="2177"/>
                </a:lnTo>
                <a:lnTo>
                  <a:pt x="1690" y="2177"/>
                </a:lnTo>
                <a:lnTo>
                  <a:pt x="1713" y="2179"/>
                </a:lnTo>
                <a:lnTo>
                  <a:pt x="1734" y="2187"/>
                </a:lnTo>
                <a:lnTo>
                  <a:pt x="1752" y="2198"/>
                </a:lnTo>
                <a:lnTo>
                  <a:pt x="1768" y="2213"/>
                </a:lnTo>
                <a:lnTo>
                  <a:pt x="1780" y="2232"/>
                </a:lnTo>
                <a:lnTo>
                  <a:pt x="1786" y="2252"/>
                </a:lnTo>
                <a:lnTo>
                  <a:pt x="1790" y="2275"/>
                </a:lnTo>
                <a:lnTo>
                  <a:pt x="1790" y="2482"/>
                </a:lnTo>
                <a:lnTo>
                  <a:pt x="1789" y="2482"/>
                </a:lnTo>
                <a:lnTo>
                  <a:pt x="1789" y="2483"/>
                </a:lnTo>
                <a:lnTo>
                  <a:pt x="1789" y="3085"/>
                </a:lnTo>
                <a:lnTo>
                  <a:pt x="1789" y="3087"/>
                </a:lnTo>
                <a:lnTo>
                  <a:pt x="1789" y="3093"/>
                </a:lnTo>
                <a:lnTo>
                  <a:pt x="1788" y="3101"/>
                </a:lnTo>
                <a:lnTo>
                  <a:pt x="1786" y="3113"/>
                </a:lnTo>
                <a:lnTo>
                  <a:pt x="1785" y="3128"/>
                </a:lnTo>
                <a:lnTo>
                  <a:pt x="1782" y="3145"/>
                </a:lnTo>
                <a:lnTo>
                  <a:pt x="1779" y="3164"/>
                </a:lnTo>
                <a:lnTo>
                  <a:pt x="1773" y="3186"/>
                </a:lnTo>
                <a:lnTo>
                  <a:pt x="1767" y="3208"/>
                </a:lnTo>
                <a:lnTo>
                  <a:pt x="1759" y="3231"/>
                </a:lnTo>
                <a:lnTo>
                  <a:pt x="1749" y="3256"/>
                </a:lnTo>
                <a:lnTo>
                  <a:pt x="1737" y="3281"/>
                </a:lnTo>
                <a:lnTo>
                  <a:pt x="1723" y="3306"/>
                </a:lnTo>
                <a:lnTo>
                  <a:pt x="1707" y="3330"/>
                </a:lnTo>
                <a:lnTo>
                  <a:pt x="1688" y="3356"/>
                </a:lnTo>
                <a:lnTo>
                  <a:pt x="1666" y="3379"/>
                </a:lnTo>
                <a:lnTo>
                  <a:pt x="1642" y="3401"/>
                </a:lnTo>
                <a:lnTo>
                  <a:pt x="1614" y="3422"/>
                </a:lnTo>
                <a:lnTo>
                  <a:pt x="1583" y="3441"/>
                </a:lnTo>
                <a:lnTo>
                  <a:pt x="1549" y="3459"/>
                </a:lnTo>
                <a:lnTo>
                  <a:pt x="1511" y="3473"/>
                </a:lnTo>
                <a:lnTo>
                  <a:pt x="1469" y="3485"/>
                </a:lnTo>
                <a:lnTo>
                  <a:pt x="1424" y="3494"/>
                </a:lnTo>
                <a:lnTo>
                  <a:pt x="1374" y="3500"/>
                </a:lnTo>
                <a:lnTo>
                  <a:pt x="1320" y="3502"/>
                </a:lnTo>
                <a:lnTo>
                  <a:pt x="1264" y="3500"/>
                </a:lnTo>
                <a:lnTo>
                  <a:pt x="1212" y="3495"/>
                </a:lnTo>
                <a:lnTo>
                  <a:pt x="1163" y="3487"/>
                </a:lnTo>
                <a:lnTo>
                  <a:pt x="1120" y="3477"/>
                </a:lnTo>
                <a:lnTo>
                  <a:pt x="1080" y="3463"/>
                </a:lnTo>
                <a:lnTo>
                  <a:pt x="1044" y="3448"/>
                </a:lnTo>
                <a:lnTo>
                  <a:pt x="1011" y="3431"/>
                </a:lnTo>
                <a:lnTo>
                  <a:pt x="983" y="3413"/>
                </a:lnTo>
                <a:lnTo>
                  <a:pt x="956" y="3394"/>
                </a:lnTo>
                <a:lnTo>
                  <a:pt x="934" y="3373"/>
                </a:lnTo>
                <a:lnTo>
                  <a:pt x="914" y="3353"/>
                </a:lnTo>
                <a:lnTo>
                  <a:pt x="898" y="3332"/>
                </a:lnTo>
                <a:lnTo>
                  <a:pt x="884" y="3312"/>
                </a:lnTo>
                <a:lnTo>
                  <a:pt x="873" y="3292"/>
                </a:lnTo>
                <a:lnTo>
                  <a:pt x="864" y="3273"/>
                </a:lnTo>
                <a:lnTo>
                  <a:pt x="862" y="3270"/>
                </a:lnTo>
                <a:lnTo>
                  <a:pt x="858" y="3263"/>
                </a:lnTo>
                <a:lnTo>
                  <a:pt x="851" y="3251"/>
                </a:lnTo>
                <a:lnTo>
                  <a:pt x="842" y="3234"/>
                </a:lnTo>
                <a:lnTo>
                  <a:pt x="830" y="3215"/>
                </a:lnTo>
                <a:lnTo>
                  <a:pt x="817" y="3192"/>
                </a:lnTo>
                <a:lnTo>
                  <a:pt x="803" y="3165"/>
                </a:lnTo>
                <a:lnTo>
                  <a:pt x="786" y="3137"/>
                </a:lnTo>
                <a:lnTo>
                  <a:pt x="768" y="3106"/>
                </a:lnTo>
                <a:lnTo>
                  <a:pt x="749" y="3074"/>
                </a:lnTo>
                <a:lnTo>
                  <a:pt x="731" y="3040"/>
                </a:lnTo>
                <a:lnTo>
                  <a:pt x="711" y="3004"/>
                </a:lnTo>
                <a:lnTo>
                  <a:pt x="691" y="2969"/>
                </a:lnTo>
                <a:lnTo>
                  <a:pt x="670" y="2934"/>
                </a:lnTo>
                <a:lnTo>
                  <a:pt x="650" y="2898"/>
                </a:lnTo>
                <a:lnTo>
                  <a:pt x="630" y="2864"/>
                </a:lnTo>
                <a:lnTo>
                  <a:pt x="611" y="2829"/>
                </a:lnTo>
                <a:lnTo>
                  <a:pt x="593" y="2796"/>
                </a:lnTo>
                <a:lnTo>
                  <a:pt x="575" y="2766"/>
                </a:lnTo>
                <a:lnTo>
                  <a:pt x="559" y="2737"/>
                </a:lnTo>
                <a:lnTo>
                  <a:pt x="545" y="2711"/>
                </a:lnTo>
                <a:lnTo>
                  <a:pt x="532" y="2686"/>
                </a:lnTo>
                <a:lnTo>
                  <a:pt x="521" y="2667"/>
                </a:lnTo>
                <a:lnTo>
                  <a:pt x="512" y="2650"/>
                </a:lnTo>
                <a:lnTo>
                  <a:pt x="500" y="2621"/>
                </a:lnTo>
                <a:lnTo>
                  <a:pt x="492" y="2596"/>
                </a:lnTo>
                <a:lnTo>
                  <a:pt x="490" y="2572"/>
                </a:lnTo>
                <a:lnTo>
                  <a:pt x="492" y="2551"/>
                </a:lnTo>
                <a:lnTo>
                  <a:pt x="497" y="2532"/>
                </a:lnTo>
                <a:lnTo>
                  <a:pt x="507" y="2517"/>
                </a:lnTo>
                <a:lnTo>
                  <a:pt x="520" y="2504"/>
                </a:lnTo>
                <a:lnTo>
                  <a:pt x="534" y="2494"/>
                </a:lnTo>
                <a:lnTo>
                  <a:pt x="552" y="2487"/>
                </a:lnTo>
                <a:lnTo>
                  <a:pt x="572" y="2484"/>
                </a:lnTo>
                <a:lnTo>
                  <a:pt x="591" y="2483"/>
                </a:lnTo>
                <a:lnTo>
                  <a:pt x="614" y="2486"/>
                </a:lnTo>
                <a:lnTo>
                  <a:pt x="636" y="2496"/>
                </a:lnTo>
                <a:lnTo>
                  <a:pt x="659" y="2511"/>
                </a:lnTo>
                <a:lnTo>
                  <a:pt x="681" y="2533"/>
                </a:lnTo>
                <a:lnTo>
                  <a:pt x="705" y="2561"/>
                </a:lnTo>
                <a:lnTo>
                  <a:pt x="731" y="2592"/>
                </a:lnTo>
                <a:lnTo>
                  <a:pt x="757" y="2626"/>
                </a:lnTo>
                <a:lnTo>
                  <a:pt x="785" y="2662"/>
                </a:lnTo>
                <a:lnTo>
                  <a:pt x="816" y="2700"/>
                </a:lnTo>
                <a:lnTo>
                  <a:pt x="850" y="2737"/>
                </a:lnTo>
                <a:lnTo>
                  <a:pt x="850" y="2133"/>
                </a:lnTo>
                <a:lnTo>
                  <a:pt x="797" y="2120"/>
                </a:lnTo>
                <a:lnTo>
                  <a:pt x="746" y="2100"/>
                </a:lnTo>
                <a:lnTo>
                  <a:pt x="699" y="2076"/>
                </a:lnTo>
                <a:lnTo>
                  <a:pt x="654" y="2046"/>
                </a:lnTo>
                <a:lnTo>
                  <a:pt x="615" y="2011"/>
                </a:lnTo>
                <a:lnTo>
                  <a:pt x="578" y="1972"/>
                </a:lnTo>
                <a:lnTo>
                  <a:pt x="546" y="1930"/>
                </a:lnTo>
                <a:lnTo>
                  <a:pt x="520" y="1884"/>
                </a:lnTo>
                <a:lnTo>
                  <a:pt x="499" y="1835"/>
                </a:lnTo>
                <a:lnTo>
                  <a:pt x="482" y="1783"/>
                </a:lnTo>
                <a:lnTo>
                  <a:pt x="473" y="1729"/>
                </a:lnTo>
                <a:lnTo>
                  <a:pt x="469" y="1673"/>
                </a:lnTo>
                <a:lnTo>
                  <a:pt x="472" y="1618"/>
                </a:lnTo>
                <a:lnTo>
                  <a:pt x="482" y="1565"/>
                </a:lnTo>
                <a:lnTo>
                  <a:pt x="496" y="1514"/>
                </a:lnTo>
                <a:lnTo>
                  <a:pt x="517" y="1466"/>
                </a:lnTo>
                <a:lnTo>
                  <a:pt x="543" y="1421"/>
                </a:lnTo>
                <a:lnTo>
                  <a:pt x="573" y="1379"/>
                </a:lnTo>
                <a:lnTo>
                  <a:pt x="608" y="1340"/>
                </a:lnTo>
                <a:lnTo>
                  <a:pt x="647" y="1306"/>
                </a:lnTo>
                <a:lnTo>
                  <a:pt x="689" y="1275"/>
                </a:lnTo>
                <a:lnTo>
                  <a:pt x="734" y="1250"/>
                </a:lnTo>
                <a:lnTo>
                  <a:pt x="783" y="1230"/>
                </a:lnTo>
                <a:lnTo>
                  <a:pt x="834" y="1215"/>
                </a:lnTo>
                <a:lnTo>
                  <a:pt x="887" y="1206"/>
                </a:lnTo>
                <a:lnTo>
                  <a:pt x="942" y="1203"/>
                </a:lnTo>
                <a:close/>
                <a:moveTo>
                  <a:pt x="639" y="141"/>
                </a:moveTo>
                <a:lnTo>
                  <a:pt x="628" y="144"/>
                </a:lnTo>
                <a:lnTo>
                  <a:pt x="619" y="153"/>
                </a:lnTo>
                <a:lnTo>
                  <a:pt x="616" y="165"/>
                </a:lnTo>
                <a:lnTo>
                  <a:pt x="619" y="177"/>
                </a:lnTo>
                <a:lnTo>
                  <a:pt x="628" y="185"/>
                </a:lnTo>
                <a:lnTo>
                  <a:pt x="639" y="188"/>
                </a:lnTo>
                <a:lnTo>
                  <a:pt x="1056" y="188"/>
                </a:lnTo>
                <a:lnTo>
                  <a:pt x="1068" y="185"/>
                </a:lnTo>
                <a:lnTo>
                  <a:pt x="1077" y="177"/>
                </a:lnTo>
                <a:lnTo>
                  <a:pt x="1080" y="165"/>
                </a:lnTo>
                <a:lnTo>
                  <a:pt x="1077" y="153"/>
                </a:lnTo>
                <a:lnTo>
                  <a:pt x="1068" y="144"/>
                </a:lnTo>
                <a:lnTo>
                  <a:pt x="1056" y="141"/>
                </a:lnTo>
                <a:lnTo>
                  <a:pt x="639" y="141"/>
                </a:lnTo>
                <a:close/>
                <a:moveTo>
                  <a:pt x="197" y="0"/>
                </a:moveTo>
                <a:lnTo>
                  <a:pt x="1498" y="0"/>
                </a:lnTo>
                <a:lnTo>
                  <a:pt x="1533" y="2"/>
                </a:lnTo>
                <a:lnTo>
                  <a:pt x="1566" y="12"/>
                </a:lnTo>
                <a:lnTo>
                  <a:pt x="1597" y="26"/>
                </a:lnTo>
                <a:lnTo>
                  <a:pt x="1625" y="46"/>
                </a:lnTo>
                <a:lnTo>
                  <a:pt x="1648" y="69"/>
                </a:lnTo>
                <a:lnTo>
                  <a:pt x="1668" y="97"/>
                </a:lnTo>
                <a:lnTo>
                  <a:pt x="1683" y="127"/>
                </a:lnTo>
                <a:lnTo>
                  <a:pt x="1692" y="160"/>
                </a:lnTo>
                <a:lnTo>
                  <a:pt x="1696" y="196"/>
                </a:lnTo>
                <a:lnTo>
                  <a:pt x="1696" y="2034"/>
                </a:lnTo>
                <a:lnTo>
                  <a:pt x="1558" y="2034"/>
                </a:lnTo>
                <a:lnTo>
                  <a:pt x="1558" y="310"/>
                </a:lnTo>
                <a:lnTo>
                  <a:pt x="137" y="310"/>
                </a:lnTo>
                <a:lnTo>
                  <a:pt x="137" y="2542"/>
                </a:lnTo>
                <a:lnTo>
                  <a:pt x="356" y="2542"/>
                </a:lnTo>
                <a:lnTo>
                  <a:pt x="551" y="2905"/>
                </a:lnTo>
                <a:lnTo>
                  <a:pt x="197" y="2905"/>
                </a:lnTo>
                <a:lnTo>
                  <a:pt x="161" y="2902"/>
                </a:lnTo>
                <a:lnTo>
                  <a:pt x="128" y="2892"/>
                </a:lnTo>
                <a:lnTo>
                  <a:pt x="98" y="2878"/>
                </a:lnTo>
                <a:lnTo>
                  <a:pt x="71" y="2858"/>
                </a:lnTo>
                <a:lnTo>
                  <a:pt x="46" y="2835"/>
                </a:lnTo>
                <a:lnTo>
                  <a:pt x="27" y="2807"/>
                </a:lnTo>
                <a:lnTo>
                  <a:pt x="12" y="2777"/>
                </a:lnTo>
                <a:lnTo>
                  <a:pt x="3" y="2744"/>
                </a:lnTo>
                <a:lnTo>
                  <a:pt x="0" y="2708"/>
                </a:lnTo>
                <a:lnTo>
                  <a:pt x="0" y="196"/>
                </a:lnTo>
                <a:lnTo>
                  <a:pt x="3" y="160"/>
                </a:lnTo>
                <a:lnTo>
                  <a:pt x="12" y="127"/>
                </a:lnTo>
                <a:lnTo>
                  <a:pt x="27" y="97"/>
                </a:lnTo>
                <a:lnTo>
                  <a:pt x="46" y="69"/>
                </a:lnTo>
                <a:lnTo>
                  <a:pt x="71" y="46"/>
                </a:lnTo>
                <a:lnTo>
                  <a:pt x="98" y="26"/>
                </a:lnTo>
                <a:lnTo>
                  <a:pt x="128" y="12"/>
                </a:lnTo>
                <a:lnTo>
                  <a:pt x="161" y="2"/>
                </a:lnTo>
                <a:lnTo>
                  <a:pt x="19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1" name="Picture 230">
            <a:extLst>
              <a:ext uri="{FF2B5EF4-FFF2-40B4-BE49-F238E27FC236}">
                <a16:creationId xmlns:a16="http://schemas.microsoft.com/office/drawing/2014/main" id="{434C2A87-24AA-4B10-8E31-8A0821D6D3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44"/>
          <a:stretch/>
        </p:blipFill>
        <p:spPr>
          <a:xfrm>
            <a:off x="10982226" y="6185690"/>
            <a:ext cx="1107531" cy="6143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4A20FF-495B-487F-B0DA-C10BB6C5810E}"/>
              </a:ext>
            </a:extLst>
          </p:cNvPr>
          <p:cNvSpPr txBox="1"/>
          <p:nvPr/>
        </p:nvSpPr>
        <p:spPr>
          <a:xfrm>
            <a:off x="1" y="0"/>
            <a:ext cx="1846659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ZA" sz="5400" dirty="0">
                <a:latin typeface="Arial Black" panose="020B0A04020102020204" pitchFamily="34" charset="0"/>
              </a:rPr>
              <a:t>NSFAS PRODUCT OFFERING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389A2C54-A369-46B8-AB9C-2FDAA5DB3296}"/>
              </a:ext>
            </a:extLst>
          </p:cNvPr>
          <p:cNvSpPr/>
          <p:nvPr/>
        </p:nvSpPr>
        <p:spPr>
          <a:xfrm>
            <a:off x="6095999" y="911662"/>
            <a:ext cx="3610596" cy="952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4000" dirty="0">
                <a:solidFill>
                  <a:prstClr val="black">
                    <a:lumMod val="65000"/>
                    <a:lumOff val="35000"/>
                  </a:prst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PRE-FUNDERS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C438F397-E00D-4A3E-909F-E6255898AD59}"/>
              </a:ext>
            </a:extLst>
          </p:cNvPr>
          <p:cNvSpPr/>
          <p:nvPr/>
        </p:nvSpPr>
        <p:spPr>
          <a:xfrm>
            <a:off x="7357610" y="3236282"/>
            <a:ext cx="4267890" cy="952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3600" dirty="0">
                <a:solidFill>
                  <a:prstClr val="black">
                    <a:lumMod val="65000"/>
                    <a:lumOff val="35000"/>
                  </a:prst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TVET FUNDING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53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/>
          <p:cNvSpPr>
            <a:spLocks noEditPoints="1"/>
          </p:cNvSpPr>
          <p:nvPr/>
        </p:nvSpPr>
        <p:spPr bwMode="auto">
          <a:xfrm>
            <a:off x="5158616" y="3784637"/>
            <a:ext cx="609046" cy="612604"/>
          </a:xfrm>
          <a:custGeom>
            <a:avLst/>
            <a:gdLst>
              <a:gd name="T0" fmla="*/ 1464 w 3331"/>
              <a:gd name="T1" fmla="*/ 2157 h 3309"/>
              <a:gd name="T2" fmla="*/ 1875 w 3331"/>
              <a:gd name="T3" fmla="*/ 1160 h 3309"/>
              <a:gd name="T4" fmla="*/ 2172 w 3331"/>
              <a:gd name="T5" fmla="*/ 1454 h 3309"/>
              <a:gd name="T6" fmla="*/ 755 w 3331"/>
              <a:gd name="T7" fmla="*/ 1454 h 3309"/>
              <a:gd name="T8" fmla="*/ 1051 w 3331"/>
              <a:gd name="T9" fmla="*/ 1160 h 3309"/>
              <a:gd name="T10" fmla="*/ 1464 w 3331"/>
              <a:gd name="T11" fmla="*/ 1339 h 3309"/>
              <a:gd name="T12" fmla="*/ 1900 w 3331"/>
              <a:gd name="T13" fmla="*/ 0 h 3309"/>
              <a:gd name="T14" fmla="*/ 1979 w 3331"/>
              <a:gd name="T15" fmla="*/ 6 h 3309"/>
              <a:gd name="T16" fmla="*/ 2057 w 3331"/>
              <a:gd name="T17" fmla="*/ 33 h 3309"/>
              <a:gd name="T18" fmla="*/ 2090 w 3331"/>
              <a:gd name="T19" fmla="*/ 76 h 3309"/>
              <a:gd name="T20" fmla="*/ 2070 w 3331"/>
              <a:gd name="T21" fmla="*/ 133 h 3309"/>
              <a:gd name="T22" fmla="*/ 2573 w 3331"/>
              <a:gd name="T23" fmla="*/ 1021 h 3309"/>
              <a:gd name="T24" fmla="*/ 2654 w 3331"/>
              <a:gd name="T25" fmla="*/ 1132 h 3309"/>
              <a:gd name="T26" fmla="*/ 2694 w 3331"/>
              <a:gd name="T27" fmla="*/ 1258 h 3309"/>
              <a:gd name="T28" fmla="*/ 2694 w 3331"/>
              <a:gd name="T29" fmla="*/ 1389 h 3309"/>
              <a:gd name="T30" fmla="*/ 2654 w 3331"/>
              <a:gd name="T31" fmla="*/ 1515 h 3309"/>
              <a:gd name="T32" fmla="*/ 2573 w 3331"/>
              <a:gd name="T33" fmla="*/ 1626 h 3309"/>
              <a:gd name="T34" fmla="*/ 2629 w 3331"/>
              <a:gd name="T35" fmla="*/ 2312 h 3309"/>
              <a:gd name="T36" fmla="*/ 3308 w 3331"/>
              <a:gd name="T37" fmla="*/ 2998 h 3309"/>
              <a:gd name="T38" fmla="*/ 3330 w 3331"/>
              <a:gd name="T39" fmla="*/ 3065 h 3309"/>
              <a:gd name="T40" fmla="*/ 3321 w 3331"/>
              <a:gd name="T41" fmla="*/ 3246 h 3309"/>
              <a:gd name="T42" fmla="*/ 3285 w 3331"/>
              <a:gd name="T43" fmla="*/ 3291 h 3309"/>
              <a:gd name="T44" fmla="*/ 3107 w 3331"/>
              <a:gd name="T45" fmla="*/ 3309 h 3309"/>
              <a:gd name="T46" fmla="*/ 3040 w 3331"/>
              <a:gd name="T47" fmla="*/ 3296 h 3309"/>
              <a:gd name="T48" fmla="*/ 2982 w 3331"/>
              <a:gd name="T49" fmla="*/ 3261 h 3309"/>
              <a:gd name="T50" fmla="*/ 2671 w 3331"/>
              <a:gd name="T51" fmla="*/ 2810 h 3309"/>
              <a:gd name="T52" fmla="*/ 2557 w 3331"/>
              <a:gd name="T53" fmla="*/ 2697 h 3309"/>
              <a:gd name="T54" fmla="*/ 2243 w 3331"/>
              <a:gd name="T55" fmla="*/ 2527 h 3309"/>
              <a:gd name="T56" fmla="*/ 1636 w 3331"/>
              <a:gd name="T57" fmla="*/ 2557 h 3309"/>
              <a:gd name="T58" fmla="*/ 1525 w 3331"/>
              <a:gd name="T59" fmla="*/ 2636 h 3309"/>
              <a:gd name="T60" fmla="*/ 1399 w 3331"/>
              <a:gd name="T61" fmla="*/ 2676 h 3309"/>
              <a:gd name="T62" fmla="*/ 1266 w 3331"/>
              <a:gd name="T63" fmla="*/ 2676 h 3309"/>
              <a:gd name="T64" fmla="*/ 1139 w 3331"/>
              <a:gd name="T65" fmla="*/ 2636 h 3309"/>
              <a:gd name="T66" fmla="*/ 1028 w 3331"/>
              <a:gd name="T67" fmla="*/ 2557 h 3309"/>
              <a:gd name="T68" fmla="*/ 323 w 3331"/>
              <a:gd name="T69" fmla="*/ 1871 h 3309"/>
              <a:gd name="T70" fmla="*/ 288 w 3331"/>
              <a:gd name="T71" fmla="*/ 1907 h 3309"/>
              <a:gd name="T72" fmla="*/ 229 w 3331"/>
              <a:gd name="T73" fmla="*/ 1964 h 3309"/>
              <a:gd name="T74" fmla="*/ 156 w 3331"/>
              <a:gd name="T75" fmla="*/ 2038 h 3309"/>
              <a:gd name="T76" fmla="*/ 94 w 3331"/>
              <a:gd name="T77" fmla="*/ 2075 h 3309"/>
              <a:gd name="T78" fmla="*/ 45 w 3331"/>
              <a:gd name="T79" fmla="*/ 2060 h 3309"/>
              <a:gd name="T80" fmla="*/ 13 w 3331"/>
              <a:gd name="T81" fmla="*/ 1997 h 3309"/>
              <a:gd name="T82" fmla="*/ 0 w 3331"/>
              <a:gd name="T83" fmla="*/ 1892 h 3309"/>
              <a:gd name="T84" fmla="*/ 77 w 3331"/>
              <a:gd name="T85" fmla="*/ 462 h 3309"/>
              <a:gd name="T86" fmla="*/ 114 w 3331"/>
              <a:gd name="T87" fmla="*/ 319 h 3309"/>
              <a:gd name="T88" fmla="*/ 200 w 3331"/>
              <a:gd name="T89" fmla="*/ 198 h 3309"/>
              <a:gd name="T90" fmla="*/ 320 w 3331"/>
              <a:gd name="T91" fmla="*/ 114 h 3309"/>
              <a:gd name="T92" fmla="*/ 465 w 3331"/>
              <a:gd name="T93" fmla="*/ 77 h 3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331" h="3309">
                <a:moveTo>
                  <a:pt x="1464" y="1569"/>
                </a:moveTo>
                <a:lnTo>
                  <a:pt x="1167" y="1863"/>
                </a:lnTo>
                <a:lnTo>
                  <a:pt x="1464" y="2157"/>
                </a:lnTo>
                <a:lnTo>
                  <a:pt x="1760" y="1863"/>
                </a:lnTo>
                <a:lnTo>
                  <a:pt x="1464" y="1569"/>
                </a:lnTo>
                <a:close/>
                <a:moveTo>
                  <a:pt x="1875" y="1160"/>
                </a:moveTo>
                <a:lnTo>
                  <a:pt x="1579" y="1454"/>
                </a:lnTo>
                <a:lnTo>
                  <a:pt x="1875" y="1749"/>
                </a:lnTo>
                <a:lnTo>
                  <a:pt x="2172" y="1454"/>
                </a:lnTo>
                <a:lnTo>
                  <a:pt x="1875" y="1160"/>
                </a:lnTo>
                <a:close/>
                <a:moveTo>
                  <a:pt x="1051" y="1160"/>
                </a:moveTo>
                <a:lnTo>
                  <a:pt x="755" y="1454"/>
                </a:lnTo>
                <a:lnTo>
                  <a:pt x="1051" y="1749"/>
                </a:lnTo>
                <a:lnTo>
                  <a:pt x="1348" y="1453"/>
                </a:lnTo>
                <a:lnTo>
                  <a:pt x="1051" y="1160"/>
                </a:lnTo>
                <a:close/>
                <a:moveTo>
                  <a:pt x="1464" y="750"/>
                </a:moveTo>
                <a:lnTo>
                  <a:pt x="1167" y="1045"/>
                </a:lnTo>
                <a:lnTo>
                  <a:pt x="1464" y="1339"/>
                </a:lnTo>
                <a:lnTo>
                  <a:pt x="1760" y="1045"/>
                </a:lnTo>
                <a:lnTo>
                  <a:pt x="1464" y="750"/>
                </a:lnTo>
                <a:close/>
                <a:moveTo>
                  <a:pt x="1900" y="0"/>
                </a:moveTo>
                <a:lnTo>
                  <a:pt x="1905" y="0"/>
                </a:lnTo>
                <a:lnTo>
                  <a:pt x="1943" y="1"/>
                </a:lnTo>
                <a:lnTo>
                  <a:pt x="1979" y="6"/>
                </a:lnTo>
                <a:lnTo>
                  <a:pt x="2010" y="13"/>
                </a:lnTo>
                <a:lnTo>
                  <a:pt x="2036" y="21"/>
                </a:lnTo>
                <a:lnTo>
                  <a:pt x="2057" y="33"/>
                </a:lnTo>
                <a:lnTo>
                  <a:pt x="2074" y="45"/>
                </a:lnTo>
                <a:lnTo>
                  <a:pt x="2084" y="60"/>
                </a:lnTo>
                <a:lnTo>
                  <a:pt x="2090" y="76"/>
                </a:lnTo>
                <a:lnTo>
                  <a:pt x="2089" y="94"/>
                </a:lnTo>
                <a:lnTo>
                  <a:pt x="2082" y="113"/>
                </a:lnTo>
                <a:lnTo>
                  <a:pt x="2070" y="133"/>
                </a:lnTo>
                <a:lnTo>
                  <a:pt x="2051" y="155"/>
                </a:lnTo>
                <a:lnTo>
                  <a:pt x="1876" y="329"/>
                </a:lnTo>
                <a:lnTo>
                  <a:pt x="2573" y="1021"/>
                </a:lnTo>
                <a:lnTo>
                  <a:pt x="2605" y="1056"/>
                </a:lnTo>
                <a:lnTo>
                  <a:pt x="2631" y="1092"/>
                </a:lnTo>
                <a:lnTo>
                  <a:pt x="2654" y="1132"/>
                </a:lnTo>
                <a:lnTo>
                  <a:pt x="2672" y="1172"/>
                </a:lnTo>
                <a:lnTo>
                  <a:pt x="2684" y="1214"/>
                </a:lnTo>
                <a:lnTo>
                  <a:pt x="2694" y="1258"/>
                </a:lnTo>
                <a:lnTo>
                  <a:pt x="2698" y="1301"/>
                </a:lnTo>
                <a:lnTo>
                  <a:pt x="2698" y="1345"/>
                </a:lnTo>
                <a:lnTo>
                  <a:pt x="2694" y="1389"/>
                </a:lnTo>
                <a:lnTo>
                  <a:pt x="2684" y="1431"/>
                </a:lnTo>
                <a:lnTo>
                  <a:pt x="2672" y="1474"/>
                </a:lnTo>
                <a:lnTo>
                  <a:pt x="2654" y="1515"/>
                </a:lnTo>
                <a:lnTo>
                  <a:pt x="2631" y="1554"/>
                </a:lnTo>
                <a:lnTo>
                  <a:pt x="2605" y="1592"/>
                </a:lnTo>
                <a:lnTo>
                  <a:pt x="2573" y="1626"/>
                </a:lnTo>
                <a:lnTo>
                  <a:pt x="2406" y="1792"/>
                </a:lnTo>
                <a:lnTo>
                  <a:pt x="2694" y="2078"/>
                </a:lnTo>
                <a:lnTo>
                  <a:pt x="2629" y="2312"/>
                </a:lnTo>
                <a:lnTo>
                  <a:pt x="3282" y="2961"/>
                </a:lnTo>
                <a:lnTo>
                  <a:pt x="3296" y="2978"/>
                </a:lnTo>
                <a:lnTo>
                  <a:pt x="3308" y="2998"/>
                </a:lnTo>
                <a:lnTo>
                  <a:pt x="3318" y="3019"/>
                </a:lnTo>
                <a:lnTo>
                  <a:pt x="3325" y="3042"/>
                </a:lnTo>
                <a:lnTo>
                  <a:pt x="3330" y="3065"/>
                </a:lnTo>
                <a:lnTo>
                  <a:pt x="3331" y="3086"/>
                </a:lnTo>
                <a:lnTo>
                  <a:pt x="3325" y="3226"/>
                </a:lnTo>
                <a:lnTo>
                  <a:pt x="3321" y="3246"/>
                </a:lnTo>
                <a:lnTo>
                  <a:pt x="3314" y="3264"/>
                </a:lnTo>
                <a:lnTo>
                  <a:pt x="3301" y="3278"/>
                </a:lnTo>
                <a:lnTo>
                  <a:pt x="3285" y="3291"/>
                </a:lnTo>
                <a:lnTo>
                  <a:pt x="3268" y="3299"/>
                </a:lnTo>
                <a:lnTo>
                  <a:pt x="3248" y="3302"/>
                </a:lnTo>
                <a:lnTo>
                  <a:pt x="3107" y="3309"/>
                </a:lnTo>
                <a:lnTo>
                  <a:pt x="3085" y="3308"/>
                </a:lnTo>
                <a:lnTo>
                  <a:pt x="3063" y="3303"/>
                </a:lnTo>
                <a:lnTo>
                  <a:pt x="3040" y="3296"/>
                </a:lnTo>
                <a:lnTo>
                  <a:pt x="3018" y="3286"/>
                </a:lnTo>
                <a:lnTo>
                  <a:pt x="2998" y="3274"/>
                </a:lnTo>
                <a:lnTo>
                  <a:pt x="2982" y="3261"/>
                </a:lnTo>
                <a:lnTo>
                  <a:pt x="2713" y="2993"/>
                </a:lnTo>
                <a:lnTo>
                  <a:pt x="2765" y="2904"/>
                </a:lnTo>
                <a:lnTo>
                  <a:pt x="2671" y="2810"/>
                </a:lnTo>
                <a:lnTo>
                  <a:pt x="2565" y="2847"/>
                </a:lnTo>
                <a:lnTo>
                  <a:pt x="2504" y="2787"/>
                </a:lnTo>
                <a:lnTo>
                  <a:pt x="2557" y="2697"/>
                </a:lnTo>
                <a:lnTo>
                  <a:pt x="2462" y="2603"/>
                </a:lnTo>
                <a:lnTo>
                  <a:pt x="2357" y="2639"/>
                </a:lnTo>
                <a:lnTo>
                  <a:pt x="2243" y="2527"/>
                </a:lnTo>
                <a:lnTo>
                  <a:pt x="2007" y="2591"/>
                </a:lnTo>
                <a:lnTo>
                  <a:pt x="1804" y="2389"/>
                </a:lnTo>
                <a:lnTo>
                  <a:pt x="1636" y="2557"/>
                </a:lnTo>
                <a:lnTo>
                  <a:pt x="1602" y="2587"/>
                </a:lnTo>
                <a:lnTo>
                  <a:pt x="1564" y="2614"/>
                </a:lnTo>
                <a:lnTo>
                  <a:pt x="1525" y="2636"/>
                </a:lnTo>
                <a:lnTo>
                  <a:pt x="1485" y="2653"/>
                </a:lnTo>
                <a:lnTo>
                  <a:pt x="1442" y="2667"/>
                </a:lnTo>
                <a:lnTo>
                  <a:pt x="1399" y="2676"/>
                </a:lnTo>
                <a:lnTo>
                  <a:pt x="1355" y="2680"/>
                </a:lnTo>
                <a:lnTo>
                  <a:pt x="1310" y="2680"/>
                </a:lnTo>
                <a:lnTo>
                  <a:pt x="1266" y="2676"/>
                </a:lnTo>
                <a:lnTo>
                  <a:pt x="1223" y="2667"/>
                </a:lnTo>
                <a:lnTo>
                  <a:pt x="1180" y="2653"/>
                </a:lnTo>
                <a:lnTo>
                  <a:pt x="1139" y="2636"/>
                </a:lnTo>
                <a:lnTo>
                  <a:pt x="1100" y="2614"/>
                </a:lnTo>
                <a:lnTo>
                  <a:pt x="1063" y="2587"/>
                </a:lnTo>
                <a:lnTo>
                  <a:pt x="1028" y="2557"/>
                </a:lnTo>
                <a:lnTo>
                  <a:pt x="331" y="1864"/>
                </a:lnTo>
                <a:lnTo>
                  <a:pt x="329" y="1866"/>
                </a:lnTo>
                <a:lnTo>
                  <a:pt x="323" y="1871"/>
                </a:lnTo>
                <a:lnTo>
                  <a:pt x="314" y="1881"/>
                </a:lnTo>
                <a:lnTo>
                  <a:pt x="303" y="1892"/>
                </a:lnTo>
                <a:lnTo>
                  <a:pt x="288" y="1907"/>
                </a:lnTo>
                <a:lnTo>
                  <a:pt x="270" y="1923"/>
                </a:lnTo>
                <a:lnTo>
                  <a:pt x="251" y="1943"/>
                </a:lnTo>
                <a:lnTo>
                  <a:pt x="229" y="1964"/>
                </a:lnTo>
                <a:lnTo>
                  <a:pt x="206" y="1988"/>
                </a:lnTo>
                <a:lnTo>
                  <a:pt x="182" y="2012"/>
                </a:lnTo>
                <a:lnTo>
                  <a:pt x="156" y="2038"/>
                </a:lnTo>
                <a:lnTo>
                  <a:pt x="134" y="2056"/>
                </a:lnTo>
                <a:lnTo>
                  <a:pt x="114" y="2069"/>
                </a:lnTo>
                <a:lnTo>
                  <a:pt x="94" y="2075"/>
                </a:lnTo>
                <a:lnTo>
                  <a:pt x="76" y="2076"/>
                </a:lnTo>
                <a:lnTo>
                  <a:pt x="60" y="2071"/>
                </a:lnTo>
                <a:lnTo>
                  <a:pt x="45" y="2060"/>
                </a:lnTo>
                <a:lnTo>
                  <a:pt x="32" y="2044"/>
                </a:lnTo>
                <a:lnTo>
                  <a:pt x="21" y="2023"/>
                </a:lnTo>
                <a:lnTo>
                  <a:pt x="13" y="1997"/>
                </a:lnTo>
                <a:lnTo>
                  <a:pt x="6" y="1966"/>
                </a:lnTo>
                <a:lnTo>
                  <a:pt x="2" y="1931"/>
                </a:lnTo>
                <a:lnTo>
                  <a:pt x="0" y="1892"/>
                </a:lnTo>
                <a:lnTo>
                  <a:pt x="0" y="1887"/>
                </a:lnTo>
                <a:lnTo>
                  <a:pt x="1" y="1846"/>
                </a:lnTo>
                <a:lnTo>
                  <a:pt x="77" y="462"/>
                </a:lnTo>
                <a:lnTo>
                  <a:pt x="84" y="412"/>
                </a:lnTo>
                <a:lnTo>
                  <a:pt x="96" y="364"/>
                </a:lnTo>
                <a:lnTo>
                  <a:pt x="114" y="319"/>
                </a:lnTo>
                <a:lnTo>
                  <a:pt x="138" y="276"/>
                </a:lnTo>
                <a:lnTo>
                  <a:pt x="166" y="235"/>
                </a:lnTo>
                <a:lnTo>
                  <a:pt x="200" y="198"/>
                </a:lnTo>
                <a:lnTo>
                  <a:pt x="237" y="166"/>
                </a:lnTo>
                <a:lnTo>
                  <a:pt x="277" y="138"/>
                </a:lnTo>
                <a:lnTo>
                  <a:pt x="320" y="114"/>
                </a:lnTo>
                <a:lnTo>
                  <a:pt x="366" y="95"/>
                </a:lnTo>
                <a:lnTo>
                  <a:pt x="415" y="84"/>
                </a:lnTo>
                <a:lnTo>
                  <a:pt x="465" y="77"/>
                </a:lnTo>
                <a:lnTo>
                  <a:pt x="1858" y="1"/>
                </a:lnTo>
                <a:lnTo>
                  <a:pt x="190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1684" tIns="40842" rIns="81684" bIns="40842" numCol="1" anchor="t" anchorCtr="0" compatLnSpc="1">
            <a:prstTxWarp prst="textNoShape">
              <a:avLst/>
            </a:prstTxWarp>
          </a:bodyPr>
          <a:lstStyle/>
          <a:p>
            <a:pPr defTabSz="816818"/>
            <a:endParaRPr lang="en-US" sz="1549">
              <a:solidFill>
                <a:prstClr val="black"/>
              </a:solidFill>
            </a:endParaRPr>
          </a:p>
        </p:txBody>
      </p:sp>
      <p:sp>
        <p:nvSpPr>
          <p:cNvPr id="23" name="Freeform 11"/>
          <p:cNvSpPr>
            <a:spLocks noEditPoints="1"/>
          </p:cNvSpPr>
          <p:nvPr/>
        </p:nvSpPr>
        <p:spPr bwMode="auto">
          <a:xfrm>
            <a:off x="5803701" y="2512977"/>
            <a:ext cx="570091" cy="614052"/>
          </a:xfrm>
          <a:custGeom>
            <a:avLst/>
            <a:gdLst>
              <a:gd name="T0" fmla="*/ 241 w 3219"/>
              <a:gd name="T1" fmla="*/ 2342 h 3465"/>
              <a:gd name="T2" fmla="*/ 492 w 3219"/>
              <a:gd name="T3" fmla="*/ 2493 h 3465"/>
              <a:gd name="T4" fmla="*/ 598 w 3219"/>
              <a:gd name="T5" fmla="*/ 2213 h 3465"/>
              <a:gd name="T6" fmla="*/ 673 w 3219"/>
              <a:gd name="T7" fmla="*/ 1953 h 3465"/>
              <a:gd name="T8" fmla="*/ 1019 w 3219"/>
              <a:gd name="T9" fmla="*/ 2129 h 3465"/>
              <a:gd name="T10" fmla="*/ 1926 w 3219"/>
              <a:gd name="T11" fmla="*/ 2362 h 3465"/>
              <a:gd name="T12" fmla="*/ 2950 w 3219"/>
              <a:gd name="T13" fmla="*/ 2179 h 3465"/>
              <a:gd name="T14" fmla="*/ 3218 w 3219"/>
              <a:gd name="T15" fmla="*/ 2466 h 3465"/>
              <a:gd name="T16" fmla="*/ 2339 w 3219"/>
              <a:gd name="T17" fmla="*/ 3229 h 3465"/>
              <a:gd name="T18" fmla="*/ 826 w 3219"/>
              <a:gd name="T19" fmla="*/ 3295 h 3465"/>
              <a:gd name="T20" fmla="*/ 233 w 3219"/>
              <a:gd name="T21" fmla="*/ 3455 h 3465"/>
              <a:gd name="T22" fmla="*/ 0 w 3219"/>
              <a:gd name="T23" fmla="*/ 2242 h 3465"/>
              <a:gd name="T24" fmla="*/ 275 w 3219"/>
              <a:gd name="T25" fmla="*/ 1929 h 3465"/>
              <a:gd name="T26" fmla="*/ 2346 w 3219"/>
              <a:gd name="T27" fmla="*/ 1217 h 3465"/>
              <a:gd name="T28" fmla="*/ 2496 w 3219"/>
              <a:gd name="T29" fmla="*/ 1275 h 3465"/>
              <a:gd name="T30" fmla="*/ 2459 w 3219"/>
              <a:gd name="T31" fmla="*/ 1632 h 3465"/>
              <a:gd name="T32" fmla="*/ 2415 w 3219"/>
              <a:gd name="T33" fmla="*/ 1789 h 3465"/>
              <a:gd name="T34" fmla="*/ 2397 w 3219"/>
              <a:gd name="T35" fmla="*/ 1913 h 3465"/>
              <a:gd name="T36" fmla="*/ 2088 w 3219"/>
              <a:gd name="T37" fmla="*/ 2004 h 3465"/>
              <a:gd name="T38" fmla="*/ 1838 w 3219"/>
              <a:gd name="T39" fmla="*/ 1850 h 3465"/>
              <a:gd name="T40" fmla="*/ 1870 w 3219"/>
              <a:gd name="T41" fmla="*/ 1704 h 3465"/>
              <a:gd name="T42" fmla="*/ 2013 w 3219"/>
              <a:gd name="T43" fmla="*/ 1586 h 3465"/>
              <a:gd name="T44" fmla="*/ 1892 w 3219"/>
              <a:gd name="T45" fmla="*/ 1190 h 3465"/>
              <a:gd name="T46" fmla="*/ 1618 w 3219"/>
              <a:gd name="T47" fmla="*/ 1301 h 3465"/>
              <a:gd name="T48" fmla="*/ 1514 w 3219"/>
              <a:gd name="T49" fmla="*/ 1431 h 3465"/>
              <a:gd name="T50" fmla="*/ 1294 w 3219"/>
              <a:gd name="T51" fmla="*/ 1353 h 3465"/>
              <a:gd name="T52" fmla="*/ 1422 w 3219"/>
              <a:gd name="T53" fmla="*/ 1508 h 3465"/>
              <a:gd name="T54" fmla="*/ 1362 w 3219"/>
              <a:gd name="T55" fmla="*/ 1647 h 3465"/>
              <a:gd name="T56" fmla="*/ 1196 w 3219"/>
              <a:gd name="T57" fmla="*/ 1765 h 3465"/>
              <a:gd name="T58" fmla="*/ 1453 w 3219"/>
              <a:gd name="T59" fmla="*/ 1842 h 3465"/>
              <a:gd name="T60" fmla="*/ 1634 w 3219"/>
              <a:gd name="T61" fmla="*/ 1834 h 3465"/>
              <a:gd name="T62" fmla="*/ 1398 w 3219"/>
              <a:gd name="T63" fmla="*/ 2033 h 3465"/>
              <a:gd name="T64" fmla="*/ 1020 w 3219"/>
              <a:gd name="T65" fmla="*/ 1809 h 3465"/>
              <a:gd name="T66" fmla="*/ 931 w 3219"/>
              <a:gd name="T67" fmla="*/ 1649 h 3465"/>
              <a:gd name="T68" fmla="*/ 890 w 3219"/>
              <a:gd name="T69" fmla="*/ 1508 h 3465"/>
              <a:gd name="T70" fmla="*/ 1117 w 3219"/>
              <a:gd name="T71" fmla="*/ 1270 h 3465"/>
              <a:gd name="T72" fmla="*/ 2336 w 3219"/>
              <a:gd name="T73" fmla="*/ 175 h 3465"/>
              <a:gd name="T74" fmla="*/ 2431 w 3219"/>
              <a:gd name="T75" fmla="*/ 368 h 3465"/>
              <a:gd name="T76" fmla="*/ 2247 w 3219"/>
              <a:gd name="T77" fmla="*/ 327 h 3465"/>
              <a:gd name="T78" fmla="*/ 2107 w 3219"/>
              <a:gd name="T79" fmla="*/ 523 h 3465"/>
              <a:gd name="T80" fmla="*/ 2345 w 3219"/>
              <a:gd name="T81" fmla="*/ 662 h 3465"/>
              <a:gd name="T82" fmla="*/ 2473 w 3219"/>
              <a:gd name="T83" fmla="*/ 909 h 3465"/>
              <a:gd name="T84" fmla="*/ 1835 w 3219"/>
              <a:gd name="T85" fmla="*/ 954 h 3465"/>
              <a:gd name="T86" fmla="*/ 1882 w 3219"/>
              <a:gd name="T87" fmla="*/ 670 h 3465"/>
              <a:gd name="T88" fmla="*/ 1902 w 3219"/>
              <a:gd name="T89" fmla="*/ 523 h 3465"/>
              <a:gd name="T90" fmla="*/ 2082 w 3219"/>
              <a:gd name="T91" fmla="*/ 170 h 3465"/>
              <a:gd name="T92" fmla="*/ 1372 w 3219"/>
              <a:gd name="T93" fmla="*/ 142 h 3465"/>
              <a:gd name="T94" fmla="*/ 1579 w 3219"/>
              <a:gd name="T95" fmla="*/ 325 h 3465"/>
              <a:gd name="T96" fmla="*/ 1282 w 3219"/>
              <a:gd name="T97" fmla="*/ 297 h 3465"/>
              <a:gd name="T98" fmla="*/ 1186 w 3219"/>
              <a:gd name="T99" fmla="*/ 413 h 3465"/>
              <a:gd name="T100" fmla="*/ 1499 w 3219"/>
              <a:gd name="T101" fmla="*/ 535 h 3465"/>
              <a:gd name="T102" fmla="*/ 1610 w 3219"/>
              <a:gd name="T103" fmla="*/ 810 h 3465"/>
              <a:gd name="T104" fmla="*/ 1369 w 3219"/>
              <a:gd name="T105" fmla="*/ 1070 h 3465"/>
              <a:gd name="T106" fmla="*/ 1212 w 3219"/>
              <a:gd name="T107" fmla="*/ 1049 h 3465"/>
              <a:gd name="T108" fmla="*/ 967 w 3219"/>
              <a:gd name="T109" fmla="*/ 801 h 3465"/>
              <a:gd name="T110" fmla="*/ 1168 w 3219"/>
              <a:gd name="T111" fmla="*/ 797 h 3465"/>
              <a:gd name="T112" fmla="*/ 1437 w 3219"/>
              <a:gd name="T113" fmla="*/ 753 h 3465"/>
              <a:gd name="T114" fmla="*/ 1268 w 3219"/>
              <a:gd name="T115" fmla="*/ 644 h 3465"/>
              <a:gd name="T116" fmla="*/ 999 w 3219"/>
              <a:gd name="T117" fmla="*/ 458 h 3465"/>
              <a:gd name="T118" fmla="*/ 1138 w 3219"/>
              <a:gd name="T119" fmla="*/ 165 h 3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19" h="3465">
                <a:moveTo>
                  <a:pt x="431" y="2118"/>
                </a:moveTo>
                <a:lnTo>
                  <a:pt x="396" y="2121"/>
                </a:lnTo>
                <a:lnTo>
                  <a:pt x="364" y="2130"/>
                </a:lnTo>
                <a:lnTo>
                  <a:pt x="334" y="2144"/>
                </a:lnTo>
                <a:lnTo>
                  <a:pt x="307" y="2163"/>
                </a:lnTo>
                <a:lnTo>
                  <a:pt x="284" y="2186"/>
                </a:lnTo>
                <a:lnTo>
                  <a:pt x="265" y="2213"/>
                </a:lnTo>
                <a:lnTo>
                  <a:pt x="250" y="2243"/>
                </a:lnTo>
                <a:lnTo>
                  <a:pt x="242" y="2276"/>
                </a:lnTo>
                <a:lnTo>
                  <a:pt x="239" y="2311"/>
                </a:lnTo>
                <a:lnTo>
                  <a:pt x="241" y="2342"/>
                </a:lnTo>
                <a:lnTo>
                  <a:pt x="248" y="2372"/>
                </a:lnTo>
                <a:lnTo>
                  <a:pt x="260" y="2399"/>
                </a:lnTo>
                <a:lnTo>
                  <a:pt x="276" y="2424"/>
                </a:lnTo>
                <a:lnTo>
                  <a:pt x="296" y="2447"/>
                </a:lnTo>
                <a:lnTo>
                  <a:pt x="318" y="2466"/>
                </a:lnTo>
                <a:lnTo>
                  <a:pt x="343" y="2481"/>
                </a:lnTo>
                <a:lnTo>
                  <a:pt x="371" y="2493"/>
                </a:lnTo>
                <a:lnTo>
                  <a:pt x="400" y="2500"/>
                </a:lnTo>
                <a:lnTo>
                  <a:pt x="431" y="2503"/>
                </a:lnTo>
                <a:lnTo>
                  <a:pt x="462" y="2500"/>
                </a:lnTo>
                <a:lnTo>
                  <a:pt x="492" y="2493"/>
                </a:lnTo>
                <a:lnTo>
                  <a:pt x="520" y="2481"/>
                </a:lnTo>
                <a:lnTo>
                  <a:pt x="545" y="2466"/>
                </a:lnTo>
                <a:lnTo>
                  <a:pt x="567" y="2447"/>
                </a:lnTo>
                <a:lnTo>
                  <a:pt x="586" y="2424"/>
                </a:lnTo>
                <a:lnTo>
                  <a:pt x="602" y="2399"/>
                </a:lnTo>
                <a:lnTo>
                  <a:pt x="615" y="2372"/>
                </a:lnTo>
                <a:lnTo>
                  <a:pt x="621" y="2342"/>
                </a:lnTo>
                <a:lnTo>
                  <a:pt x="624" y="2311"/>
                </a:lnTo>
                <a:lnTo>
                  <a:pt x="621" y="2276"/>
                </a:lnTo>
                <a:lnTo>
                  <a:pt x="611" y="2243"/>
                </a:lnTo>
                <a:lnTo>
                  <a:pt x="598" y="2213"/>
                </a:lnTo>
                <a:lnTo>
                  <a:pt x="579" y="2186"/>
                </a:lnTo>
                <a:lnTo>
                  <a:pt x="555" y="2163"/>
                </a:lnTo>
                <a:lnTo>
                  <a:pt x="528" y="2144"/>
                </a:lnTo>
                <a:lnTo>
                  <a:pt x="498" y="2130"/>
                </a:lnTo>
                <a:lnTo>
                  <a:pt x="466" y="2121"/>
                </a:lnTo>
                <a:lnTo>
                  <a:pt x="431" y="2118"/>
                </a:lnTo>
                <a:close/>
                <a:moveTo>
                  <a:pt x="318" y="1926"/>
                </a:moveTo>
                <a:lnTo>
                  <a:pt x="545" y="1926"/>
                </a:lnTo>
                <a:lnTo>
                  <a:pt x="589" y="1929"/>
                </a:lnTo>
                <a:lnTo>
                  <a:pt x="632" y="1937"/>
                </a:lnTo>
                <a:lnTo>
                  <a:pt x="673" y="1953"/>
                </a:lnTo>
                <a:lnTo>
                  <a:pt x="711" y="1972"/>
                </a:lnTo>
                <a:lnTo>
                  <a:pt x="745" y="1997"/>
                </a:lnTo>
                <a:lnTo>
                  <a:pt x="776" y="2026"/>
                </a:lnTo>
                <a:lnTo>
                  <a:pt x="804" y="2058"/>
                </a:lnTo>
                <a:lnTo>
                  <a:pt x="826" y="2095"/>
                </a:lnTo>
                <a:lnTo>
                  <a:pt x="843" y="2134"/>
                </a:lnTo>
                <a:lnTo>
                  <a:pt x="855" y="2177"/>
                </a:lnTo>
                <a:lnTo>
                  <a:pt x="892" y="2157"/>
                </a:lnTo>
                <a:lnTo>
                  <a:pt x="932" y="2142"/>
                </a:lnTo>
                <a:lnTo>
                  <a:pt x="975" y="2132"/>
                </a:lnTo>
                <a:lnTo>
                  <a:pt x="1019" y="2129"/>
                </a:lnTo>
                <a:lnTo>
                  <a:pt x="1620" y="2129"/>
                </a:lnTo>
                <a:lnTo>
                  <a:pt x="1663" y="2132"/>
                </a:lnTo>
                <a:lnTo>
                  <a:pt x="1704" y="2141"/>
                </a:lnTo>
                <a:lnTo>
                  <a:pt x="1743" y="2154"/>
                </a:lnTo>
                <a:lnTo>
                  <a:pt x="1780" y="2172"/>
                </a:lnTo>
                <a:lnTo>
                  <a:pt x="1814" y="2196"/>
                </a:lnTo>
                <a:lnTo>
                  <a:pt x="1845" y="2222"/>
                </a:lnTo>
                <a:lnTo>
                  <a:pt x="1871" y="2253"/>
                </a:lnTo>
                <a:lnTo>
                  <a:pt x="1894" y="2286"/>
                </a:lnTo>
                <a:lnTo>
                  <a:pt x="1912" y="2323"/>
                </a:lnTo>
                <a:lnTo>
                  <a:pt x="1926" y="2362"/>
                </a:lnTo>
                <a:lnTo>
                  <a:pt x="1935" y="2403"/>
                </a:lnTo>
                <a:lnTo>
                  <a:pt x="1938" y="2447"/>
                </a:lnTo>
                <a:lnTo>
                  <a:pt x="1938" y="2628"/>
                </a:lnTo>
                <a:lnTo>
                  <a:pt x="2105" y="2628"/>
                </a:lnTo>
                <a:lnTo>
                  <a:pt x="2730" y="2225"/>
                </a:lnTo>
                <a:lnTo>
                  <a:pt x="2765" y="2206"/>
                </a:lnTo>
                <a:lnTo>
                  <a:pt x="2800" y="2191"/>
                </a:lnTo>
                <a:lnTo>
                  <a:pt x="2837" y="2181"/>
                </a:lnTo>
                <a:lnTo>
                  <a:pt x="2875" y="2176"/>
                </a:lnTo>
                <a:lnTo>
                  <a:pt x="2912" y="2174"/>
                </a:lnTo>
                <a:lnTo>
                  <a:pt x="2950" y="2179"/>
                </a:lnTo>
                <a:lnTo>
                  <a:pt x="2986" y="2186"/>
                </a:lnTo>
                <a:lnTo>
                  <a:pt x="3022" y="2199"/>
                </a:lnTo>
                <a:lnTo>
                  <a:pt x="3056" y="2215"/>
                </a:lnTo>
                <a:lnTo>
                  <a:pt x="3089" y="2235"/>
                </a:lnTo>
                <a:lnTo>
                  <a:pt x="3118" y="2260"/>
                </a:lnTo>
                <a:lnTo>
                  <a:pt x="3145" y="2287"/>
                </a:lnTo>
                <a:lnTo>
                  <a:pt x="3168" y="2320"/>
                </a:lnTo>
                <a:lnTo>
                  <a:pt x="3188" y="2355"/>
                </a:lnTo>
                <a:lnTo>
                  <a:pt x="3203" y="2391"/>
                </a:lnTo>
                <a:lnTo>
                  <a:pt x="3212" y="2428"/>
                </a:lnTo>
                <a:lnTo>
                  <a:pt x="3218" y="2466"/>
                </a:lnTo>
                <a:lnTo>
                  <a:pt x="3219" y="2502"/>
                </a:lnTo>
                <a:lnTo>
                  <a:pt x="3215" y="2540"/>
                </a:lnTo>
                <a:lnTo>
                  <a:pt x="3207" y="2577"/>
                </a:lnTo>
                <a:lnTo>
                  <a:pt x="3195" y="2612"/>
                </a:lnTo>
                <a:lnTo>
                  <a:pt x="3179" y="2646"/>
                </a:lnTo>
                <a:lnTo>
                  <a:pt x="3158" y="2679"/>
                </a:lnTo>
                <a:lnTo>
                  <a:pt x="3134" y="2708"/>
                </a:lnTo>
                <a:lnTo>
                  <a:pt x="3106" y="2734"/>
                </a:lnTo>
                <a:lnTo>
                  <a:pt x="3074" y="2758"/>
                </a:lnTo>
                <a:lnTo>
                  <a:pt x="2371" y="3211"/>
                </a:lnTo>
                <a:lnTo>
                  <a:pt x="2339" y="3229"/>
                </a:lnTo>
                <a:lnTo>
                  <a:pt x="2305" y="3243"/>
                </a:lnTo>
                <a:lnTo>
                  <a:pt x="2270" y="3253"/>
                </a:lnTo>
                <a:lnTo>
                  <a:pt x="2234" y="3260"/>
                </a:lnTo>
                <a:lnTo>
                  <a:pt x="2199" y="3262"/>
                </a:lnTo>
                <a:lnTo>
                  <a:pt x="1019" y="3262"/>
                </a:lnTo>
                <a:lnTo>
                  <a:pt x="975" y="3259"/>
                </a:lnTo>
                <a:lnTo>
                  <a:pt x="932" y="3249"/>
                </a:lnTo>
                <a:lnTo>
                  <a:pt x="892" y="3234"/>
                </a:lnTo>
                <a:lnTo>
                  <a:pt x="855" y="3215"/>
                </a:lnTo>
                <a:lnTo>
                  <a:pt x="843" y="3256"/>
                </a:lnTo>
                <a:lnTo>
                  <a:pt x="826" y="3295"/>
                </a:lnTo>
                <a:lnTo>
                  <a:pt x="804" y="3332"/>
                </a:lnTo>
                <a:lnTo>
                  <a:pt x="776" y="3365"/>
                </a:lnTo>
                <a:lnTo>
                  <a:pt x="745" y="3394"/>
                </a:lnTo>
                <a:lnTo>
                  <a:pt x="711" y="3419"/>
                </a:lnTo>
                <a:lnTo>
                  <a:pt x="673" y="3439"/>
                </a:lnTo>
                <a:lnTo>
                  <a:pt x="632" y="3454"/>
                </a:lnTo>
                <a:lnTo>
                  <a:pt x="589" y="3462"/>
                </a:lnTo>
                <a:lnTo>
                  <a:pt x="545" y="3465"/>
                </a:lnTo>
                <a:lnTo>
                  <a:pt x="318" y="3465"/>
                </a:lnTo>
                <a:lnTo>
                  <a:pt x="275" y="3463"/>
                </a:lnTo>
                <a:lnTo>
                  <a:pt x="233" y="3455"/>
                </a:lnTo>
                <a:lnTo>
                  <a:pt x="194" y="3441"/>
                </a:lnTo>
                <a:lnTo>
                  <a:pt x="157" y="3422"/>
                </a:lnTo>
                <a:lnTo>
                  <a:pt x="123" y="3400"/>
                </a:lnTo>
                <a:lnTo>
                  <a:pt x="93" y="3372"/>
                </a:lnTo>
                <a:lnTo>
                  <a:pt x="66" y="3342"/>
                </a:lnTo>
                <a:lnTo>
                  <a:pt x="43" y="3308"/>
                </a:lnTo>
                <a:lnTo>
                  <a:pt x="25" y="3272"/>
                </a:lnTo>
                <a:lnTo>
                  <a:pt x="12" y="3233"/>
                </a:lnTo>
                <a:lnTo>
                  <a:pt x="3" y="3191"/>
                </a:lnTo>
                <a:lnTo>
                  <a:pt x="0" y="3149"/>
                </a:lnTo>
                <a:lnTo>
                  <a:pt x="0" y="2242"/>
                </a:lnTo>
                <a:lnTo>
                  <a:pt x="3" y="2200"/>
                </a:lnTo>
                <a:lnTo>
                  <a:pt x="12" y="2159"/>
                </a:lnTo>
                <a:lnTo>
                  <a:pt x="25" y="2119"/>
                </a:lnTo>
                <a:lnTo>
                  <a:pt x="43" y="2083"/>
                </a:lnTo>
                <a:lnTo>
                  <a:pt x="66" y="2049"/>
                </a:lnTo>
                <a:lnTo>
                  <a:pt x="93" y="2018"/>
                </a:lnTo>
                <a:lnTo>
                  <a:pt x="123" y="1991"/>
                </a:lnTo>
                <a:lnTo>
                  <a:pt x="157" y="1969"/>
                </a:lnTo>
                <a:lnTo>
                  <a:pt x="194" y="1950"/>
                </a:lnTo>
                <a:lnTo>
                  <a:pt x="233" y="1937"/>
                </a:lnTo>
                <a:lnTo>
                  <a:pt x="275" y="1929"/>
                </a:lnTo>
                <a:lnTo>
                  <a:pt x="318" y="1926"/>
                </a:lnTo>
                <a:close/>
                <a:moveTo>
                  <a:pt x="1892" y="1190"/>
                </a:moveTo>
                <a:lnTo>
                  <a:pt x="1913" y="1192"/>
                </a:lnTo>
                <a:lnTo>
                  <a:pt x="1932" y="1199"/>
                </a:lnTo>
                <a:lnTo>
                  <a:pt x="1949" y="1210"/>
                </a:lnTo>
                <a:lnTo>
                  <a:pt x="1964" y="1223"/>
                </a:lnTo>
                <a:lnTo>
                  <a:pt x="1978" y="1240"/>
                </a:lnTo>
                <a:lnTo>
                  <a:pt x="2151" y="1497"/>
                </a:lnTo>
                <a:lnTo>
                  <a:pt x="2325" y="1242"/>
                </a:lnTo>
                <a:lnTo>
                  <a:pt x="2335" y="1230"/>
                </a:lnTo>
                <a:lnTo>
                  <a:pt x="2346" y="1217"/>
                </a:lnTo>
                <a:lnTo>
                  <a:pt x="2359" y="1206"/>
                </a:lnTo>
                <a:lnTo>
                  <a:pt x="2374" y="1198"/>
                </a:lnTo>
                <a:lnTo>
                  <a:pt x="2391" y="1192"/>
                </a:lnTo>
                <a:lnTo>
                  <a:pt x="2410" y="1190"/>
                </a:lnTo>
                <a:lnTo>
                  <a:pt x="2429" y="1192"/>
                </a:lnTo>
                <a:lnTo>
                  <a:pt x="2448" y="1197"/>
                </a:lnTo>
                <a:lnTo>
                  <a:pt x="2464" y="1206"/>
                </a:lnTo>
                <a:lnTo>
                  <a:pt x="2477" y="1219"/>
                </a:lnTo>
                <a:lnTo>
                  <a:pt x="2488" y="1235"/>
                </a:lnTo>
                <a:lnTo>
                  <a:pt x="2494" y="1253"/>
                </a:lnTo>
                <a:lnTo>
                  <a:pt x="2496" y="1275"/>
                </a:lnTo>
                <a:lnTo>
                  <a:pt x="2495" y="1292"/>
                </a:lnTo>
                <a:lnTo>
                  <a:pt x="2490" y="1309"/>
                </a:lnTo>
                <a:lnTo>
                  <a:pt x="2484" y="1323"/>
                </a:lnTo>
                <a:lnTo>
                  <a:pt x="2474" y="1337"/>
                </a:lnTo>
                <a:lnTo>
                  <a:pt x="2284" y="1586"/>
                </a:lnTo>
                <a:lnTo>
                  <a:pt x="2397" y="1586"/>
                </a:lnTo>
                <a:lnTo>
                  <a:pt x="2415" y="1588"/>
                </a:lnTo>
                <a:lnTo>
                  <a:pt x="2430" y="1594"/>
                </a:lnTo>
                <a:lnTo>
                  <a:pt x="2442" y="1604"/>
                </a:lnTo>
                <a:lnTo>
                  <a:pt x="2453" y="1617"/>
                </a:lnTo>
                <a:lnTo>
                  <a:pt x="2459" y="1632"/>
                </a:lnTo>
                <a:lnTo>
                  <a:pt x="2462" y="1649"/>
                </a:lnTo>
                <a:lnTo>
                  <a:pt x="2459" y="1666"/>
                </a:lnTo>
                <a:lnTo>
                  <a:pt x="2453" y="1682"/>
                </a:lnTo>
                <a:lnTo>
                  <a:pt x="2442" y="1695"/>
                </a:lnTo>
                <a:lnTo>
                  <a:pt x="2430" y="1704"/>
                </a:lnTo>
                <a:lnTo>
                  <a:pt x="2415" y="1710"/>
                </a:lnTo>
                <a:lnTo>
                  <a:pt x="2397" y="1713"/>
                </a:lnTo>
                <a:lnTo>
                  <a:pt x="2238" y="1713"/>
                </a:lnTo>
                <a:lnTo>
                  <a:pt x="2238" y="1786"/>
                </a:lnTo>
                <a:lnTo>
                  <a:pt x="2397" y="1786"/>
                </a:lnTo>
                <a:lnTo>
                  <a:pt x="2415" y="1789"/>
                </a:lnTo>
                <a:lnTo>
                  <a:pt x="2430" y="1795"/>
                </a:lnTo>
                <a:lnTo>
                  <a:pt x="2442" y="1804"/>
                </a:lnTo>
                <a:lnTo>
                  <a:pt x="2453" y="1817"/>
                </a:lnTo>
                <a:lnTo>
                  <a:pt x="2459" y="1833"/>
                </a:lnTo>
                <a:lnTo>
                  <a:pt x="2462" y="1850"/>
                </a:lnTo>
                <a:lnTo>
                  <a:pt x="2459" y="1867"/>
                </a:lnTo>
                <a:lnTo>
                  <a:pt x="2453" y="1882"/>
                </a:lnTo>
                <a:lnTo>
                  <a:pt x="2442" y="1895"/>
                </a:lnTo>
                <a:lnTo>
                  <a:pt x="2430" y="1905"/>
                </a:lnTo>
                <a:lnTo>
                  <a:pt x="2415" y="1911"/>
                </a:lnTo>
                <a:lnTo>
                  <a:pt x="2397" y="1913"/>
                </a:lnTo>
                <a:lnTo>
                  <a:pt x="2238" y="1913"/>
                </a:lnTo>
                <a:lnTo>
                  <a:pt x="2238" y="1941"/>
                </a:lnTo>
                <a:lnTo>
                  <a:pt x="2234" y="1965"/>
                </a:lnTo>
                <a:lnTo>
                  <a:pt x="2225" y="1986"/>
                </a:lnTo>
                <a:lnTo>
                  <a:pt x="2211" y="2004"/>
                </a:lnTo>
                <a:lnTo>
                  <a:pt x="2194" y="2017"/>
                </a:lnTo>
                <a:lnTo>
                  <a:pt x="2173" y="2026"/>
                </a:lnTo>
                <a:lnTo>
                  <a:pt x="2150" y="2029"/>
                </a:lnTo>
                <a:lnTo>
                  <a:pt x="2127" y="2026"/>
                </a:lnTo>
                <a:lnTo>
                  <a:pt x="2106" y="2017"/>
                </a:lnTo>
                <a:lnTo>
                  <a:pt x="2088" y="2004"/>
                </a:lnTo>
                <a:lnTo>
                  <a:pt x="2074" y="1986"/>
                </a:lnTo>
                <a:lnTo>
                  <a:pt x="2066" y="1965"/>
                </a:lnTo>
                <a:lnTo>
                  <a:pt x="2062" y="1941"/>
                </a:lnTo>
                <a:lnTo>
                  <a:pt x="2062" y="1913"/>
                </a:lnTo>
                <a:lnTo>
                  <a:pt x="1902" y="1913"/>
                </a:lnTo>
                <a:lnTo>
                  <a:pt x="1885" y="1911"/>
                </a:lnTo>
                <a:lnTo>
                  <a:pt x="1870" y="1905"/>
                </a:lnTo>
                <a:lnTo>
                  <a:pt x="1856" y="1895"/>
                </a:lnTo>
                <a:lnTo>
                  <a:pt x="1847" y="1882"/>
                </a:lnTo>
                <a:lnTo>
                  <a:pt x="1841" y="1867"/>
                </a:lnTo>
                <a:lnTo>
                  <a:pt x="1838" y="1850"/>
                </a:lnTo>
                <a:lnTo>
                  <a:pt x="1841" y="1833"/>
                </a:lnTo>
                <a:lnTo>
                  <a:pt x="1847" y="1817"/>
                </a:lnTo>
                <a:lnTo>
                  <a:pt x="1856" y="1804"/>
                </a:lnTo>
                <a:lnTo>
                  <a:pt x="1870" y="1795"/>
                </a:lnTo>
                <a:lnTo>
                  <a:pt x="1885" y="1789"/>
                </a:lnTo>
                <a:lnTo>
                  <a:pt x="1902" y="1786"/>
                </a:lnTo>
                <a:lnTo>
                  <a:pt x="2062" y="1786"/>
                </a:lnTo>
                <a:lnTo>
                  <a:pt x="2062" y="1713"/>
                </a:lnTo>
                <a:lnTo>
                  <a:pt x="1902" y="1713"/>
                </a:lnTo>
                <a:lnTo>
                  <a:pt x="1885" y="1710"/>
                </a:lnTo>
                <a:lnTo>
                  <a:pt x="1870" y="1704"/>
                </a:lnTo>
                <a:lnTo>
                  <a:pt x="1856" y="1695"/>
                </a:lnTo>
                <a:lnTo>
                  <a:pt x="1847" y="1682"/>
                </a:lnTo>
                <a:lnTo>
                  <a:pt x="1841" y="1666"/>
                </a:lnTo>
                <a:lnTo>
                  <a:pt x="1838" y="1649"/>
                </a:lnTo>
                <a:lnTo>
                  <a:pt x="1841" y="1632"/>
                </a:lnTo>
                <a:lnTo>
                  <a:pt x="1847" y="1617"/>
                </a:lnTo>
                <a:lnTo>
                  <a:pt x="1856" y="1604"/>
                </a:lnTo>
                <a:lnTo>
                  <a:pt x="1870" y="1594"/>
                </a:lnTo>
                <a:lnTo>
                  <a:pt x="1885" y="1588"/>
                </a:lnTo>
                <a:lnTo>
                  <a:pt x="1902" y="1586"/>
                </a:lnTo>
                <a:lnTo>
                  <a:pt x="2013" y="1586"/>
                </a:lnTo>
                <a:lnTo>
                  <a:pt x="1825" y="1337"/>
                </a:lnTo>
                <a:lnTo>
                  <a:pt x="1813" y="1317"/>
                </a:lnTo>
                <a:lnTo>
                  <a:pt x="1806" y="1297"/>
                </a:lnTo>
                <a:lnTo>
                  <a:pt x="1803" y="1276"/>
                </a:lnTo>
                <a:lnTo>
                  <a:pt x="1805" y="1257"/>
                </a:lnTo>
                <a:lnTo>
                  <a:pt x="1811" y="1239"/>
                </a:lnTo>
                <a:lnTo>
                  <a:pt x="1822" y="1223"/>
                </a:lnTo>
                <a:lnTo>
                  <a:pt x="1835" y="1210"/>
                </a:lnTo>
                <a:lnTo>
                  <a:pt x="1851" y="1199"/>
                </a:lnTo>
                <a:lnTo>
                  <a:pt x="1871" y="1192"/>
                </a:lnTo>
                <a:lnTo>
                  <a:pt x="1892" y="1190"/>
                </a:lnTo>
                <a:close/>
                <a:moveTo>
                  <a:pt x="1352" y="1182"/>
                </a:moveTo>
                <a:lnTo>
                  <a:pt x="1391" y="1184"/>
                </a:lnTo>
                <a:lnTo>
                  <a:pt x="1427" y="1188"/>
                </a:lnTo>
                <a:lnTo>
                  <a:pt x="1459" y="1196"/>
                </a:lnTo>
                <a:lnTo>
                  <a:pt x="1490" y="1206"/>
                </a:lnTo>
                <a:lnTo>
                  <a:pt x="1517" y="1219"/>
                </a:lnTo>
                <a:lnTo>
                  <a:pt x="1543" y="1234"/>
                </a:lnTo>
                <a:lnTo>
                  <a:pt x="1566" y="1251"/>
                </a:lnTo>
                <a:lnTo>
                  <a:pt x="1588" y="1270"/>
                </a:lnTo>
                <a:lnTo>
                  <a:pt x="1609" y="1291"/>
                </a:lnTo>
                <a:lnTo>
                  <a:pt x="1618" y="1301"/>
                </a:lnTo>
                <a:lnTo>
                  <a:pt x="1626" y="1316"/>
                </a:lnTo>
                <a:lnTo>
                  <a:pt x="1631" y="1333"/>
                </a:lnTo>
                <a:lnTo>
                  <a:pt x="1634" y="1352"/>
                </a:lnTo>
                <a:lnTo>
                  <a:pt x="1630" y="1375"/>
                </a:lnTo>
                <a:lnTo>
                  <a:pt x="1622" y="1395"/>
                </a:lnTo>
                <a:lnTo>
                  <a:pt x="1608" y="1412"/>
                </a:lnTo>
                <a:lnTo>
                  <a:pt x="1590" y="1426"/>
                </a:lnTo>
                <a:lnTo>
                  <a:pt x="1569" y="1434"/>
                </a:lnTo>
                <a:lnTo>
                  <a:pt x="1547" y="1437"/>
                </a:lnTo>
                <a:lnTo>
                  <a:pt x="1529" y="1435"/>
                </a:lnTo>
                <a:lnTo>
                  <a:pt x="1514" y="1431"/>
                </a:lnTo>
                <a:lnTo>
                  <a:pt x="1503" y="1425"/>
                </a:lnTo>
                <a:lnTo>
                  <a:pt x="1492" y="1417"/>
                </a:lnTo>
                <a:lnTo>
                  <a:pt x="1484" y="1410"/>
                </a:lnTo>
                <a:lnTo>
                  <a:pt x="1465" y="1390"/>
                </a:lnTo>
                <a:lnTo>
                  <a:pt x="1445" y="1374"/>
                </a:lnTo>
                <a:lnTo>
                  <a:pt x="1423" y="1361"/>
                </a:lnTo>
                <a:lnTo>
                  <a:pt x="1401" y="1352"/>
                </a:lnTo>
                <a:lnTo>
                  <a:pt x="1376" y="1346"/>
                </a:lnTo>
                <a:lnTo>
                  <a:pt x="1348" y="1343"/>
                </a:lnTo>
                <a:lnTo>
                  <a:pt x="1320" y="1347"/>
                </a:lnTo>
                <a:lnTo>
                  <a:pt x="1294" y="1353"/>
                </a:lnTo>
                <a:lnTo>
                  <a:pt x="1269" y="1365"/>
                </a:lnTo>
                <a:lnTo>
                  <a:pt x="1248" y="1379"/>
                </a:lnTo>
                <a:lnTo>
                  <a:pt x="1229" y="1398"/>
                </a:lnTo>
                <a:lnTo>
                  <a:pt x="1212" y="1422"/>
                </a:lnTo>
                <a:lnTo>
                  <a:pt x="1199" y="1448"/>
                </a:lnTo>
                <a:lnTo>
                  <a:pt x="1362" y="1448"/>
                </a:lnTo>
                <a:lnTo>
                  <a:pt x="1381" y="1451"/>
                </a:lnTo>
                <a:lnTo>
                  <a:pt x="1398" y="1459"/>
                </a:lnTo>
                <a:lnTo>
                  <a:pt x="1411" y="1472"/>
                </a:lnTo>
                <a:lnTo>
                  <a:pt x="1419" y="1489"/>
                </a:lnTo>
                <a:lnTo>
                  <a:pt x="1422" y="1508"/>
                </a:lnTo>
                <a:lnTo>
                  <a:pt x="1419" y="1527"/>
                </a:lnTo>
                <a:lnTo>
                  <a:pt x="1411" y="1543"/>
                </a:lnTo>
                <a:lnTo>
                  <a:pt x="1398" y="1555"/>
                </a:lnTo>
                <a:lnTo>
                  <a:pt x="1381" y="1564"/>
                </a:lnTo>
                <a:lnTo>
                  <a:pt x="1362" y="1567"/>
                </a:lnTo>
                <a:lnTo>
                  <a:pt x="1170" y="1567"/>
                </a:lnTo>
                <a:lnTo>
                  <a:pt x="1169" y="1587"/>
                </a:lnTo>
                <a:lnTo>
                  <a:pt x="1169" y="1608"/>
                </a:lnTo>
                <a:lnTo>
                  <a:pt x="1169" y="1628"/>
                </a:lnTo>
                <a:lnTo>
                  <a:pt x="1170" y="1647"/>
                </a:lnTo>
                <a:lnTo>
                  <a:pt x="1362" y="1647"/>
                </a:lnTo>
                <a:lnTo>
                  <a:pt x="1381" y="1649"/>
                </a:lnTo>
                <a:lnTo>
                  <a:pt x="1398" y="1659"/>
                </a:lnTo>
                <a:lnTo>
                  <a:pt x="1411" y="1671"/>
                </a:lnTo>
                <a:lnTo>
                  <a:pt x="1419" y="1688"/>
                </a:lnTo>
                <a:lnTo>
                  <a:pt x="1422" y="1707"/>
                </a:lnTo>
                <a:lnTo>
                  <a:pt x="1419" y="1725"/>
                </a:lnTo>
                <a:lnTo>
                  <a:pt x="1411" y="1742"/>
                </a:lnTo>
                <a:lnTo>
                  <a:pt x="1398" y="1755"/>
                </a:lnTo>
                <a:lnTo>
                  <a:pt x="1381" y="1763"/>
                </a:lnTo>
                <a:lnTo>
                  <a:pt x="1362" y="1765"/>
                </a:lnTo>
                <a:lnTo>
                  <a:pt x="1196" y="1765"/>
                </a:lnTo>
                <a:lnTo>
                  <a:pt x="1210" y="1794"/>
                </a:lnTo>
                <a:lnTo>
                  <a:pt x="1227" y="1818"/>
                </a:lnTo>
                <a:lnTo>
                  <a:pt x="1247" y="1838"/>
                </a:lnTo>
                <a:lnTo>
                  <a:pt x="1270" y="1854"/>
                </a:lnTo>
                <a:lnTo>
                  <a:pt x="1296" y="1864"/>
                </a:lnTo>
                <a:lnTo>
                  <a:pt x="1324" y="1872"/>
                </a:lnTo>
                <a:lnTo>
                  <a:pt x="1356" y="1874"/>
                </a:lnTo>
                <a:lnTo>
                  <a:pt x="1383" y="1872"/>
                </a:lnTo>
                <a:lnTo>
                  <a:pt x="1409" y="1865"/>
                </a:lnTo>
                <a:lnTo>
                  <a:pt x="1431" y="1856"/>
                </a:lnTo>
                <a:lnTo>
                  <a:pt x="1453" y="1842"/>
                </a:lnTo>
                <a:lnTo>
                  <a:pt x="1473" y="1824"/>
                </a:lnTo>
                <a:lnTo>
                  <a:pt x="1493" y="1802"/>
                </a:lnTo>
                <a:lnTo>
                  <a:pt x="1505" y="1791"/>
                </a:lnTo>
                <a:lnTo>
                  <a:pt x="1520" y="1782"/>
                </a:lnTo>
                <a:lnTo>
                  <a:pt x="1535" y="1776"/>
                </a:lnTo>
                <a:lnTo>
                  <a:pt x="1555" y="1774"/>
                </a:lnTo>
                <a:lnTo>
                  <a:pt x="1577" y="1777"/>
                </a:lnTo>
                <a:lnTo>
                  <a:pt x="1596" y="1785"/>
                </a:lnTo>
                <a:lnTo>
                  <a:pt x="1611" y="1798"/>
                </a:lnTo>
                <a:lnTo>
                  <a:pt x="1625" y="1814"/>
                </a:lnTo>
                <a:lnTo>
                  <a:pt x="1634" y="1834"/>
                </a:lnTo>
                <a:lnTo>
                  <a:pt x="1637" y="1855"/>
                </a:lnTo>
                <a:lnTo>
                  <a:pt x="1634" y="1876"/>
                </a:lnTo>
                <a:lnTo>
                  <a:pt x="1627" y="1894"/>
                </a:lnTo>
                <a:lnTo>
                  <a:pt x="1619" y="1907"/>
                </a:lnTo>
                <a:lnTo>
                  <a:pt x="1593" y="1935"/>
                </a:lnTo>
                <a:lnTo>
                  <a:pt x="1567" y="1960"/>
                </a:lnTo>
                <a:lnTo>
                  <a:pt x="1539" y="1983"/>
                </a:lnTo>
                <a:lnTo>
                  <a:pt x="1508" y="2000"/>
                </a:lnTo>
                <a:lnTo>
                  <a:pt x="1474" y="2015"/>
                </a:lnTo>
                <a:lnTo>
                  <a:pt x="1438" y="2027"/>
                </a:lnTo>
                <a:lnTo>
                  <a:pt x="1398" y="2033"/>
                </a:lnTo>
                <a:lnTo>
                  <a:pt x="1356" y="2035"/>
                </a:lnTo>
                <a:lnTo>
                  <a:pt x="1307" y="2033"/>
                </a:lnTo>
                <a:lnTo>
                  <a:pt x="1263" y="2025"/>
                </a:lnTo>
                <a:lnTo>
                  <a:pt x="1221" y="2012"/>
                </a:lnTo>
                <a:lnTo>
                  <a:pt x="1183" y="1995"/>
                </a:lnTo>
                <a:lnTo>
                  <a:pt x="1147" y="1973"/>
                </a:lnTo>
                <a:lnTo>
                  <a:pt x="1115" y="1948"/>
                </a:lnTo>
                <a:lnTo>
                  <a:pt x="1086" y="1918"/>
                </a:lnTo>
                <a:lnTo>
                  <a:pt x="1060" y="1884"/>
                </a:lnTo>
                <a:lnTo>
                  <a:pt x="1038" y="1849"/>
                </a:lnTo>
                <a:lnTo>
                  <a:pt x="1020" y="1809"/>
                </a:lnTo>
                <a:lnTo>
                  <a:pt x="1005" y="1765"/>
                </a:lnTo>
                <a:lnTo>
                  <a:pt x="950" y="1765"/>
                </a:lnTo>
                <a:lnTo>
                  <a:pt x="931" y="1763"/>
                </a:lnTo>
                <a:lnTo>
                  <a:pt x="916" y="1755"/>
                </a:lnTo>
                <a:lnTo>
                  <a:pt x="902" y="1742"/>
                </a:lnTo>
                <a:lnTo>
                  <a:pt x="893" y="1725"/>
                </a:lnTo>
                <a:lnTo>
                  <a:pt x="890" y="1706"/>
                </a:lnTo>
                <a:lnTo>
                  <a:pt x="893" y="1688"/>
                </a:lnTo>
                <a:lnTo>
                  <a:pt x="902" y="1671"/>
                </a:lnTo>
                <a:lnTo>
                  <a:pt x="916" y="1659"/>
                </a:lnTo>
                <a:lnTo>
                  <a:pt x="931" y="1649"/>
                </a:lnTo>
                <a:lnTo>
                  <a:pt x="950" y="1647"/>
                </a:lnTo>
                <a:lnTo>
                  <a:pt x="986" y="1647"/>
                </a:lnTo>
                <a:lnTo>
                  <a:pt x="985" y="1610"/>
                </a:lnTo>
                <a:lnTo>
                  <a:pt x="985" y="1588"/>
                </a:lnTo>
                <a:lnTo>
                  <a:pt x="986" y="1567"/>
                </a:lnTo>
                <a:lnTo>
                  <a:pt x="950" y="1567"/>
                </a:lnTo>
                <a:lnTo>
                  <a:pt x="931" y="1564"/>
                </a:lnTo>
                <a:lnTo>
                  <a:pt x="916" y="1555"/>
                </a:lnTo>
                <a:lnTo>
                  <a:pt x="902" y="1543"/>
                </a:lnTo>
                <a:lnTo>
                  <a:pt x="893" y="1527"/>
                </a:lnTo>
                <a:lnTo>
                  <a:pt x="890" y="1508"/>
                </a:lnTo>
                <a:lnTo>
                  <a:pt x="893" y="1489"/>
                </a:lnTo>
                <a:lnTo>
                  <a:pt x="902" y="1472"/>
                </a:lnTo>
                <a:lnTo>
                  <a:pt x="916" y="1459"/>
                </a:lnTo>
                <a:lnTo>
                  <a:pt x="931" y="1451"/>
                </a:lnTo>
                <a:lnTo>
                  <a:pt x="950" y="1448"/>
                </a:lnTo>
                <a:lnTo>
                  <a:pt x="1008" y="1448"/>
                </a:lnTo>
                <a:lnTo>
                  <a:pt x="1023" y="1407"/>
                </a:lnTo>
                <a:lnTo>
                  <a:pt x="1042" y="1368"/>
                </a:lnTo>
                <a:lnTo>
                  <a:pt x="1064" y="1332"/>
                </a:lnTo>
                <a:lnTo>
                  <a:pt x="1089" y="1299"/>
                </a:lnTo>
                <a:lnTo>
                  <a:pt x="1117" y="1270"/>
                </a:lnTo>
                <a:lnTo>
                  <a:pt x="1149" y="1244"/>
                </a:lnTo>
                <a:lnTo>
                  <a:pt x="1184" y="1223"/>
                </a:lnTo>
                <a:lnTo>
                  <a:pt x="1222" y="1205"/>
                </a:lnTo>
                <a:lnTo>
                  <a:pt x="1262" y="1193"/>
                </a:lnTo>
                <a:lnTo>
                  <a:pt x="1306" y="1185"/>
                </a:lnTo>
                <a:lnTo>
                  <a:pt x="1352" y="1182"/>
                </a:lnTo>
                <a:close/>
                <a:moveTo>
                  <a:pt x="2203" y="151"/>
                </a:moveTo>
                <a:lnTo>
                  <a:pt x="2241" y="152"/>
                </a:lnTo>
                <a:lnTo>
                  <a:pt x="2275" y="157"/>
                </a:lnTo>
                <a:lnTo>
                  <a:pt x="2307" y="165"/>
                </a:lnTo>
                <a:lnTo>
                  <a:pt x="2336" y="175"/>
                </a:lnTo>
                <a:lnTo>
                  <a:pt x="2362" y="189"/>
                </a:lnTo>
                <a:lnTo>
                  <a:pt x="2387" y="204"/>
                </a:lnTo>
                <a:lnTo>
                  <a:pt x="2409" y="220"/>
                </a:lnTo>
                <a:lnTo>
                  <a:pt x="2429" y="240"/>
                </a:lnTo>
                <a:lnTo>
                  <a:pt x="2440" y="253"/>
                </a:lnTo>
                <a:lnTo>
                  <a:pt x="2450" y="268"/>
                </a:lnTo>
                <a:lnTo>
                  <a:pt x="2455" y="285"/>
                </a:lnTo>
                <a:lnTo>
                  <a:pt x="2457" y="305"/>
                </a:lnTo>
                <a:lnTo>
                  <a:pt x="2454" y="328"/>
                </a:lnTo>
                <a:lnTo>
                  <a:pt x="2446" y="350"/>
                </a:lnTo>
                <a:lnTo>
                  <a:pt x="2431" y="368"/>
                </a:lnTo>
                <a:lnTo>
                  <a:pt x="2413" y="382"/>
                </a:lnTo>
                <a:lnTo>
                  <a:pt x="2392" y="390"/>
                </a:lnTo>
                <a:lnTo>
                  <a:pt x="2368" y="393"/>
                </a:lnTo>
                <a:lnTo>
                  <a:pt x="2350" y="391"/>
                </a:lnTo>
                <a:lnTo>
                  <a:pt x="2335" y="387"/>
                </a:lnTo>
                <a:lnTo>
                  <a:pt x="2322" y="381"/>
                </a:lnTo>
                <a:lnTo>
                  <a:pt x="2312" y="373"/>
                </a:lnTo>
                <a:lnTo>
                  <a:pt x="2303" y="366"/>
                </a:lnTo>
                <a:lnTo>
                  <a:pt x="2285" y="349"/>
                </a:lnTo>
                <a:lnTo>
                  <a:pt x="2266" y="335"/>
                </a:lnTo>
                <a:lnTo>
                  <a:pt x="2247" y="327"/>
                </a:lnTo>
                <a:lnTo>
                  <a:pt x="2227" y="321"/>
                </a:lnTo>
                <a:lnTo>
                  <a:pt x="2205" y="318"/>
                </a:lnTo>
                <a:lnTo>
                  <a:pt x="2185" y="321"/>
                </a:lnTo>
                <a:lnTo>
                  <a:pt x="2168" y="325"/>
                </a:lnTo>
                <a:lnTo>
                  <a:pt x="2152" y="333"/>
                </a:lnTo>
                <a:lnTo>
                  <a:pt x="2137" y="345"/>
                </a:lnTo>
                <a:lnTo>
                  <a:pt x="2125" y="361"/>
                </a:lnTo>
                <a:lnTo>
                  <a:pt x="2115" y="382"/>
                </a:lnTo>
                <a:lnTo>
                  <a:pt x="2109" y="405"/>
                </a:lnTo>
                <a:lnTo>
                  <a:pt x="2107" y="432"/>
                </a:lnTo>
                <a:lnTo>
                  <a:pt x="2107" y="523"/>
                </a:lnTo>
                <a:lnTo>
                  <a:pt x="2307" y="523"/>
                </a:lnTo>
                <a:lnTo>
                  <a:pt x="2327" y="525"/>
                </a:lnTo>
                <a:lnTo>
                  <a:pt x="2345" y="534"/>
                </a:lnTo>
                <a:lnTo>
                  <a:pt x="2361" y="545"/>
                </a:lnTo>
                <a:lnTo>
                  <a:pt x="2373" y="560"/>
                </a:lnTo>
                <a:lnTo>
                  <a:pt x="2380" y="578"/>
                </a:lnTo>
                <a:lnTo>
                  <a:pt x="2383" y="598"/>
                </a:lnTo>
                <a:lnTo>
                  <a:pt x="2380" y="618"/>
                </a:lnTo>
                <a:lnTo>
                  <a:pt x="2373" y="636"/>
                </a:lnTo>
                <a:lnTo>
                  <a:pt x="2361" y="651"/>
                </a:lnTo>
                <a:lnTo>
                  <a:pt x="2345" y="662"/>
                </a:lnTo>
                <a:lnTo>
                  <a:pt x="2327" y="670"/>
                </a:lnTo>
                <a:lnTo>
                  <a:pt x="2307" y="673"/>
                </a:lnTo>
                <a:lnTo>
                  <a:pt x="2107" y="673"/>
                </a:lnTo>
                <a:lnTo>
                  <a:pt x="2107" y="830"/>
                </a:lnTo>
                <a:lnTo>
                  <a:pt x="2394" y="830"/>
                </a:lnTo>
                <a:lnTo>
                  <a:pt x="2415" y="833"/>
                </a:lnTo>
                <a:lnTo>
                  <a:pt x="2434" y="842"/>
                </a:lnTo>
                <a:lnTo>
                  <a:pt x="2450" y="853"/>
                </a:lnTo>
                <a:lnTo>
                  <a:pt x="2463" y="869"/>
                </a:lnTo>
                <a:lnTo>
                  <a:pt x="2470" y="888"/>
                </a:lnTo>
                <a:lnTo>
                  <a:pt x="2473" y="909"/>
                </a:lnTo>
                <a:lnTo>
                  <a:pt x="2470" y="930"/>
                </a:lnTo>
                <a:lnTo>
                  <a:pt x="2463" y="949"/>
                </a:lnTo>
                <a:lnTo>
                  <a:pt x="2450" y="965"/>
                </a:lnTo>
                <a:lnTo>
                  <a:pt x="2434" y="977"/>
                </a:lnTo>
                <a:lnTo>
                  <a:pt x="2415" y="984"/>
                </a:lnTo>
                <a:lnTo>
                  <a:pt x="2394" y="987"/>
                </a:lnTo>
                <a:lnTo>
                  <a:pt x="1900" y="987"/>
                </a:lnTo>
                <a:lnTo>
                  <a:pt x="1879" y="985"/>
                </a:lnTo>
                <a:lnTo>
                  <a:pt x="1861" y="978"/>
                </a:lnTo>
                <a:lnTo>
                  <a:pt x="1847" y="968"/>
                </a:lnTo>
                <a:lnTo>
                  <a:pt x="1835" y="954"/>
                </a:lnTo>
                <a:lnTo>
                  <a:pt x="1829" y="939"/>
                </a:lnTo>
                <a:lnTo>
                  <a:pt x="1827" y="921"/>
                </a:lnTo>
                <a:lnTo>
                  <a:pt x="1829" y="904"/>
                </a:lnTo>
                <a:lnTo>
                  <a:pt x="1834" y="888"/>
                </a:lnTo>
                <a:lnTo>
                  <a:pt x="1845" y="873"/>
                </a:lnTo>
                <a:lnTo>
                  <a:pt x="1859" y="863"/>
                </a:lnTo>
                <a:lnTo>
                  <a:pt x="1875" y="854"/>
                </a:lnTo>
                <a:lnTo>
                  <a:pt x="1923" y="838"/>
                </a:lnTo>
                <a:lnTo>
                  <a:pt x="1923" y="673"/>
                </a:lnTo>
                <a:lnTo>
                  <a:pt x="1902" y="673"/>
                </a:lnTo>
                <a:lnTo>
                  <a:pt x="1882" y="670"/>
                </a:lnTo>
                <a:lnTo>
                  <a:pt x="1864" y="662"/>
                </a:lnTo>
                <a:lnTo>
                  <a:pt x="1849" y="651"/>
                </a:lnTo>
                <a:lnTo>
                  <a:pt x="1836" y="636"/>
                </a:lnTo>
                <a:lnTo>
                  <a:pt x="1829" y="618"/>
                </a:lnTo>
                <a:lnTo>
                  <a:pt x="1827" y="598"/>
                </a:lnTo>
                <a:lnTo>
                  <a:pt x="1829" y="578"/>
                </a:lnTo>
                <a:lnTo>
                  <a:pt x="1836" y="560"/>
                </a:lnTo>
                <a:lnTo>
                  <a:pt x="1849" y="545"/>
                </a:lnTo>
                <a:lnTo>
                  <a:pt x="1864" y="534"/>
                </a:lnTo>
                <a:lnTo>
                  <a:pt x="1882" y="525"/>
                </a:lnTo>
                <a:lnTo>
                  <a:pt x="1902" y="523"/>
                </a:lnTo>
                <a:lnTo>
                  <a:pt x="1923" y="523"/>
                </a:lnTo>
                <a:lnTo>
                  <a:pt x="1923" y="427"/>
                </a:lnTo>
                <a:lnTo>
                  <a:pt x="1925" y="386"/>
                </a:lnTo>
                <a:lnTo>
                  <a:pt x="1931" y="348"/>
                </a:lnTo>
                <a:lnTo>
                  <a:pt x="1941" y="312"/>
                </a:lnTo>
                <a:lnTo>
                  <a:pt x="1955" y="279"/>
                </a:lnTo>
                <a:lnTo>
                  <a:pt x="1973" y="251"/>
                </a:lnTo>
                <a:lnTo>
                  <a:pt x="1994" y="226"/>
                </a:lnTo>
                <a:lnTo>
                  <a:pt x="2020" y="204"/>
                </a:lnTo>
                <a:lnTo>
                  <a:pt x="2050" y="185"/>
                </a:lnTo>
                <a:lnTo>
                  <a:pt x="2082" y="170"/>
                </a:lnTo>
                <a:lnTo>
                  <a:pt x="2119" y="159"/>
                </a:lnTo>
                <a:lnTo>
                  <a:pt x="2159" y="153"/>
                </a:lnTo>
                <a:lnTo>
                  <a:pt x="2203" y="151"/>
                </a:lnTo>
                <a:close/>
                <a:moveTo>
                  <a:pt x="1291" y="0"/>
                </a:moveTo>
                <a:lnTo>
                  <a:pt x="1313" y="3"/>
                </a:lnTo>
                <a:lnTo>
                  <a:pt x="1332" y="11"/>
                </a:lnTo>
                <a:lnTo>
                  <a:pt x="1348" y="23"/>
                </a:lnTo>
                <a:lnTo>
                  <a:pt x="1360" y="39"/>
                </a:lnTo>
                <a:lnTo>
                  <a:pt x="1369" y="58"/>
                </a:lnTo>
                <a:lnTo>
                  <a:pt x="1372" y="79"/>
                </a:lnTo>
                <a:lnTo>
                  <a:pt x="1372" y="142"/>
                </a:lnTo>
                <a:lnTo>
                  <a:pt x="1419" y="153"/>
                </a:lnTo>
                <a:lnTo>
                  <a:pt x="1466" y="167"/>
                </a:lnTo>
                <a:lnTo>
                  <a:pt x="1509" y="186"/>
                </a:lnTo>
                <a:lnTo>
                  <a:pt x="1549" y="209"/>
                </a:lnTo>
                <a:lnTo>
                  <a:pt x="1562" y="217"/>
                </a:lnTo>
                <a:lnTo>
                  <a:pt x="1572" y="229"/>
                </a:lnTo>
                <a:lnTo>
                  <a:pt x="1582" y="244"/>
                </a:lnTo>
                <a:lnTo>
                  <a:pt x="1588" y="262"/>
                </a:lnTo>
                <a:lnTo>
                  <a:pt x="1590" y="282"/>
                </a:lnTo>
                <a:lnTo>
                  <a:pt x="1587" y="305"/>
                </a:lnTo>
                <a:lnTo>
                  <a:pt x="1579" y="325"/>
                </a:lnTo>
                <a:lnTo>
                  <a:pt x="1565" y="342"/>
                </a:lnTo>
                <a:lnTo>
                  <a:pt x="1548" y="355"/>
                </a:lnTo>
                <a:lnTo>
                  <a:pt x="1527" y="364"/>
                </a:lnTo>
                <a:lnTo>
                  <a:pt x="1504" y="367"/>
                </a:lnTo>
                <a:lnTo>
                  <a:pt x="1487" y="365"/>
                </a:lnTo>
                <a:lnTo>
                  <a:pt x="1472" y="361"/>
                </a:lnTo>
                <a:lnTo>
                  <a:pt x="1457" y="353"/>
                </a:lnTo>
                <a:lnTo>
                  <a:pt x="1412" y="329"/>
                </a:lnTo>
                <a:lnTo>
                  <a:pt x="1369" y="312"/>
                </a:lnTo>
                <a:lnTo>
                  <a:pt x="1324" y="301"/>
                </a:lnTo>
                <a:lnTo>
                  <a:pt x="1282" y="297"/>
                </a:lnTo>
                <a:lnTo>
                  <a:pt x="1253" y="299"/>
                </a:lnTo>
                <a:lnTo>
                  <a:pt x="1229" y="305"/>
                </a:lnTo>
                <a:lnTo>
                  <a:pt x="1209" y="313"/>
                </a:lnTo>
                <a:lnTo>
                  <a:pt x="1194" y="325"/>
                </a:lnTo>
                <a:lnTo>
                  <a:pt x="1183" y="337"/>
                </a:lnTo>
                <a:lnTo>
                  <a:pt x="1176" y="353"/>
                </a:lnTo>
                <a:lnTo>
                  <a:pt x="1174" y="370"/>
                </a:lnTo>
                <a:lnTo>
                  <a:pt x="1174" y="372"/>
                </a:lnTo>
                <a:lnTo>
                  <a:pt x="1175" y="388"/>
                </a:lnTo>
                <a:lnTo>
                  <a:pt x="1178" y="402"/>
                </a:lnTo>
                <a:lnTo>
                  <a:pt x="1186" y="413"/>
                </a:lnTo>
                <a:lnTo>
                  <a:pt x="1195" y="424"/>
                </a:lnTo>
                <a:lnTo>
                  <a:pt x="1210" y="434"/>
                </a:lnTo>
                <a:lnTo>
                  <a:pt x="1228" y="443"/>
                </a:lnTo>
                <a:lnTo>
                  <a:pt x="1251" y="452"/>
                </a:lnTo>
                <a:lnTo>
                  <a:pt x="1280" y="462"/>
                </a:lnTo>
                <a:lnTo>
                  <a:pt x="1315" y="471"/>
                </a:lnTo>
                <a:lnTo>
                  <a:pt x="1355" y="482"/>
                </a:lnTo>
                <a:lnTo>
                  <a:pt x="1396" y="494"/>
                </a:lnTo>
                <a:lnTo>
                  <a:pt x="1433" y="506"/>
                </a:lnTo>
                <a:lnTo>
                  <a:pt x="1468" y="520"/>
                </a:lnTo>
                <a:lnTo>
                  <a:pt x="1499" y="535"/>
                </a:lnTo>
                <a:lnTo>
                  <a:pt x="1527" y="550"/>
                </a:lnTo>
                <a:lnTo>
                  <a:pt x="1551" y="569"/>
                </a:lnTo>
                <a:lnTo>
                  <a:pt x="1572" y="589"/>
                </a:lnTo>
                <a:lnTo>
                  <a:pt x="1589" y="613"/>
                </a:lnTo>
                <a:lnTo>
                  <a:pt x="1603" y="638"/>
                </a:lnTo>
                <a:lnTo>
                  <a:pt x="1611" y="666"/>
                </a:lnTo>
                <a:lnTo>
                  <a:pt x="1618" y="698"/>
                </a:lnTo>
                <a:lnTo>
                  <a:pt x="1620" y="733"/>
                </a:lnTo>
                <a:lnTo>
                  <a:pt x="1620" y="735"/>
                </a:lnTo>
                <a:lnTo>
                  <a:pt x="1618" y="774"/>
                </a:lnTo>
                <a:lnTo>
                  <a:pt x="1610" y="810"/>
                </a:lnTo>
                <a:lnTo>
                  <a:pt x="1599" y="843"/>
                </a:lnTo>
                <a:lnTo>
                  <a:pt x="1583" y="872"/>
                </a:lnTo>
                <a:lnTo>
                  <a:pt x="1563" y="898"/>
                </a:lnTo>
                <a:lnTo>
                  <a:pt x="1540" y="923"/>
                </a:lnTo>
                <a:lnTo>
                  <a:pt x="1512" y="943"/>
                </a:lnTo>
                <a:lnTo>
                  <a:pt x="1482" y="960"/>
                </a:lnTo>
                <a:lnTo>
                  <a:pt x="1448" y="973"/>
                </a:lnTo>
                <a:lnTo>
                  <a:pt x="1411" y="984"/>
                </a:lnTo>
                <a:lnTo>
                  <a:pt x="1372" y="990"/>
                </a:lnTo>
                <a:lnTo>
                  <a:pt x="1372" y="1049"/>
                </a:lnTo>
                <a:lnTo>
                  <a:pt x="1369" y="1070"/>
                </a:lnTo>
                <a:lnTo>
                  <a:pt x="1360" y="1089"/>
                </a:lnTo>
                <a:lnTo>
                  <a:pt x="1348" y="1106"/>
                </a:lnTo>
                <a:lnTo>
                  <a:pt x="1333" y="1118"/>
                </a:lnTo>
                <a:lnTo>
                  <a:pt x="1314" y="1126"/>
                </a:lnTo>
                <a:lnTo>
                  <a:pt x="1293" y="1129"/>
                </a:lnTo>
                <a:lnTo>
                  <a:pt x="1271" y="1126"/>
                </a:lnTo>
                <a:lnTo>
                  <a:pt x="1251" y="1118"/>
                </a:lnTo>
                <a:lnTo>
                  <a:pt x="1235" y="1106"/>
                </a:lnTo>
                <a:lnTo>
                  <a:pt x="1223" y="1089"/>
                </a:lnTo>
                <a:lnTo>
                  <a:pt x="1215" y="1070"/>
                </a:lnTo>
                <a:lnTo>
                  <a:pt x="1212" y="1049"/>
                </a:lnTo>
                <a:lnTo>
                  <a:pt x="1212" y="984"/>
                </a:lnTo>
                <a:lnTo>
                  <a:pt x="1167" y="973"/>
                </a:lnTo>
                <a:lnTo>
                  <a:pt x="1124" y="960"/>
                </a:lnTo>
                <a:lnTo>
                  <a:pt x="1080" y="942"/>
                </a:lnTo>
                <a:lnTo>
                  <a:pt x="1038" y="920"/>
                </a:lnTo>
                <a:lnTo>
                  <a:pt x="999" y="894"/>
                </a:lnTo>
                <a:lnTo>
                  <a:pt x="984" y="882"/>
                </a:lnTo>
                <a:lnTo>
                  <a:pt x="974" y="865"/>
                </a:lnTo>
                <a:lnTo>
                  <a:pt x="966" y="846"/>
                </a:lnTo>
                <a:lnTo>
                  <a:pt x="964" y="825"/>
                </a:lnTo>
                <a:lnTo>
                  <a:pt x="967" y="801"/>
                </a:lnTo>
                <a:lnTo>
                  <a:pt x="976" y="781"/>
                </a:lnTo>
                <a:lnTo>
                  <a:pt x="989" y="765"/>
                </a:lnTo>
                <a:lnTo>
                  <a:pt x="1006" y="752"/>
                </a:lnTo>
                <a:lnTo>
                  <a:pt x="1026" y="743"/>
                </a:lnTo>
                <a:lnTo>
                  <a:pt x="1050" y="740"/>
                </a:lnTo>
                <a:lnTo>
                  <a:pt x="1067" y="741"/>
                </a:lnTo>
                <a:lnTo>
                  <a:pt x="1080" y="746"/>
                </a:lnTo>
                <a:lnTo>
                  <a:pt x="1093" y="751"/>
                </a:lnTo>
                <a:lnTo>
                  <a:pt x="1102" y="757"/>
                </a:lnTo>
                <a:lnTo>
                  <a:pt x="1135" y="778"/>
                </a:lnTo>
                <a:lnTo>
                  <a:pt x="1168" y="797"/>
                </a:lnTo>
                <a:lnTo>
                  <a:pt x="1203" y="812"/>
                </a:lnTo>
                <a:lnTo>
                  <a:pt x="1239" y="823"/>
                </a:lnTo>
                <a:lnTo>
                  <a:pt x="1277" y="830"/>
                </a:lnTo>
                <a:lnTo>
                  <a:pt x="1317" y="832"/>
                </a:lnTo>
                <a:lnTo>
                  <a:pt x="1346" y="830"/>
                </a:lnTo>
                <a:lnTo>
                  <a:pt x="1373" y="825"/>
                </a:lnTo>
                <a:lnTo>
                  <a:pt x="1396" y="816"/>
                </a:lnTo>
                <a:lnTo>
                  <a:pt x="1413" y="805"/>
                </a:lnTo>
                <a:lnTo>
                  <a:pt x="1427" y="790"/>
                </a:lnTo>
                <a:lnTo>
                  <a:pt x="1434" y="773"/>
                </a:lnTo>
                <a:lnTo>
                  <a:pt x="1437" y="753"/>
                </a:lnTo>
                <a:lnTo>
                  <a:pt x="1437" y="751"/>
                </a:lnTo>
                <a:lnTo>
                  <a:pt x="1436" y="737"/>
                </a:lnTo>
                <a:lnTo>
                  <a:pt x="1433" y="726"/>
                </a:lnTo>
                <a:lnTo>
                  <a:pt x="1428" y="714"/>
                </a:lnTo>
                <a:lnTo>
                  <a:pt x="1418" y="703"/>
                </a:lnTo>
                <a:lnTo>
                  <a:pt x="1405" y="694"/>
                </a:lnTo>
                <a:lnTo>
                  <a:pt x="1389" y="684"/>
                </a:lnTo>
                <a:lnTo>
                  <a:pt x="1366" y="675"/>
                </a:lnTo>
                <a:lnTo>
                  <a:pt x="1340" y="665"/>
                </a:lnTo>
                <a:lnTo>
                  <a:pt x="1307" y="655"/>
                </a:lnTo>
                <a:lnTo>
                  <a:pt x="1268" y="644"/>
                </a:lnTo>
                <a:lnTo>
                  <a:pt x="1230" y="635"/>
                </a:lnTo>
                <a:lnTo>
                  <a:pt x="1195" y="624"/>
                </a:lnTo>
                <a:lnTo>
                  <a:pt x="1162" y="613"/>
                </a:lnTo>
                <a:lnTo>
                  <a:pt x="1131" y="600"/>
                </a:lnTo>
                <a:lnTo>
                  <a:pt x="1103" y="586"/>
                </a:lnTo>
                <a:lnTo>
                  <a:pt x="1078" y="572"/>
                </a:lnTo>
                <a:lnTo>
                  <a:pt x="1056" y="554"/>
                </a:lnTo>
                <a:lnTo>
                  <a:pt x="1037" y="535"/>
                </a:lnTo>
                <a:lnTo>
                  <a:pt x="1021" y="511"/>
                </a:lnTo>
                <a:lnTo>
                  <a:pt x="1008" y="486"/>
                </a:lnTo>
                <a:lnTo>
                  <a:pt x="999" y="458"/>
                </a:lnTo>
                <a:lnTo>
                  <a:pt x="993" y="425"/>
                </a:lnTo>
                <a:lnTo>
                  <a:pt x="992" y="389"/>
                </a:lnTo>
                <a:lnTo>
                  <a:pt x="992" y="387"/>
                </a:lnTo>
                <a:lnTo>
                  <a:pt x="994" y="349"/>
                </a:lnTo>
                <a:lnTo>
                  <a:pt x="1001" y="314"/>
                </a:lnTo>
                <a:lnTo>
                  <a:pt x="1014" y="282"/>
                </a:lnTo>
                <a:lnTo>
                  <a:pt x="1031" y="252"/>
                </a:lnTo>
                <a:lnTo>
                  <a:pt x="1052" y="225"/>
                </a:lnTo>
                <a:lnTo>
                  <a:pt x="1077" y="201"/>
                </a:lnTo>
                <a:lnTo>
                  <a:pt x="1107" y="181"/>
                </a:lnTo>
                <a:lnTo>
                  <a:pt x="1138" y="165"/>
                </a:lnTo>
                <a:lnTo>
                  <a:pt x="1174" y="151"/>
                </a:lnTo>
                <a:lnTo>
                  <a:pt x="1212" y="142"/>
                </a:lnTo>
                <a:lnTo>
                  <a:pt x="1212" y="79"/>
                </a:lnTo>
                <a:lnTo>
                  <a:pt x="1215" y="58"/>
                </a:lnTo>
                <a:lnTo>
                  <a:pt x="1223" y="39"/>
                </a:lnTo>
                <a:lnTo>
                  <a:pt x="1235" y="23"/>
                </a:lnTo>
                <a:lnTo>
                  <a:pt x="1251" y="11"/>
                </a:lnTo>
                <a:lnTo>
                  <a:pt x="1270" y="3"/>
                </a:lnTo>
                <a:lnTo>
                  <a:pt x="129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1684" tIns="40842" rIns="81684" bIns="40842" numCol="1" anchor="t" anchorCtr="0" compatLnSpc="1">
            <a:prstTxWarp prst="textNoShape">
              <a:avLst/>
            </a:prstTxWarp>
          </a:bodyPr>
          <a:lstStyle/>
          <a:p>
            <a:pPr defTabSz="816818"/>
            <a:endParaRPr lang="en-US" sz="1549">
              <a:solidFill>
                <a:prstClr val="black"/>
              </a:solidFill>
            </a:endParaRPr>
          </a:p>
        </p:txBody>
      </p:sp>
      <p:sp>
        <p:nvSpPr>
          <p:cNvPr id="28" name="Freeform 16"/>
          <p:cNvSpPr>
            <a:spLocks noEditPoints="1"/>
          </p:cNvSpPr>
          <p:nvPr/>
        </p:nvSpPr>
        <p:spPr bwMode="auto">
          <a:xfrm>
            <a:off x="6496571" y="3796649"/>
            <a:ext cx="492510" cy="512948"/>
          </a:xfrm>
          <a:custGeom>
            <a:avLst/>
            <a:gdLst>
              <a:gd name="T0" fmla="*/ 2264 w 3212"/>
              <a:gd name="T1" fmla="*/ 1326 h 3343"/>
              <a:gd name="T2" fmla="*/ 2473 w 3212"/>
              <a:gd name="T3" fmla="*/ 1519 h 3343"/>
              <a:gd name="T4" fmla="*/ 2488 w 3212"/>
              <a:gd name="T5" fmla="*/ 1700 h 3343"/>
              <a:gd name="T6" fmla="*/ 2330 w 3212"/>
              <a:gd name="T7" fmla="*/ 1680 h 3343"/>
              <a:gd name="T8" fmla="*/ 2220 w 3212"/>
              <a:gd name="T9" fmla="*/ 1581 h 3343"/>
              <a:gd name="T10" fmla="*/ 2050 w 3212"/>
              <a:gd name="T11" fmla="*/ 1636 h 3343"/>
              <a:gd name="T12" fmla="*/ 2120 w 3212"/>
              <a:gd name="T13" fmla="*/ 1777 h 3343"/>
              <a:gd name="T14" fmla="*/ 2404 w 3212"/>
              <a:gd name="T15" fmla="*/ 1910 h 3343"/>
              <a:gd name="T16" fmla="*/ 2488 w 3212"/>
              <a:gd name="T17" fmla="*/ 2143 h 3343"/>
              <a:gd name="T18" fmla="*/ 2303 w 3212"/>
              <a:gd name="T19" fmla="*/ 2392 h 3343"/>
              <a:gd name="T20" fmla="*/ 2186 w 3212"/>
              <a:gd name="T21" fmla="*/ 2567 h 3343"/>
              <a:gd name="T22" fmla="*/ 2061 w 3212"/>
              <a:gd name="T23" fmla="*/ 2468 h 3343"/>
              <a:gd name="T24" fmla="*/ 1853 w 3212"/>
              <a:gd name="T25" fmla="*/ 2275 h 3343"/>
              <a:gd name="T26" fmla="*/ 1837 w 3212"/>
              <a:gd name="T27" fmla="*/ 2094 h 3343"/>
              <a:gd name="T28" fmla="*/ 1995 w 3212"/>
              <a:gd name="T29" fmla="*/ 2112 h 3343"/>
              <a:gd name="T30" fmla="*/ 2131 w 3212"/>
              <a:gd name="T31" fmla="*/ 2217 h 3343"/>
              <a:gd name="T32" fmla="*/ 2281 w 3212"/>
              <a:gd name="T33" fmla="*/ 2140 h 3343"/>
              <a:gd name="T34" fmla="*/ 2176 w 3212"/>
              <a:gd name="T35" fmla="*/ 2005 h 3343"/>
              <a:gd name="T36" fmla="*/ 1898 w 3212"/>
              <a:gd name="T37" fmla="*/ 1857 h 3343"/>
              <a:gd name="T38" fmla="*/ 1845 w 3212"/>
              <a:gd name="T39" fmla="*/ 1609 h 3343"/>
              <a:gd name="T40" fmla="*/ 2061 w 3212"/>
              <a:gd name="T41" fmla="*/ 1388 h 3343"/>
              <a:gd name="T42" fmla="*/ 2163 w 3212"/>
              <a:gd name="T43" fmla="*/ 1224 h 3343"/>
              <a:gd name="T44" fmla="*/ 792 w 3212"/>
              <a:gd name="T45" fmla="*/ 1066 h 3343"/>
              <a:gd name="T46" fmla="*/ 1086 w 3212"/>
              <a:gd name="T47" fmla="*/ 884 h 3343"/>
              <a:gd name="T48" fmla="*/ 1564 w 3212"/>
              <a:gd name="T49" fmla="*/ 1072 h 3343"/>
              <a:gd name="T50" fmla="*/ 1345 w 3212"/>
              <a:gd name="T51" fmla="*/ 2359 h 3343"/>
              <a:gd name="T52" fmla="*/ 391 w 3212"/>
              <a:gd name="T53" fmla="*/ 2359 h 3343"/>
              <a:gd name="T54" fmla="*/ 99 w 3212"/>
              <a:gd name="T55" fmla="*/ 1107 h 3343"/>
              <a:gd name="T56" fmla="*/ 328 w 3212"/>
              <a:gd name="T57" fmla="*/ 923 h 3343"/>
              <a:gd name="T58" fmla="*/ 935 w 3212"/>
              <a:gd name="T59" fmla="*/ 868 h 3343"/>
              <a:gd name="T60" fmla="*/ 919 w 3212"/>
              <a:gd name="T61" fmla="*/ 986 h 3343"/>
              <a:gd name="T62" fmla="*/ 810 w 3212"/>
              <a:gd name="T63" fmla="*/ 1012 h 3343"/>
              <a:gd name="T64" fmla="*/ 726 w 3212"/>
              <a:gd name="T65" fmla="*/ 916 h 3343"/>
              <a:gd name="T66" fmla="*/ 806 w 3212"/>
              <a:gd name="T67" fmla="*/ 853 h 3343"/>
              <a:gd name="T68" fmla="*/ 2540 w 3212"/>
              <a:gd name="T69" fmla="*/ 888 h 3343"/>
              <a:gd name="T70" fmla="*/ 3025 w 3212"/>
              <a:gd name="T71" fmla="*/ 1275 h 3343"/>
              <a:gd name="T72" fmla="*/ 3212 w 3212"/>
              <a:gd name="T73" fmla="*/ 1881 h 3343"/>
              <a:gd name="T74" fmla="*/ 3025 w 3212"/>
              <a:gd name="T75" fmla="*/ 2489 h 3343"/>
              <a:gd name="T76" fmla="*/ 2540 w 3212"/>
              <a:gd name="T77" fmla="*/ 2876 h 3343"/>
              <a:gd name="T78" fmla="*/ 1910 w 3212"/>
              <a:gd name="T79" fmla="*/ 2927 h 3343"/>
              <a:gd name="T80" fmla="*/ 1393 w 3212"/>
              <a:gd name="T81" fmla="*/ 2646 h 3343"/>
              <a:gd name="T82" fmla="*/ 1847 w 3212"/>
              <a:gd name="T83" fmla="*/ 2727 h 3343"/>
              <a:gd name="T84" fmla="*/ 2438 w 3212"/>
              <a:gd name="T85" fmla="*/ 2726 h 3343"/>
              <a:gd name="T86" fmla="*/ 2889 w 3212"/>
              <a:gd name="T87" fmla="*/ 2374 h 3343"/>
              <a:gd name="T88" fmla="*/ 3033 w 3212"/>
              <a:gd name="T89" fmla="*/ 1804 h 3343"/>
              <a:gd name="T90" fmla="*/ 2800 w 3212"/>
              <a:gd name="T91" fmla="*/ 1275 h 3343"/>
              <a:gd name="T92" fmla="*/ 2294 w 3212"/>
              <a:gd name="T93" fmla="*/ 1000 h 3343"/>
              <a:gd name="T94" fmla="*/ 1716 w 3212"/>
              <a:gd name="T95" fmla="*/ 1094 h 3343"/>
              <a:gd name="T96" fmla="*/ 1912 w 3212"/>
              <a:gd name="T97" fmla="*/ 835 h 3343"/>
              <a:gd name="T98" fmla="*/ 1016 w 3212"/>
              <a:gd name="T99" fmla="*/ 44 h 3343"/>
              <a:gd name="T100" fmla="*/ 1212 w 3212"/>
              <a:gd name="T101" fmla="*/ 330 h 3343"/>
              <a:gd name="T102" fmla="*/ 1090 w 3212"/>
              <a:gd name="T103" fmla="*/ 658 h 3343"/>
              <a:gd name="T104" fmla="*/ 746 w 3212"/>
              <a:gd name="T105" fmla="*/ 741 h 3343"/>
              <a:gd name="T106" fmla="*/ 489 w 3212"/>
              <a:gd name="T107" fmla="*/ 512 h 3343"/>
              <a:gd name="T108" fmla="*/ 531 w 3212"/>
              <a:gd name="T109" fmla="*/ 162 h 3343"/>
              <a:gd name="T110" fmla="*/ 839 w 3212"/>
              <a:gd name="T111" fmla="*/ 0 h 3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12" h="3343">
                <a:moveTo>
                  <a:pt x="2163" y="1224"/>
                </a:moveTo>
                <a:lnTo>
                  <a:pt x="2186" y="1227"/>
                </a:lnTo>
                <a:lnTo>
                  <a:pt x="2207" y="1234"/>
                </a:lnTo>
                <a:lnTo>
                  <a:pt x="2226" y="1246"/>
                </a:lnTo>
                <a:lnTo>
                  <a:pt x="2242" y="1262"/>
                </a:lnTo>
                <a:lnTo>
                  <a:pt x="2254" y="1280"/>
                </a:lnTo>
                <a:lnTo>
                  <a:pt x="2262" y="1302"/>
                </a:lnTo>
                <a:lnTo>
                  <a:pt x="2264" y="1326"/>
                </a:lnTo>
                <a:lnTo>
                  <a:pt x="2264" y="1385"/>
                </a:lnTo>
                <a:lnTo>
                  <a:pt x="2304" y="1396"/>
                </a:lnTo>
                <a:lnTo>
                  <a:pt x="2341" y="1410"/>
                </a:lnTo>
                <a:lnTo>
                  <a:pt x="2374" y="1428"/>
                </a:lnTo>
                <a:lnTo>
                  <a:pt x="2404" y="1448"/>
                </a:lnTo>
                <a:lnTo>
                  <a:pt x="2430" y="1470"/>
                </a:lnTo>
                <a:lnTo>
                  <a:pt x="2454" y="1494"/>
                </a:lnTo>
                <a:lnTo>
                  <a:pt x="2473" y="1519"/>
                </a:lnTo>
                <a:lnTo>
                  <a:pt x="2490" y="1544"/>
                </a:lnTo>
                <a:lnTo>
                  <a:pt x="2503" y="1570"/>
                </a:lnTo>
                <a:lnTo>
                  <a:pt x="2513" y="1595"/>
                </a:lnTo>
                <a:lnTo>
                  <a:pt x="2517" y="1619"/>
                </a:lnTo>
                <a:lnTo>
                  <a:pt x="2517" y="1641"/>
                </a:lnTo>
                <a:lnTo>
                  <a:pt x="2512" y="1663"/>
                </a:lnTo>
                <a:lnTo>
                  <a:pt x="2502" y="1683"/>
                </a:lnTo>
                <a:lnTo>
                  <a:pt x="2488" y="1700"/>
                </a:lnTo>
                <a:lnTo>
                  <a:pt x="2470" y="1713"/>
                </a:lnTo>
                <a:lnTo>
                  <a:pt x="2448" y="1724"/>
                </a:lnTo>
                <a:lnTo>
                  <a:pt x="2426" y="1729"/>
                </a:lnTo>
                <a:lnTo>
                  <a:pt x="2403" y="1728"/>
                </a:lnTo>
                <a:lnTo>
                  <a:pt x="2381" y="1723"/>
                </a:lnTo>
                <a:lnTo>
                  <a:pt x="2362" y="1712"/>
                </a:lnTo>
                <a:lnTo>
                  <a:pt x="2344" y="1699"/>
                </a:lnTo>
                <a:lnTo>
                  <a:pt x="2330" y="1680"/>
                </a:lnTo>
                <a:lnTo>
                  <a:pt x="2321" y="1660"/>
                </a:lnTo>
                <a:lnTo>
                  <a:pt x="2314" y="1646"/>
                </a:lnTo>
                <a:lnTo>
                  <a:pt x="2306" y="1633"/>
                </a:lnTo>
                <a:lnTo>
                  <a:pt x="2295" y="1621"/>
                </a:lnTo>
                <a:lnTo>
                  <a:pt x="2280" y="1608"/>
                </a:lnTo>
                <a:lnTo>
                  <a:pt x="2264" y="1598"/>
                </a:lnTo>
                <a:lnTo>
                  <a:pt x="2243" y="1589"/>
                </a:lnTo>
                <a:lnTo>
                  <a:pt x="2220" y="1581"/>
                </a:lnTo>
                <a:lnTo>
                  <a:pt x="2193" y="1576"/>
                </a:lnTo>
                <a:lnTo>
                  <a:pt x="2163" y="1575"/>
                </a:lnTo>
                <a:lnTo>
                  <a:pt x="2136" y="1577"/>
                </a:lnTo>
                <a:lnTo>
                  <a:pt x="2113" y="1584"/>
                </a:lnTo>
                <a:lnTo>
                  <a:pt x="2093" y="1593"/>
                </a:lnTo>
                <a:lnTo>
                  <a:pt x="2075" y="1605"/>
                </a:lnTo>
                <a:lnTo>
                  <a:pt x="2061" y="1620"/>
                </a:lnTo>
                <a:lnTo>
                  <a:pt x="2050" y="1636"/>
                </a:lnTo>
                <a:lnTo>
                  <a:pt x="2043" y="1653"/>
                </a:lnTo>
                <a:lnTo>
                  <a:pt x="2040" y="1671"/>
                </a:lnTo>
                <a:lnTo>
                  <a:pt x="2040" y="1693"/>
                </a:lnTo>
                <a:lnTo>
                  <a:pt x="2046" y="1712"/>
                </a:lnTo>
                <a:lnTo>
                  <a:pt x="2058" y="1732"/>
                </a:lnTo>
                <a:lnTo>
                  <a:pt x="2073" y="1748"/>
                </a:lnTo>
                <a:lnTo>
                  <a:pt x="2094" y="1764"/>
                </a:lnTo>
                <a:lnTo>
                  <a:pt x="2120" y="1777"/>
                </a:lnTo>
                <a:lnTo>
                  <a:pt x="2149" y="1789"/>
                </a:lnTo>
                <a:lnTo>
                  <a:pt x="2183" y="1797"/>
                </a:lnTo>
                <a:lnTo>
                  <a:pt x="2231" y="1809"/>
                </a:lnTo>
                <a:lnTo>
                  <a:pt x="2273" y="1825"/>
                </a:lnTo>
                <a:lnTo>
                  <a:pt x="2312" y="1842"/>
                </a:lnTo>
                <a:lnTo>
                  <a:pt x="2346" y="1863"/>
                </a:lnTo>
                <a:lnTo>
                  <a:pt x="2377" y="1886"/>
                </a:lnTo>
                <a:lnTo>
                  <a:pt x="2404" y="1910"/>
                </a:lnTo>
                <a:lnTo>
                  <a:pt x="2427" y="1937"/>
                </a:lnTo>
                <a:lnTo>
                  <a:pt x="2446" y="1965"/>
                </a:lnTo>
                <a:lnTo>
                  <a:pt x="2462" y="1994"/>
                </a:lnTo>
                <a:lnTo>
                  <a:pt x="2474" y="2024"/>
                </a:lnTo>
                <a:lnTo>
                  <a:pt x="2482" y="2054"/>
                </a:lnTo>
                <a:lnTo>
                  <a:pt x="2488" y="2084"/>
                </a:lnTo>
                <a:lnTo>
                  <a:pt x="2489" y="2114"/>
                </a:lnTo>
                <a:lnTo>
                  <a:pt x="2488" y="2143"/>
                </a:lnTo>
                <a:lnTo>
                  <a:pt x="2480" y="2185"/>
                </a:lnTo>
                <a:lnTo>
                  <a:pt x="2468" y="2223"/>
                </a:lnTo>
                <a:lnTo>
                  <a:pt x="2450" y="2259"/>
                </a:lnTo>
                <a:lnTo>
                  <a:pt x="2429" y="2293"/>
                </a:lnTo>
                <a:lnTo>
                  <a:pt x="2403" y="2323"/>
                </a:lnTo>
                <a:lnTo>
                  <a:pt x="2373" y="2350"/>
                </a:lnTo>
                <a:lnTo>
                  <a:pt x="2339" y="2372"/>
                </a:lnTo>
                <a:lnTo>
                  <a:pt x="2303" y="2392"/>
                </a:lnTo>
                <a:lnTo>
                  <a:pt x="2264" y="2406"/>
                </a:lnTo>
                <a:lnTo>
                  <a:pt x="2264" y="2468"/>
                </a:lnTo>
                <a:lnTo>
                  <a:pt x="2262" y="2492"/>
                </a:lnTo>
                <a:lnTo>
                  <a:pt x="2254" y="2512"/>
                </a:lnTo>
                <a:lnTo>
                  <a:pt x="2242" y="2532"/>
                </a:lnTo>
                <a:lnTo>
                  <a:pt x="2226" y="2547"/>
                </a:lnTo>
                <a:lnTo>
                  <a:pt x="2207" y="2560"/>
                </a:lnTo>
                <a:lnTo>
                  <a:pt x="2186" y="2567"/>
                </a:lnTo>
                <a:lnTo>
                  <a:pt x="2163" y="2570"/>
                </a:lnTo>
                <a:lnTo>
                  <a:pt x="2139" y="2567"/>
                </a:lnTo>
                <a:lnTo>
                  <a:pt x="2119" y="2560"/>
                </a:lnTo>
                <a:lnTo>
                  <a:pt x="2099" y="2547"/>
                </a:lnTo>
                <a:lnTo>
                  <a:pt x="2083" y="2532"/>
                </a:lnTo>
                <a:lnTo>
                  <a:pt x="2071" y="2512"/>
                </a:lnTo>
                <a:lnTo>
                  <a:pt x="2064" y="2492"/>
                </a:lnTo>
                <a:lnTo>
                  <a:pt x="2061" y="2468"/>
                </a:lnTo>
                <a:lnTo>
                  <a:pt x="2061" y="2409"/>
                </a:lnTo>
                <a:lnTo>
                  <a:pt x="2022" y="2398"/>
                </a:lnTo>
                <a:lnTo>
                  <a:pt x="1984" y="2382"/>
                </a:lnTo>
                <a:lnTo>
                  <a:pt x="1952" y="2365"/>
                </a:lnTo>
                <a:lnTo>
                  <a:pt x="1922" y="2345"/>
                </a:lnTo>
                <a:lnTo>
                  <a:pt x="1895" y="2323"/>
                </a:lnTo>
                <a:lnTo>
                  <a:pt x="1872" y="2300"/>
                </a:lnTo>
                <a:lnTo>
                  <a:pt x="1853" y="2275"/>
                </a:lnTo>
                <a:lnTo>
                  <a:pt x="1836" y="2250"/>
                </a:lnTo>
                <a:lnTo>
                  <a:pt x="1823" y="2224"/>
                </a:lnTo>
                <a:lnTo>
                  <a:pt x="1812" y="2198"/>
                </a:lnTo>
                <a:lnTo>
                  <a:pt x="1807" y="2175"/>
                </a:lnTo>
                <a:lnTo>
                  <a:pt x="1808" y="2153"/>
                </a:lnTo>
                <a:lnTo>
                  <a:pt x="1813" y="2131"/>
                </a:lnTo>
                <a:lnTo>
                  <a:pt x="1824" y="2111"/>
                </a:lnTo>
                <a:lnTo>
                  <a:pt x="1837" y="2094"/>
                </a:lnTo>
                <a:lnTo>
                  <a:pt x="1856" y="2079"/>
                </a:lnTo>
                <a:lnTo>
                  <a:pt x="1876" y="2070"/>
                </a:lnTo>
                <a:lnTo>
                  <a:pt x="1900" y="2065"/>
                </a:lnTo>
                <a:lnTo>
                  <a:pt x="1923" y="2065"/>
                </a:lnTo>
                <a:lnTo>
                  <a:pt x="1944" y="2071"/>
                </a:lnTo>
                <a:lnTo>
                  <a:pt x="1964" y="2080"/>
                </a:lnTo>
                <a:lnTo>
                  <a:pt x="1981" y="2095"/>
                </a:lnTo>
                <a:lnTo>
                  <a:pt x="1995" y="2112"/>
                </a:lnTo>
                <a:lnTo>
                  <a:pt x="2005" y="2134"/>
                </a:lnTo>
                <a:lnTo>
                  <a:pt x="2012" y="2150"/>
                </a:lnTo>
                <a:lnTo>
                  <a:pt x="2023" y="2165"/>
                </a:lnTo>
                <a:lnTo>
                  <a:pt x="2038" y="2179"/>
                </a:lnTo>
                <a:lnTo>
                  <a:pt x="2056" y="2192"/>
                </a:lnTo>
                <a:lnTo>
                  <a:pt x="2077" y="2203"/>
                </a:lnTo>
                <a:lnTo>
                  <a:pt x="2102" y="2211"/>
                </a:lnTo>
                <a:lnTo>
                  <a:pt x="2131" y="2217"/>
                </a:lnTo>
                <a:lnTo>
                  <a:pt x="2163" y="2219"/>
                </a:lnTo>
                <a:lnTo>
                  <a:pt x="2189" y="2217"/>
                </a:lnTo>
                <a:lnTo>
                  <a:pt x="2212" y="2210"/>
                </a:lnTo>
                <a:lnTo>
                  <a:pt x="2233" y="2201"/>
                </a:lnTo>
                <a:lnTo>
                  <a:pt x="2250" y="2189"/>
                </a:lnTo>
                <a:lnTo>
                  <a:pt x="2264" y="2174"/>
                </a:lnTo>
                <a:lnTo>
                  <a:pt x="2274" y="2158"/>
                </a:lnTo>
                <a:lnTo>
                  <a:pt x="2281" y="2140"/>
                </a:lnTo>
                <a:lnTo>
                  <a:pt x="2286" y="2123"/>
                </a:lnTo>
                <a:lnTo>
                  <a:pt x="2286" y="2101"/>
                </a:lnTo>
                <a:lnTo>
                  <a:pt x="2279" y="2080"/>
                </a:lnTo>
                <a:lnTo>
                  <a:pt x="2268" y="2062"/>
                </a:lnTo>
                <a:lnTo>
                  <a:pt x="2253" y="2045"/>
                </a:lnTo>
                <a:lnTo>
                  <a:pt x="2231" y="2030"/>
                </a:lnTo>
                <a:lnTo>
                  <a:pt x="2206" y="2017"/>
                </a:lnTo>
                <a:lnTo>
                  <a:pt x="2176" y="2005"/>
                </a:lnTo>
                <a:lnTo>
                  <a:pt x="2142" y="1996"/>
                </a:lnTo>
                <a:lnTo>
                  <a:pt x="2095" y="1985"/>
                </a:lnTo>
                <a:lnTo>
                  <a:pt x="2052" y="1969"/>
                </a:lnTo>
                <a:lnTo>
                  <a:pt x="2013" y="1952"/>
                </a:lnTo>
                <a:lnTo>
                  <a:pt x="1978" y="1931"/>
                </a:lnTo>
                <a:lnTo>
                  <a:pt x="1948" y="1908"/>
                </a:lnTo>
                <a:lnTo>
                  <a:pt x="1922" y="1884"/>
                </a:lnTo>
                <a:lnTo>
                  <a:pt x="1898" y="1857"/>
                </a:lnTo>
                <a:lnTo>
                  <a:pt x="1879" y="1829"/>
                </a:lnTo>
                <a:lnTo>
                  <a:pt x="1864" y="1800"/>
                </a:lnTo>
                <a:lnTo>
                  <a:pt x="1852" y="1770"/>
                </a:lnTo>
                <a:lnTo>
                  <a:pt x="1843" y="1740"/>
                </a:lnTo>
                <a:lnTo>
                  <a:pt x="1838" y="1710"/>
                </a:lnTo>
                <a:lnTo>
                  <a:pt x="1836" y="1679"/>
                </a:lnTo>
                <a:lnTo>
                  <a:pt x="1838" y="1650"/>
                </a:lnTo>
                <a:lnTo>
                  <a:pt x="1845" y="1609"/>
                </a:lnTo>
                <a:lnTo>
                  <a:pt x="1858" y="1570"/>
                </a:lnTo>
                <a:lnTo>
                  <a:pt x="1875" y="1534"/>
                </a:lnTo>
                <a:lnTo>
                  <a:pt x="1897" y="1501"/>
                </a:lnTo>
                <a:lnTo>
                  <a:pt x="1923" y="1471"/>
                </a:lnTo>
                <a:lnTo>
                  <a:pt x="1953" y="1444"/>
                </a:lnTo>
                <a:lnTo>
                  <a:pt x="1986" y="1421"/>
                </a:lnTo>
                <a:lnTo>
                  <a:pt x="2023" y="1402"/>
                </a:lnTo>
                <a:lnTo>
                  <a:pt x="2061" y="1388"/>
                </a:lnTo>
                <a:lnTo>
                  <a:pt x="2061" y="1326"/>
                </a:lnTo>
                <a:lnTo>
                  <a:pt x="2064" y="1302"/>
                </a:lnTo>
                <a:lnTo>
                  <a:pt x="2071" y="1280"/>
                </a:lnTo>
                <a:lnTo>
                  <a:pt x="2083" y="1262"/>
                </a:lnTo>
                <a:lnTo>
                  <a:pt x="2099" y="1246"/>
                </a:lnTo>
                <a:lnTo>
                  <a:pt x="2117" y="1234"/>
                </a:lnTo>
                <a:lnTo>
                  <a:pt x="2139" y="1227"/>
                </a:lnTo>
                <a:lnTo>
                  <a:pt x="2163" y="1224"/>
                </a:lnTo>
                <a:close/>
                <a:moveTo>
                  <a:pt x="594" y="884"/>
                </a:moveTo>
                <a:lnTo>
                  <a:pt x="761" y="1268"/>
                </a:lnTo>
                <a:lnTo>
                  <a:pt x="780" y="1076"/>
                </a:lnTo>
                <a:lnTo>
                  <a:pt x="781" y="1073"/>
                </a:lnTo>
                <a:lnTo>
                  <a:pt x="783" y="1070"/>
                </a:lnTo>
                <a:lnTo>
                  <a:pt x="786" y="1068"/>
                </a:lnTo>
                <a:lnTo>
                  <a:pt x="789" y="1066"/>
                </a:lnTo>
                <a:lnTo>
                  <a:pt x="792" y="1066"/>
                </a:lnTo>
                <a:lnTo>
                  <a:pt x="887" y="1066"/>
                </a:lnTo>
                <a:lnTo>
                  <a:pt x="891" y="1066"/>
                </a:lnTo>
                <a:lnTo>
                  <a:pt x="893" y="1067"/>
                </a:lnTo>
                <a:lnTo>
                  <a:pt x="896" y="1070"/>
                </a:lnTo>
                <a:lnTo>
                  <a:pt x="898" y="1072"/>
                </a:lnTo>
                <a:lnTo>
                  <a:pt x="898" y="1076"/>
                </a:lnTo>
                <a:lnTo>
                  <a:pt x="920" y="1263"/>
                </a:lnTo>
                <a:lnTo>
                  <a:pt x="1086" y="884"/>
                </a:lnTo>
                <a:lnTo>
                  <a:pt x="1350" y="923"/>
                </a:lnTo>
                <a:lnTo>
                  <a:pt x="1390" y="931"/>
                </a:lnTo>
                <a:lnTo>
                  <a:pt x="1427" y="944"/>
                </a:lnTo>
                <a:lnTo>
                  <a:pt x="1461" y="962"/>
                </a:lnTo>
                <a:lnTo>
                  <a:pt x="1492" y="985"/>
                </a:lnTo>
                <a:lnTo>
                  <a:pt x="1520" y="1010"/>
                </a:lnTo>
                <a:lnTo>
                  <a:pt x="1543" y="1039"/>
                </a:lnTo>
                <a:lnTo>
                  <a:pt x="1564" y="1072"/>
                </a:lnTo>
                <a:lnTo>
                  <a:pt x="1579" y="1107"/>
                </a:lnTo>
                <a:lnTo>
                  <a:pt x="1591" y="1144"/>
                </a:lnTo>
                <a:lnTo>
                  <a:pt x="1597" y="1184"/>
                </a:lnTo>
                <a:lnTo>
                  <a:pt x="1678" y="2128"/>
                </a:lnTo>
                <a:lnTo>
                  <a:pt x="1419" y="2128"/>
                </a:lnTo>
                <a:lnTo>
                  <a:pt x="1375" y="1491"/>
                </a:lnTo>
                <a:lnTo>
                  <a:pt x="1316" y="1925"/>
                </a:lnTo>
                <a:lnTo>
                  <a:pt x="1345" y="2359"/>
                </a:lnTo>
                <a:lnTo>
                  <a:pt x="1259" y="2359"/>
                </a:lnTo>
                <a:lnTo>
                  <a:pt x="1259" y="3343"/>
                </a:lnTo>
                <a:lnTo>
                  <a:pt x="911" y="3343"/>
                </a:lnTo>
                <a:lnTo>
                  <a:pt x="856" y="2359"/>
                </a:lnTo>
                <a:lnTo>
                  <a:pt x="794" y="2359"/>
                </a:lnTo>
                <a:lnTo>
                  <a:pt x="738" y="3343"/>
                </a:lnTo>
                <a:lnTo>
                  <a:pt x="391" y="3343"/>
                </a:lnTo>
                <a:lnTo>
                  <a:pt x="391" y="2359"/>
                </a:lnTo>
                <a:lnTo>
                  <a:pt x="333" y="2359"/>
                </a:lnTo>
                <a:lnTo>
                  <a:pt x="362" y="1925"/>
                </a:lnTo>
                <a:lnTo>
                  <a:pt x="304" y="1491"/>
                </a:lnTo>
                <a:lnTo>
                  <a:pt x="261" y="2128"/>
                </a:lnTo>
                <a:lnTo>
                  <a:pt x="0" y="2128"/>
                </a:lnTo>
                <a:lnTo>
                  <a:pt x="81" y="1184"/>
                </a:lnTo>
                <a:lnTo>
                  <a:pt x="88" y="1144"/>
                </a:lnTo>
                <a:lnTo>
                  <a:pt x="99" y="1107"/>
                </a:lnTo>
                <a:lnTo>
                  <a:pt x="115" y="1072"/>
                </a:lnTo>
                <a:lnTo>
                  <a:pt x="135" y="1039"/>
                </a:lnTo>
                <a:lnTo>
                  <a:pt x="160" y="1010"/>
                </a:lnTo>
                <a:lnTo>
                  <a:pt x="188" y="985"/>
                </a:lnTo>
                <a:lnTo>
                  <a:pt x="219" y="962"/>
                </a:lnTo>
                <a:lnTo>
                  <a:pt x="253" y="944"/>
                </a:lnTo>
                <a:lnTo>
                  <a:pt x="290" y="931"/>
                </a:lnTo>
                <a:lnTo>
                  <a:pt x="328" y="923"/>
                </a:lnTo>
                <a:lnTo>
                  <a:pt x="594" y="884"/>
                </a:lnTo>
                <a:close/>
                <a:moveTo>
                  <a:pt x="839" y="852"/>
                </a:moveTo>
                <a:lnTo>
                  <a:pt x="856" y="852"/>
                </a:lnTo>
                <a:lnTo>
                  <a:pt x="872" y="853"/>
                </a:lnTo>
                <a:lnTo>
                  <a:pt x="890" y="855"/>
                </a:lnTo>
                <a:lnTo>
                  <a:pt x="906" y="858"/>
                </a:lnTo>
                <a:lnTo>
                  <a:pt x="922" y="862"/>
                </a:lnTo>
                <a:lnTo>
                  <a:pt x="935" y="868"/>
                </a:lnTo>
                <a:lnTo>
                  <a:pt x="945" y="875"/>
                </a:lnTo>
                <a:lnTo>
                  <a:pt x="953" y="886"/>
                </a:lnTo>
                <a:lnTo>
                  <a:pt x="956" y="898"/>
                </a:lnTo>
                <a:lnTo>
                  <a:pt x="953" y="916"/>
                </a:lnTo>
                <a:lnTo>
                  <a:pt x="947" y="935"/>
                </a:lnTo>
                <a:lnTo>
                  <a:pt x="938" y="954"/>
                </a:lnTo>
                <a:lnTo>
                  <a:pt x="929" y="970"/>
                </a:lnTo>
                <a:lnTo>
                  <a:pt x="919" y="986"/>
                </a:lnTo>
                <a:lnTo>
                  <a:pt x="909" y="996"/>
                </a:lnTo>
                <a:lnTo>
                  <a:pt x="897" y="1004"/>
                </a:lnTo>
                <a:lnTo>
                  <a:pt x="883" y="1009"/>
                </a:lnTo>
                <a:lnTo>
                  <a:pt x="869" y="1012"/>
                </a:lnTo>
                <a:lnTo>
                  <a:pt x="854" y="1013"/>
                </a:lnTo>
                <a:lnTo>
                  <a:pt x="839" y="1013"/>
                </a:lnTo>
                <a:lnTo>
                  <a:pt x="825" y="1013"/>
                </a:lnTo>
                <a:lnTo>
                  <a:pt x="810" y="1012"/>
                </a:lnTo>
                <a:lnTo>
                  <a:pt x="795" y="1009"/>
                </a:lnTo>
                <a:lnTo>
                  <a:pt x="781" y="1004"/>
                </a:lnTo>
                <a:lnTo>
                  <a:pt x="770" y="996"/>
                </a:lnTo>
                <a:lnTo>
                  <a:pt x="761" y="986"/>
                </a:lnTo>
                <a:lnTo>
                  <a:pt x="750" y="970"/>
                </a:lnTo>
                <a:lnTo>
                  <a:pt x="740" y="954"/>
                </a:lnTo>
                <a:lnTo>
                  <a:pt x="732" y="935"/>
                </a:lnTo>
                <a:lnTo>
                  <a:pt x="726" y="916"/>
                </a:lnTo>
                <a:lnTo>
                  <a:pt x="724" y="898"/>
                </a:lnTo>
                <a:lnTo>
                  <a:pt x="726" y="886"/>
                </a:lnTo>
                <a:lnTo>
                  <a:pt x="733" y="875"/>
                </a:lnTo>
                <a:lnTo>
                  <a:pt x="743" y="868"/>
                </a:lnTo>
                <a:lnTo>
                  <a:pt x="757" y="862"/>
                </a:lnTo>
                <a:lnTo>
                  <a:pt x="772" y="858"/>
                </a:lnTo>
                <a:lnTo>
                  <a:pt x="790" y="855"/>
                </a:lnTo>
                <a:lnTo>
                  <a:pt x="806" y="853"/>
                </a:lnTo>
                <a:lnTo>
                  <a:pt x="824" y="852"/>
                </a:lnTo>
                <a:lnTo>
                  <a:pt x="839" y="852"/>
                </a:lnTo>
                <a:close/>
                <a:moveTo>
                  <a:pt x="2141" y="811"/>
                </a:moveTo>
                <a:lnTo>
                  <a:pt x="2226" y="814"/>
                </a:lnTo>
                <a:lnTo>
                  <a:pt x="2307" y="824"/>
                </a:lnTo>
                <a:lnTo>
                  <a:pt x="2388" y="839"/>
                </a:lnTo>
                <a:lnTo>
                  <a:pt x="2465" y="861"/>
                </a:lnTo>
                <a:lnTo>
                  <a:pt x="2540" y="888"/>
                </a:lnTo>
                <a:lnTo>
                  <a:pt x="2612" y="920"/>
                </a:lnTo>
                <a:lnTo>
                  <a:pt x="2682" y="957"/>
                </a:lnTo>
                <a:lnTo>
                  <a:pt x="2748" y="999"/>
                </a:lnTo>
                <a:lnTo>
                  <a:pt x="2811" y="1046"/>
                </a:lnTo>
                <a:lnTo>
                  <a:pt x="2871" y="1097"/>
                </a:lnTo>
                <a:lnTo>
                  <a:pt x="2926" y="1153"/>
                </a:lnTo>
                <a:lnTo>
                  <a:pt x="2977" y="1212"/>
                </a:lnTo>
                <a:lnTo>
                  <a:pt x="3025" y="1275"/>
                </a:lnTo>
                <a:lnTo>
                  <a:pt x="3066" y="1341"/>
                </a:lnTo>
                <a:lnTo>
                  <a:pt x="3104" y="1410"/>
                </a:lnTo>
                <a:lnTo>
                  <a:pt x="3136" y="1484"/>
                </a:lnTo>
                <a:lnTo>
                  <a:pt x="3163" y="1559"/>
                </a:lnTo>
                <a:lnTo>
                  <a:pt x="3184" y="1636"/>
                </a:lnTo>
                <a:lnTo>
                  <a:pt x="3200" y="1717"/>
                </a:lnTo>
                <a:lnTo>
                  <a:pt x="3209" y="1798"/>
                </a:lnTo>
                <a:lnTo>
                  <a:pt x="3212" y="1881"/>
                </a:lnTo>
                <a:lnTo>
                  <a:pt x="3209" y="1965"/>
                </a:lnTo>
                <a:lnTo>
                  <a:pt x="3200" y="2047"/>
                </a:lnTo>
                <a:lnTo>
                  <a:pt x="3184" y="2127"/>
                </a:lnTo>
                <a:lnTo>
                  <a:pt x="3163" y="2205"/>
                </a:lnTo>
                <a:lnTo>
                  <a:pt x="3136" y="2280"/>
                </a:lnTo>
                <a:lnTo>
                  <a:pt x="3104" y="2353"/>
                </a:lnTo>
                <a:lnTo>
                  <a:pt x="3066" y="2422"/>
                </a:lnTo>
                <a:lnTo>
                  <a:pt x="3025" y="2489"/>
                </a:lnTo>
                <a:lnTo>
                  <a:pt x="2977" y="2552"/>
                </a:lnTo>
                <a:lnTo>
                  <a:pt x="2926" y="2610"/>
                </a:lnTo>
                <a:lnTo>
                  <a:pt x="2871" y="2666"/>
                </a:lnTo>
                <a:lnTo>
                  <a:pt x="2811" y="2718"/>
                </a:lnTo>
                <a:lnTo>
                  <a:pt x="2748" y="2764"/>
                </a:lnTo>
                <a:lnTo>
                  <a:pt x="2682" y="2806"/>
                </a:lnTo>
                <a:lnTo>
                  <a:pt x="2612" y="2843"/>
                </a:lnTo>
                <a:lnTo>
                  <a:pt x="2540" y="2876"/>
                </a:lnTo>
                <a:lnTo>
                  <a:pt x="2465" y="2903"/>
                </a:lnTo>
                <a:lnTo>
                  <a:pt x="2388" y="2924"/>
                </a:lnTo>
                <a:lnTo>
                  <a:pt x="2307" y="2940"/>
                </a:lnTo>
                <a:lnTo>
                  <a:pt x="2226" y="2949"/>
                </a:lnTo>
                <a:lnTo>
                  <a:pt x="2141" y="2953"/>
                </a:lnTo>
                <a:lnTo>
                  <a:pt x="2063" y="2949"/>
                </a:lnTo>
                <a:lnTo>
                  <a:pt x="1986" y="2941"/>
                </a:lnTo>
                <a:lnTo>
                  <a:pt x="1910" y="2927"/>
                </a:lnTo>
                <a:lnTo>
                  <a:pt x="1837" y="2908"/>
                </a:lnTo>
                <a:lnTo>
                  <a:pt x="1765" y="2885"/>
                </a:lnTo>
                <a:lnTo>
                  <a:pt x="1696" y="2856"/>
                </a:lnTo>
                <a:lnTo>
                  <a:pt x="1630" y="2822"/>
                </a:lnTo>
                <a:lnTo>
                  <a:pt x="1566" y="2785"/>
                </a:lnTo>
                <a:lnTo>
                  <a:pt x="1505" y="2742"/>
                </a:lnTo>
                <a:lnTo>
                  <a:pt x="1447" y="2697"/>
                </a:lnTo>
                <a:lnTo>
                  <a:pt x="1393" y="2646"/>
                </a:lnTo>
                <a:lnTo>
                  <a:pt x="1489" y="2493"/>
                </a:lnTo>
                <a:lnTo>
                  <a:pt x="1489" y="2493"/>
                </a:lnTo>
                <a:lnTo>
                  <a:pt x="1540" y="2542"/>
                </a:lnTo>
                <a:lnTo>
                  <a:pt x="1595" y="2589"/>
                </a:lnTo>
                <a:lnTo>
                  <a:pt x="1654" y="2631"/>
                </a:lnTo>
                <a:lnTo>
                  <a:pt x="1715" y="2668"/>
                </a:lnTo>
                <a:lnTo>
                  <a:pt x="1779" y="2700"/>
                </a:lnTo>
                <a:lnTo>
                  <a:pt x="1847" y="2727"/>
                </a:lnTo>
                <a:lnTo>
                  <a:pt x="1917" y="2748"/>
                </a:lnTo>
                <a:lnTo>
                  <a:pt x="1991" y="2764"/>
                </a:lnTo>
                <a:lnTo>
                  <a:pt x="2065" y="2773"/>
                </a:lnTo>
                <a:lnTo>
                  <a:pt x="2141" y="2776"/>
                </a:lnTo>
                <a:lnTo>
                  <a:pt x="2219" y="2773"/>
                </a:lnTo>
                <a:lnTo>
                  <a:pt x="2294" y="2764"/>
                </a:lnTo>
                <a:lnTo>
                  <a:pt x="2368" y="2747"/>
                </a:lnTo>
                <a:lnTo>
                  <a:pt x="2438" y="2726"/>
                </a:lnTo>
                <a:lnTo>
                  <a:pt x="2507" y="2699"/>
                </a:lnTo>
                <a:lnTo>
                  <a:pt x="2572" y="2666"/>
                </a:lnTo>
                <a:lnTo>
                  <a:pt x="2635" y="2629"/>
                </a:lnTo>
                <a:lnTo>
                  <a:pt x="2694" y="2587"/>
                </a:lnTo>
                <a:lnTo>
                  <a:pt x="2748" y="2539"/>
                </a:lnTo>
                <a:lnTo>
                  <a:pt x="2800" y="2489"/>
                </a:lnTo>
                <a:lnTo>
                  <a:pt x="2846" y="2433"/>
                </a:lnTo>
                <a:lnTo>
                  <a:pt x="2889" y="2374"/>
                </a:lnTo>
                <a:lnTo>
                  <a:pt x="2927" y="2312"/>
                </a:lnTo>
                <a:lnTo>
                  <a:pt x="2959" y="2246"/>
                </a:lnTo>
                <a:lnTo>
                  <a:pt x="2987" y="2178"/>
                </a:lnTo>
                <a:lnTo>
                  <a:pt x="3008" y="2107"/>
                </a:lnTo>
                <a:lnTo>
                  <a:pt x="3024" y="2034"/>
                </a:lnTo>
                <a:lnTo>
                  <a:pt x="3033" y="1959"/>
                </a:lnTo>
                <a:lnTo>
                  <a:pt x="3037" y="1881"/>
                </a:lnTo>
                <a:lnTo>
                  <a:pt x="3033" y="1804"/>
                </a:lnTo>
                <a:lnTo>
                  <a:pt x="3024" y="1729"/>
                </a:lnTo>
                <a:lnTo>
                  <a:pt x="3008" y="1656"/>
                </a:lnTo>
                <a:lnTo>
                  <a:pt x="2987" y="1585"/>
                </a:lnTo>
                <a:lnTo>
                  <a:pt x="2959" y="1517"/>
                </a:lnTo>
                <a:lnTo>
                  <a:pt x="2927" y="1452"/>
                </a:lnTo>
                <a:lnTo>
                  <a:pt x="2889" y="1389"/>
                </a:lnTo>
                <a:lnTo>
                  <a:pt x="2846" y="1330"/>
                </a:lnTo>
                <a:lnTo>
                  <a:pt x="2800" y="1275"/>
                </a:lnTo>
                <a:lnTo>
                  <a:pt x="2748" y="1224"/>
                </a:lnTo>
                <a:lnTo>
                  <a:pt x="2694" y="1177"/>
                </a:lnTo>
                <a:lnTo>
                  <a:pt x="2635" y="1134"/>
                </a:lnTo>
                <a:lnTo>
                  <a:pt x="2572" y="1097"/>
                </a:lnTo>
                <a:lnTo>
                  <a:pt x="2507" y="1064"/>
                </a:lnTo>
                <a:lnTo>
                  <a:pt x="2438" y="1037"/>
                </a:lnTo>
                <a:lnTo>
                  <a:pt x="2368" y="1016"/>
                </a:lnTo>
                <a:lnTo>
                  <a:pt x="2294" y="1000"/>
                </a:lnTo>
                <a:lnTo>
                  <a:pt x="2219" y="990"/>
                </a:lnTo>
                <a:lnTo>
                  <a:pt x="2141" y="987"/>
                </a:lnTo>
                <a:lnTo>
                  <a:pt x="2066" y="990"/>
                </a:lnTo>
                <a:lnTo>
                  <a:pt x="1991" y="999"/>
                </a:lnTo>
                <a:lnTo>
                  <a:pt x="1919" y="1014"/>
                </a:lnTo>
                <a:lnTo>
                  <a:pt x="1848" y="1036"/>
                </a:lnTo>
                <a:lnTo>
                  <a:pt x="1781" y="1063"/>
                </a:lnTo>
                <a:lnTo>
                  <a:pt x="1716" y="1094"/>
                </a:lnTo>
                <a:lnTo>
                  <a:pt x="1702" y="1052"/>
                </a:lnTo>
                <a:lnTo>
                  <a:pt x="1683" y="1011"/>
                </a:lnTo>
                <a:lnTo>
                  <a:pt x="1661" y="973"/>
                </a:lnTo>
                <a:lnTo>
                  <a:pt x="1635" y="938"/>
                </a:lnTo>
                <a:lnTo>
                  <a:pt x="1701" y="906"/>
                </a:lnTo>
                <a:lnTo>
                  <a:pt x="1769" y="877"/>
                </a:lnTo>
                <a:lnTo>
                  <a:pt x="1840" y="854"/>
                </a:lnTo>
                <a:lnTo>
                  <a:pt x="1912" y="835"/>
                </a:lnTo>
                <a:lnTo>
                  <a:pt x="1988" y="822"/>
                </a:lnTo>
                <a:lnTo>
                  <a:pt x="2064" y="813"/>
                </a:lnTo>
                <a:lnTo>
                  <a:pt x="2141" y="811"/>
                </a:lnTo>
                <a:close/>
                <a:moveTo>
                  <a:pt x="839" y="0"/>
                </a:moveTo>
                <a:lnTo>
                  <a:pt x="887" y="3"/>
                </a:lnTo>
                <a:lnTo>
                  <a:pt x="932" y="12"/>
                </a:lnTo>
                <a:lnTo>
                  <a:pt x="975" y="26"/>
                </a:lnTo>
                <a:lnTo>
                  <a:pt x="1016" y="44"/>
                </a:lnTo>
                <a:lnTo>
                  <a:pt x="1055" y="68"/>
                </a:lnTo>
                <a:lnTo>
                  <a:pt x="1090" y="96"/>
                </a:lnTo>
                <a:lnTo>
                  <a:pt x="1121" y="127"/>
                </a:lnTo>
                <a:lnTo>
                  <a:pt x="1148" y="162"/>
                </a:lnTo>
                <a:lnTo>
                  <a:pt x="1171" y="200"/>
                </a:lnTo>
                <a:lnTo>
                  <a:pt x="1191" y="241"/>
                </a:lnTo>
                <a:lnTo>
                  <a:pt x="1204" y="285"/>
                </a:lnTo>
                <a:lnTo>
                  <a:pt x="1212" y="330"/>
                </a:lnTo>
                <a:lnTo>
                  <a:pt x="1215" y="376"/>
                </a:lnTo>
                <a:lnTo>
                  <a:pt x="1212" y="424"/>
                </a:lnTo>
                <a:lnTo>
                  <a:pt x="1204" y="469"/>
                </a:lnTo>
                <a:lnTo>
                  <a:pt x="1191" y="512"/>
                </a:lnTo>
                <a:lnTo>
                  <a:pt x="1171" y="554"/>
                </a:lnTo>
                <a:lnTo>
                  <a:pt x="1148" y="592"/>
                </a:lnTo>
                <a:lnTo>
                  <a:pt x="1121" y="627"/>
                </a:lnTo>
                <a:lnTo>
                  <a:pt x="1090" y="658"/>
                </a:lnTo>
                <a:lnTo>
                  <a:pt x="1055" y="686"/>
                </a:lnTo>
                <a:lnTo>
                  <a:pt x="1016" y="709"/>
                </a:lnTo>
                <a:lnTo>
                  <a:pt x="975" y="728"/>
                </a:lnTo>
                <a:lnTo>
                  <a:pt x="932" y="741"/>
                </a:lnTo>
                <a:lnTo>
                  <a:pt x="887" y="751"/>
                </a:lnTo>
                <a:lnTo>
                  <a:pt x="839" y="753"/>
                </a:lnTo>
                <a:lnTo>
                  <a:pt x="792" y="751"/>
                </a:lnTo>
                <a:lnTo>
                  <a:pt x="746" y="741"/>
                </a:lnTo>
                <a:lnTo>
                  <a:pt x="703" y="728"/>
                </a:lnTo>
                <a:lnTo>
                  <a:pt x="663" y="709"/>
                </a:lnTo>
                <a:lnTo>
                  <a:pt x="625" y="686"/>
                </a:lnTo>
                <a:lnTo>
                  <a:pt x="590" y="658"/>
                </a:lnTo>
                <a:lnTo>
                  <a:pt x="558" y="627"/>
                </a:lnTo>
                <a:lnTo>
                  <a:pt x="531" y="592"/>
                </a:lnTo>
                <a:lnTo>
                  <a:pt x="507" y="554"/>
                </a:lnTo>
                <a:lnTo>
                  <a:pt x="489" y="512"/>
                </a:lnTo>
                <a:lnTo>
                  <a:pt x="474" y="469"/>
                </a:lnTo>
                <a:lnTo>
                  <a:pt x="466" y="424"/>
                </a:lnTo>
                <a:lnTo>
                  <a:pt x="463" y="376"/>
                </a:lnTo>
                <a:lnTo>
                  <a:pt x="466" y="330"/>
                </a:lnTo>
                <a:lnTo>
                  <a:pt x="474" y="285"/>
                </a:lnTo>
                <a:lnTo>
                  <a:pt x="489" y="241"/>
                </a:lnTo>
                <a:lnTo>
                  <a:pt x="507" y="200"/>
                </a:lnTo>
                <a:lnTo>
                  <a:pt x="531" y="162"/>
                </a:lnTo>
                <a:lnTo>
                  <a:pt x="558" y="127"/>
                </a:lnTo>
                <a:lnTo>
                  <a:pt x="590" y="96"/>
                </a:lnTo>
                <a:lnTo>
                  <a:pt x="625" y="68"/>
                </a:lnTo>
                <a:lnTo>
                  <a:pt x="663" y="44"/>
                </a:lnTo>
                <a:lnTo>
                  <a:pt x="703" y="26"/>
                </a:lnTo>
                <a:lnTo>
                  <a:pt x="746" y="12"/>
                </a:lnTo>
                <a:lnTo>
                  <a:pt x="792" y="3"/>
                </a:lnTo>
                <a:lnTo>
                  <a:pt x="83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1684" tIns="40842" rIns="81684" bIns="40842" numCol="1" anchor="t" anchorCtr="0" compatLnSpc="1">
            <a:prstTxWarp prst="textNoShape">
              <a:avLst/>
            </a:prstTxWarp>
          </a:bodyPr>
          <a:lstStyle/>
          <a:p>
            <a:pPr defTabSz="816818"/>
            <a:endParaRPr lang="en-US" sz="1549">
              <a:solidFill>
                <a:prstClr val="black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200FD0-2215-4F1B-9B15-64BCD93F3605}"/>
              </a:ext>
            </a:extLst>
          </p:cNvPr>
          <p:cNvSpPr/>
          <p:nvPr/>
        </p:nvSpPr>
        <p:spPr>
          <a:xfrm>
            <a:off x="354562" y="1992004"/>
            <a:ext cx="1147636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To redress past discrimination and ensure representivity and equal access;</a:t>
            </a:r>
          </a:p>
          <a:p>
            <a:pPr marL="285750" indent="-285750">
              <a:buFontTx/>
              <a:buChar char="-"/>
            </a:pP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To respond to the human resource development needs of the nation” (Preamble to the Act)</a:t>
            </a:r>
          </a:p>
          <a:p>
            <a:pPr marL="285750" indent="-285750" algn="ctr">
              <a:buFontTx/>
              <a:buChar char="-"/>
            </a:pP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6A9904-FC92-4B77-9E41-BF3CDBF810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44"/>
          <a:stretch/>
        </p:blipFill>
        <p:spPr>
          <a:xfrm>
            <a:off x="11173236" y="6294439"/>
            <a:ext cx="818608" cy="4540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03A31FA-79BC-4345-9A7F-26AEE05AB71C}"/>
              </a:ext>
            </a:extLst>
          </p:cNvPr>
          <p:cNvSpPr txBox="1"/>
          <p:nvPr/>
        </p:nvSpPr>
        <p:spPr>
          <a:xfrm>
            <a:off x="1035587" y="31974"/>
            <a:ext cx="9536227" cy="699492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Autofit/>
          </a:bodyPr>
          <a:lstStyle/>
          <a:p>
            <a:pPr algn="ctr" defTabSz="914104"/>
            <a:endParaRPr lang="en-US" sz="4400" dirty="0">
              <a:solidFill>
                <a:schemeClr val="tx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46A16D-066D-46CF-B3D5-B4AE6E37E4A4}"/>
              </a:ext>
            </a:extLst>
          </p:cNvPr>
          <p:cNvSpPr/>
          <p:nvPr/>
        </p:nvSpPr>
        <p:spPr>
          <a:xfrm>
            <a:off x="0" y="-47262"/>
            <a:ext cx="12192000" cy="14434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644EC8-0EDF-44E7-8165-668781135BFA}"/>
              </a:ext>
            </a:extLst>
          </p:cNvPr>
          <p:cNvSpPr txBox="1"/>
          <p:nvPr/>
        </p:nvSpPr>
        <p:spPr>
          <a:xfrm>
            <a:off x="0" y="239096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spc="-150" dirty="0">
                <a:latin typeface="Arial Black" panose="020B0A04020102020204" pitchFamily="34" charset="0"/>
                <a:cs typeface="Arial" panose="020B0604020202020204" pitchFamily="34" charset="0"/>
              </a:rPr>
              <a:t>OBJECTIVES OF THE DHET UNIVERSITY  BURSARY SCHEME</a:t>
            </a:r>
          </a:p>
        </p:txBody>
      </p:sp>
    </p:spTree>
    <p:extLst>
      <p:ext uri="{BB962C8B-B14F-4D97-AF65-F5344CB8AC3E}">
        <p14:creationId xmlns:p14="http://schemas.microsoft.com/office/powerpoint/2010/main" val="158122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2A5D16-2A4D-4F01-BB63-DB6945FA1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4A56-E55E-46F5-981F-A7A70F6FBC73}" type="slidenum">
              <a:rPr lang="en-US" smtClean="0"/>
              <a:t>5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5F6E78-79CB-4073-918E-FF09AF1AD668}"/>
              </a:ext>
            </a:extLst>
          </p:cNvPr>
          <p:cNvSpPr/>
          <p:nvPr/>
        </p:nvSpPr>
        <p:spPr>
          <a:xfrm>
            <a:off x="0" y="-47262"/>
            <a:ext cx="12192000" cy="11394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9A0933-D9D8-494C-85B7-C63A1B30A01D}"/>
              </a:ext>
            </a:extLst>
          </p:cNvPr>
          <p:cNvSpPr txBox="1"/>
          <p:nvPr/>
        </p:nvSpPr>
        <p:spPr>
          <a:xfrm>
            <a:off x="962599" y="222377"/>
            <a:ext cx="9919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spc="-150" dirty="0">
                <a:latin typeface="Arial Black" panose="020B0A04020102020204" pitchFamily="34" charset="0"/>
                <a:cs typeface="Arial" panose="020B0604020202020204" pitchFamily="34" charset="0"/>
              </a:rPr>
              <a:t>UNIT OBJECTIVES</a:t>
            </a:r>
            <a:endParaRPr lang="en-US" sz="3600" spc="-150" dirty="0">
              <a:highlight>
                <a:srgbClr val="FFFF00"/>
              </a:highligh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647655F-7872-40CF-B1F8-1F6633230D98}"/>
              </a:ext>
            </a:extLst>
          </p:cNvPr>
          <p:cNvSpPr txBox="1"/>
          <p:nvPr/>
        </p:nvSpPr>
        <p:spPr>
          <a:xfrm>
            <a:off x="384935" y="1230627"/>
            <a:ext cx="43696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C000"/>
                </a:solidFill>
                <a:latin typeface="Arial" panose="020B0604020202020204" pitchFamily="34" charset="0"/>
              </a:rPr>
              <a:t>MANAGE &amp; ADMINISTER</a:t>
            </a:r>
          </a:p>
          <a:p>
            <a:r>
              <a:rPr lang="en-US" dirty="0"/>
              <a:t>Manage and administer the bursary for NSFAS funded students who enroll in the 26 Universities and develop processes and procedures for University funding requirements.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0E47F5-2350-46A8-B6FB-3CA017ED5F72}"/>
              </a:ext>
            </a:extLst>
          </p:cNvPr>
          <p:cNvSpPr txBox="1"/>
          <p:nvPr/>
        </p:nvSpPr>
        <p:spPr>
          <a:xfrm>
            <a:off x="6370694" y="1350498"/>
            <a:ext cx="5180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solidFill>
                  <a:srgbClr val="FFC000"/>
                </a:solidFill>
                <a:latin typeface="Arial" panose="020B0604020202020204" pitchFamily="34" charset="0"/>
              </a:rPr>
              <a:t>S</a:t>
            </a: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UPPORT</a:t>
            </a:r>
          </a:p>
          <a:p>
            <a:r>
              <a:rPr lang="en-US" dirty="0"/>
              <a:t>Provide institutional support on NSFAS products and services  including overseeing and guiding the data exchange process.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5512A0-77D8-40C6-8F7E-063C63534A06}"/>
              </a:ext>
            </a:extLst>
          </p:cNvPr>
          <p:cNvSpPr txBox="1"/>
          <p:nvPr/>
        </p:nvSpPr>
        <p:spPr>
          <a:xfrm>
            <a:off x="406105" y="3466222"/>
            <a:ext cx="5210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C000"/>
                </a:solidFill>
                <a:latin typeface="Arial" panose="020B0604020202020204" pitchFamily="34" charset="0"/>
              </a:rPr>
              <a:t>PAYMENTS</a:t>
            </a:r>
          </a:p>
          <a:p>
            <a:r>
              <a:rPr lang="en-US" dirty="0"/>
              <a:t>Oversee the  process for direct payments of institution tuitions and student allowances to all 26 Universities.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A8B2BA-3B86-49F9-958A-A9CEFBA4202F}"/>
              </a:ext>
            </a:extLst>
          </p:cNvPr>
          <p:cNvSpPr txBox="1"/>
          <p:nvPr/>
        </p:nvSpPr>
        <p:spPr>
          <a:xfrm>
            <a:off x="6611815" y="3291840"/>
            <a:ext cx="4939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C000"/>
                </a:solidFill>
                <a:latin typeface="Arial" panose="020B0604020202020204" pitchFamily="34" charset="0"/>
              </a:rPr>
              <a:t>STAKEHOLDER</a:t>
            </a:r>
          </a:p>
          <a:p>
            <a:r>
              <a:rPr lang="en-US" dirty="0"/>
              <a:t>Manage stakeholder relations with University management and students</a:t>
            </a:r>
          </a:p>
        </p:txBody>
      </p:sp>
    </p:spTree>
    <p:extLst>
      <p:ext uri="{BB962C8B-B14F-4D97-AF65-F5344CB8AC3E}">
        <p14:creationId xmlns:p14="http://schemas.microsoft.com/office/powerpoint/2010/main" val="355927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7DCD1B-63F3-4EAD-9F16-2BD03A23EA8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192" y="5652840"/>
            <a:ext cx="1251213" cy="7594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E8E16C-EB0D-4A31-A981-D208B890C217}"/>
              </a:ext>
            </a:extLst>
          </p:cNvPr>
          <p:cNvSpPr txBox="1"/>
          <p:nvPr/>
        </p:nvSpPr>
        <p:spPr>
          <a:xfrm>
            <a:off x="5001413" y="503762"/>
            <a:ext cx="695456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6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Purpose</a:t>
            </a:r>
          </a:p>
          <a:p>
            <a:endParaRPr lang="en-ZA" sz="4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ZA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Guide</a:t>
            </a:r>
            <a:r>
              <a:rPr lang="en-ZA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NSFAS and Universities on the </a:t>
            </a:r>
            <a:r>
              <a:rPr lang="en-ZA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administration </a:t>
            </a:r>
            <a:r>
              <a:rPr lang="en-ZA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en-ZA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management </a:t>
            </a:r>
            <a:r>
              <a:rPr lang="en-ZA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en-ZA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awarding </a:t>
            </a:r>
            <a:r>
              <a:rPr lang="en-ZA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en-ZA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bursaries</a:t>
            </a:r>
            <a:r>
              <a:rPr lang="en-ZA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en-ZA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qualifying</a:t>
            </a:r>
            <a:r>
              <a:rPr lang="en-ZA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students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DF9153-B09B-49AA-B256-EE484841A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22" y="281430"/>
            <a:ext cx="4193428" cy="299068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487F0B1-2239-4CB0-AB63-EEF4AB66287C}"/>
              </a:ext>
            </a:extLst>
          </p:cNvPr>
          <p:cNvSpPr txBox="1">
            <a:spLocks/>
          </p:cNvSpPr>
          <p:nvPr/>
        </p:nvSpPr>
        <p:spPr>
          <a:xfrm>
            <a:off x="80682" y="1356348"/>
            <a:ext cx="4769705" cy="1022675"/>
          </a:xfrm>
          <a:prstGeom prst="rect">
            <a:avLst/>
          </a:prstGeom>
        </p:spPr>
        <p:txBody>
          <a:bodyPr vert="horz" lIns="0" tIns="54471" rIns="0" bIns="0" rtlCol="0" anchor="b" anchorCtr="0">
            <a:normAutofit fontScale="92500" lnSpcReduction="10000"/>
          </a:bodyPr>
          <a:lstStyle>
            <a:lvl1pPr algn="l" defTabSz="914408" rtl="0" eaLnBrk="1" latinLnBrk="0" hangingPunct="1">
              <a:spcBef>
                <a:spcPct val="0"/>
              </a:spcBef>
              <a:buNone/>
              <a:defRPr lang="en-US" sz="2700" b="1" i="0" kern="1200" spc="-56" baseline="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ZA" sz="3812" b="0" spc="0" dirty="0">
                <a:latin typeface="Arial Black" panose="020B0604020202020204" pitchFamily="34" charset="0"/>
                <a:cs typeface="Arial Black" panose="020B0604020202020204" pitchFamily="34" charset="0"/>
              </a:rPr>
              <a:t> DHET RULES &amp; GUIDELINES</a:t>
            </a:r>
          </a:p>
          <a:p>
            <a:pPr algn="ctr"/>
            <a:endParaRPr lang="en-ZA" sz="3812" b="0" spc="0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85156F-285D-496F-9B55-6CBF6EB2557A}"/>
              </a:ext>
            </a:extLst>
          </p:cNvPr>
          <p:cNvGrpSpPr/>
          <p:nvPr/>
        </p:nvGrpSpPr>
        <p:grpSpPr>
          <a:xfrm>
            <a:off x="2099233" y="3012141"/>
            <a:ext cx="2296413" cy="3322534"/>
            <a:chOff x="2799007" y="1431711"/>
            <a:chExt cx="1548091" cy="2744043"/>
          </a:xfrm>
        </p:grpSpPr>
        <p:pic>
          <p:nvPicPr>
            <p:cNvPr id="11" name="Picture 10" descr=" 28">
              <a:extLst>
                <a:ext uri="{FF2B5EF4-FFF2-40B4-BE49-F238E27FC236}">
                  <a16:creationId xmlns:a16="http://schemas.microsoft.com/office/drawing/2014/main" id="{21725810-90FF-44AA-A129-BC0AC5E11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99007" y="1431711"/>
              <a:ext cx="1548091" cy="2744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1990D4B-0C27-4FF7-BE60-8BCCCAF4ACE4}"/>
                </a:ext>
              </a:extLst>
            </p:cNvPr>
            <p:cNvSpPr/>
            <p:nvPr/>
          </p:nvSpPr>
          <p:spPr>
            <a:xfrm>
              <a:off x="3898900" y="2106226"/>
              <a:ext cx="152400" cy="148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45"/>
            </a:p>
          </p:txBody>
        </p:sp>
      </p:grpSp>
    </p:spTree>
    <p:extLst>
      <p:ext uri="{BB962C8B-B14F-4D97-AF65-F5344CB8AC3E}">
        <p14:creationId xmlns:p14="http://schemas.microsoft.com/office/powerpoint/2010/main" val="101994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4014DF5-36D6-514F-8D3E-FE58D4E51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505" y="290396"/>
            <a:ext cx="5136176" cy="366304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0721862-B93D-BE48-8B1B-4FE79EFB08E6}"/>
              </a:ext>
            </a:extLst>
          </p:cNvPr>
          <p:cNvSpPr txBox="1">
            <a:spLocks/>
          </p:cNvSpPr>
          <p:nvPr/>
        </p:nvSpPr>
        <p:spPr>
          <a:xfrm>
            <a:off x="1731872" y="783057"/>
            <a:ext cx="3550093" cy="2343874"/>
          </a:xfrm>
          <a:prstGeom prst="rect">
            <a:avLst/>
          </a:prstGeom>
        </p:spPr>
        <p:txBody>
          <a:bodyPr vert="horz" lIns="0" tIns="54471" rIns="0" bIns="0" rtlCol="0" anchor="b" anchorCtr="0">
            <a:normAutofit/>
          </a:bodyPr>
          <a:lstStyle>
            <a:lvl1pPr algn="l" defTabSz="914408" rtl="0" eaLnBrk="1" latinLnBrk="0" hangingPunct="1">
              <a:spcBef>
                <a:spcPct val="0"/>
              </a:spcBef>
              <a:buNone/>
              <a:defRPr lang="en-US" sz="2700" b="1" i="0" kern="1200" spc="-56" baseline="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ZA" sz="3812" b="0" spc="0" dirty="0">
                <a:latin typeface="Arial Black" panose="020B0604020202020204" pitchFamily="34" charset="0"/>
                <a:cs typeface="Arial Black" panose="020B0604020202020204" pitchFamily="34" charset="0"/>
              </a:rPr>
              <a:t>University Sector Value Chain</a:t>
            </a:r>
          </a:p>
          <a:p>
            <a:pPr algn="ctr"/>
            <a:endParaRPr lang="en-ZA" sz="3812" b="0" spc="0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DF047C-FBA4-4D7E-A6C5-37B6BA3F51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44"/>
          <a:stretch/>
        </p:blipFill>
        <p:spPr>
          <a:xfrm>
            <a:off x="691230" y="5831121"/>
            <a:ext cx="1546707" cy="857901"/>
          </a:xfrm>
          <a:prstGeom prst="rect">
            <a:avLst/>
          </a:prstGeom>
        </p:spPr>
      </p:pic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0DC9F6EB-CDAE-4477-8513-962DBFE997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2212011"/>
              </p:ext>
            </p:extLst>
          </p:nvPr>
        </p:nvGraphicFramePr>
        <p:xfrm>
          <a:off x="6570433" y="130968"/>
          <a:ext cx="5437855" cy="5991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9415387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8FE43A-3FFC-4A13-BCFB-F12DED503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39" y="-37531"/>
            <a:ext cx="489654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92A0DB-E235-4EEC-9246-018D9227D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1220755"/>
            <a:ext cx="4032448" cy="3949879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latin typeface="Arial Black" panose="020B0A04020102020204" pitchFamily="34" charset="0"/>
              </a:rPr>
              <a:t>Who qualifies for funding?</a:t>
            </a:r>
            <a:r>
              <a:rPr lang="en-US" sz="2133" dirty="0">
                <a:latin typeface="Arial Black" panose="020B0A04020102020204" pitchFamily="34" charset="0"/>
              </a:rPr>
              <a:t> </a:t>
            </a:r>
            <a:br>
              <a:rPr lang="en-US" sz="2133" dirty="0">
                <a:latin typeface="Arial Black" panose="020B0A04020102020204" pitchFamily="34" charset="0"/>
              </a:rPr>
            </a:br>
            <a:endParaRPr lang="en-US" sz="2133" dirty="0"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9CAEF6-5C9E-453A-B06B-623689C1343F}"/>
              </a:ext>
            </a:extLst>
          </p:cNvPr>
          <p:cNvSpPr/>
          <p:nvPr/>
        </p:nvSpPr>
        <p:spPr>
          <a:xfrm>
            <a:off x="5231904" y="227987"/>
            <a:ext cx="6816757" cy="5981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67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189" indent="-457189">
              <a:buFont typeface="Wingdings" panose="05000000000000000000" pitchFamily="2" charset="2"/>
              <a:buChar char="q"/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 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South African citizens</a:t>
            </a:r>
          </a:p>
          <a:p>
            <a:pPr marL="457189" indent="-457189">
              <a:buFont typeface="Wingdings" panose="05000000000000000000" pitchFamily="2" charset="2"/>
              <a:buChar char="q"/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 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SASSA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grant recipients qualifies for funding</a:t>
            </a:r>
          </a:p>
          <a:p>
            <a:pPr marL="457189" indent="-457189">
              <a:buFont typeface="Wingdings" panose="05000000000000000000" pitchFamily="2" charset="2"/>
              <a:buChar char="q"/>
            </a:pP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Combined household income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must not exceed 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R350 000 per annum</a:t>
            </a:r>
          </a:p>
          <a:p>
            <a:pPr marL="457189" indent="-457189">
              <a:buFont typeface="Wingdings" panose="05000000000000000000" pitchFamily="2" charset="2"/>
              <a:buChar char="q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Students who registered at the higher education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rior to 2018,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household income must not exceed R122 000 per annum</a:t>
            </a:r>
          </a:p>
          <a:p>
            <a:pPr marL="457189" indent="-457189">
              <a:buFont typeface="Wingdings" panose="05000000000000000000" pitchFamily="2" charset="2"/>
              <a:buChar char="q"/>
            </a:pP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Persons with disability: 2018 onwards -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Combined household income must not exceed R600 000 per annum</a:t>
            </a:r>
          </a:p>
        </p:txBody>
      </p:sp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41ED09B3-99F9-4EB4-9BC4-AD89F61BC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943" y="6122965"/>
            <a:ext cx="532860" cy="54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5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7DCD1B-63F3-4EAD-9F16-2BD03A23EA8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103" y="105789"/>
            <a:ext cx="1251213" cy="7594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F286A2-D6C2-4989-A8B5-83C3A72ED279}"/>
              </a:ext>
            </a:extLst>
          </p:cNvPr>
          <p:cNvSpPr txBox="1"/>
          <p:nvPr/>
        </p:nvSpPr>
        <p:spPr>
          <a:xfrm>
            <a:off x="5005727" y="974100"/>
            <a:ext cx="632908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Student on </a:t>
            </a: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full DHET bursary may not receive another full cost of study bursary from another source at the same time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If the student receive a </a:t>
            </a: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partial bursary from another source, a NSFAS bursary may be awarded, but the allocation must be reduced accordingly,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 so that the student is supported fully for their studies.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Bursar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y funding for university students is </a:t>
            </a: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limited to the minimum period of study for the qualification they are registered for, plus one year (N+1)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9D8BC6-A89F-464E-ABE2-DC33B09DB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22" y="245571"/>
            <a:ext cx="4193428" cy="299068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3FD827D-2127-4458-B84D-825224D6B10A}"/>
              </a:ext>
            </a:extLst>
          </p:cNvPr>
          <p:cNvSpPr txBox="1">
            <a:spLocks/>
          </p:cNvSpPr>
          <p:nvPr/>
        </p:nvSpPr>
        <p:spPr>
          <a:xfrm>
            <a:off x="-233022" y="1032087"/>
            <a:ext cx="5047069" cy="1702148"/>
          </a:xfrm>
          <a:prstGeom prst="rect">
            <a:avLst/>
          </a:prstGeom>
        </p:spPr>
        <p:txBody>
          <a:bodyPr vert="horz" lIns="0" tIns="54471" rIns="0" bIns="0" rtlCol="0" anchor="b" anchorCtr="0">
            <a:normAutofit lnSpcReduction="10000"/>
          </a:bodyPr>
          <a:lstStyle>
            <a:lvl1pPr algn="l" defTabSz="914408" rtl="0" eaLnBrk="1" latinLnBrk="0" hangingPunct="1">
              <a:spcBef>
                <a:spcPct val="0"/>
              </a:spcBef>
              <a:buNone/>
              <a:defRPr lang="en-US" sz="2700" b="1" i="0" kern="1200" spc="-56" baseline="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ZA" sz="3812" b="0" spc="0" dirty="0">
                <a:latin typeface="Arial Black" panose="020B0604020202020204" pitchFamily="34" charset="0"/>
                <a:cs typeface="Arial Black" panose="020B0604020202020204" pitchFamily="34" charset="0"/>
              </a:rPr>
              <a:t>CONDITIONS</a:t>
            </a:r>
          </a:p>
          <a:p>
            <a:pPr algn="ctr"/>
            <a:r>
              <a:rPr lang="en-ZA" sz="3812" b="0" spc="0" dirty="0">
                <a:latin typeface="Arial Black" panose="020B0604020202020204" pitchFamily="34" charset="0"/>
                <a:cs typeface="Arial Black" panose="020B0604020202020204" pitchFamily="34" charset="0"/>
              </a:rPr>
              <a:t> AND</a:t>
            </a:r>
          </a:p>
          <a:p>
            <a:pPr algn="ctr"/>
            <a:r>
              <a:rPr lang="en-ZA" sz="3812" b="0" spc="0" dirty="0">
                <a:latin typeface="Arial Black" panose="020B0604020202020204" pitchFamily="34" charset="0"/>
                <a:cs typeface="Arial Black" panose="020B0604020202020204" pitchFamily="34" charset="0"/>
              </a:rPr>
              <a:t> OBLIGATIONS</a:t>
            </a:r>
          </a:p>
          <a:p>
            <a:pPr algn="ctr"/>
            <a:endParaRPr lang="en-ZA" sz="3812" b="0" spc="0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EBA5414-F464-4630-90C2-DB854A85B7A5}"/>
              </a:ext>
            </a:extLst>
          </p:cNvPr>
          <p:cNvGrpSpPr/>
          <p:nvPr/>
        </p:nvGrpSpPr>
        <p:grpSpPr>
          <a:xfrm>
            <a:off x="2099233" y="3012141"/>
            <a:ext cx="2296413" cy="3322534"/>
            <a:chOff x="2799007" y="1431711"/>
            <a:chExt cx="1548091" cy="2744043"/>
          </a:xfrm>
        </p:grpSpPr>
        <p:pic>
          <p:nvPicPr>
            <p:cNvPr id="10" name="Picture 9" descr=" 28">
              <a:extLst>
                <a:ext uri="{FF2B5EF4-FFF2-40B4-BE49-F238E27FC236}">
                  <a16:creationId xmlns:a16="http://schemas.microsoft.com/office/drawing/2014/main" id="{F9FA8B47-E4A3-4E54-A977-B5B77928D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99007" y="1431711"/>
              <a:ext cx="1548091" cy="2744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65DE515-D454-4A02-B9F1-4761C057B6B3}"/>
                </a:ext>
              </a:extLst>
            </p:cNvPr>
            <p:cNvSpPr/>
            <p:nvPr/>
          </p:nvSpPr>
          <p:spPr>
            <a:xfrm>
              <a:off x="3898900" y="2106226"/>
              <a:ext cx="152400" cy="148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45"/>
            </a:p>
          </p:txBody>
        </p:sp>
      </p:grpSp>
    </p:spTree>
    <p:extLst>
      <p:ext uri="{BB962C8B-B14F-4D97-AF65-F5344CB8AC3E}">
        <p14:creationId xmlns:p14="http://schemas.microsoft.com/office/powerpoint/2010/main" val="188313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96F5F6BF06F545BCF05109B5E65217" ma:contentTypeVersion="2" ma:contentTypeDescription="Create a new document." ma:contentTypeScope="" ma:versionID="985de8d30f167689fb2276670831c5e8">
  <xsd:schema xmlns:xsd="http://www.w3.org/2001/XMLSchema" xmlns:xs="http://www.w3.org/2001/XMLSchema" xmlns:p="http://schemas.microsoft.com/office/2006/metadata/properties" xmlns:ns1="http://schemas.microsoft.com/sharepoint/v3" xmlns:ns2="3d0ffbf4-0ab1-4e4b-bd8c-865f61d41201" targetNamespace="http://schemas.microsoft.com/office/2006/metadata/properties" ma:root="true" ma:fieldsID="0358fc54e04717fd1f8ea0dccb55e9fc" ns1:_="" ns2:_="">
    <xsd:import namespace="http://schemas.microsoft.com/sharepoint/v3"/>
    <xsd:import namespace="3d0ffbf4-0ab1-4e4b-bd8c-865f61d4120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ffbf4-0ab1-4e4b-bd8c-865f61d4120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5415A6D-7DA9-4927-83D8-68AFC0AA07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BBD10C-C7D4-4B68-9612-8383A6498120}"/>
</file>

<file path=customXml/itemProps3.xml><?xml version="1.0" encoding="utf-8"?>
<ds:datastoreItem xmlns:ds="http://schemas.openxmlformats.org/officeDocument/2006/customXml" ds:itemID="{55AAC607-426B-47C1-8882-EB013A10479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1511</TotalTime>
  <Words>895</Words>
  <Application>Microsoft Office PowerPoint</Application>
  <PresentationFormat>Widescreen</PresentationFormat>
  <Paragraphs>140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Arial Nova</vt:lpstr>
      <vt:lpstr>Calibri</vt:lpstr>
      <vt:lpstr>Calibri Light</vt:lpstr>
      <vt:lpstr>Raleway Light</vt:lpstr>
      <vt:lpstr>Verdana</vt:lpstr>
      <vt:lpstr>Wingdings</vt:lpstr>
      <vt:lpstr>Office Theme</vt:lpstr>
      <vt:lpstr>DHET COMMUNICATORS MEETING  NSFAS UNIVERSITY SECTOR</vt:lpstr>
      <vt:lpstr>BUSINESS OPERATIONS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qualifies for funding?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Pre-Funders 2020 Payments</dc:title>
  <dc:creator>Mpho Matlala</dc:creator>
  <cp:lastModifiedBy>Thilivhali Mukondeleli</cp:lastModifiedBy>
  <cp:revision>119</cp:revision>
  <dcterms:created xsi:type="dcterms:W3CDTF">2020-08-05T08:50:53Z</dcterms:created>
  <dcterms:modified xsi:type="dcterms:W3CDTF">2021-02-09T14:01:47Z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0x0101001896F5F6BF06F545BCF05109B5E65217</vt:lpwstr>
  </property>
</Properties>
</file>