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CCAE"/>
    <a:srgbClr val="61203C"/>
    <a:srgbClr val="BC945B"/>
    <a:srgbClr val="E1633B"/>
    <a:srgbClr val="DE634F"/>
    <a:srgbClr val="E26434"/>
    <a:srgbClr val="A6093D"/>
    <a:srgbClr val="D6A968"/>
    <a:srgbClr val="B8E1CF"/>
    <a:srgbClr val="612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7"/>
    <p:restoredTop sz="96327"/>
  </p:normalViewPr>
  <p:slideViewPr>
    <p:cSldViewPr snapToGrid="0">
      <p:cViewPr varScale="1">
        <p:scale>
          <a:sx n="112" d="100"/>
          <a:sy n="112" d="100"/>
        </p:scale>
        <p:origin x="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BFD3-B59A-43B1-CB75-71D8CF4C6B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7DD4B4A-FAC4-9552-6E23-4E933E6EB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49A43AB-BCC6-8D41-B647-88B3AEC22960}"/>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4FAFB2E8-E622-2445-CA41-7AAF6FDC4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B89B7-EB19-E843-20EA-2B3AB982207F}"/>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388080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995F-68D7-A98F-9817-720E2EA26B5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15EFE0-B14B-8281-D343-DDB79ADC63A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9ACAA8-DEC3-55BD-F270-CCCE393A96A0}"/>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66FC3B32-4E8D-6E63-061C-FCA3CFB89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EE644-F00D-E2C5-86AF-2CEFD290316D}"/>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108685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12A106-10D8-6640-4989-99236BFC633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F879DF7-1316-1778-6169-9624905961B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1D9A55-095F-13EB-6F4F-EA8841ABBACD}"/>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21327327-52AF-A991-57EA-C3D452586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449F1-DF3C-7690-1618-ABB1BDD44A61}"/>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331012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8B01-E2BC-A6D2-5FA4-99CBD5DA4D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59DA6C-2E1B-EABE-5EA0-E5CD1D7868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548308-ADCE-474B-484B-551BF142E446}"/>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3283EBDA-234E-557D-4C0C-83523384C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8CCCB-5338-1536-DFFF-AE9CC823B7D6}"/>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127262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18C1-4498-87CB-B7CE-79A19B3C8B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0BB4CBA-0EBF-2A65-4F5A-95B6556439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45956F6-B015-598A-4A93-DBAC98DAAE31}"/>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B2050739-D609-2FA8-495F-F2BFF86D7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D3A9D-068C-3A12-273D-D9488BA87E27}"/>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2066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FD09-6773-C5C0-A4B3-F0F8EDCBD9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7A165C-5B6A-DA60-DEEA-FCBC417FB1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308EFEA-03CA-8273-A914-7BF1686F70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AA62FBE-F9B5-62BC-7FB6-BDB4D7B1FAF1}"/>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6" name="Footer Placeholder 5">
            <a:extLst>
              <a:ext uri="{FF2B5EF4-FFF2-40B4-BE49-F238E27FC236}">
                <a16:creationId xmlns:a16="http://schemas.microsoft.com/office/drawing/2014/main" id="{436B3A2A-C5DF-61F8-37BE-0A5390BFA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A873B-CEA2-7617-4FAE-FC77D9682B18}"/>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245324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473D-C5C2-0AFA-8B93-45BB02C33A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EE6ED1-3038-2AE2-EE73-24590ADA6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0E9663-697E-9FAD-718D-50D3F4970A4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39DA5F4-7E4B-65C9-CCDE-2B7F7B32D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848EE01-306E-AA8E-0750-25A5367C3EA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9077F4-2D49-412B-7B00-A66E9D010ABF}"/>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8" name="Footer Placeholder 7">
            <a:extLst>
              <a:ext uri="{FF2B5EF4-FFF2-40B4-BE49-F238E27FC236}">
                <a16:creationId xmlns:a16="http://schemas.microsoft.com/office/drawing/2014/main" id="{D809853B-7C55-AB0B-EF56-A49B566B32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5752CB-C644-8D51-A8CD-EFD6DE7AF498}"/>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224462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CE6E-2BCC-E6B0-211D-6ED0D01D43E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4FEC6ED-2420-85F2-B74F-7F4F39648561}"/>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4" name="Footer Placeholder 3">
            <a:extLst>
              <a:ext uri="{FF2B5EF4-FFF2-40B4-BE49-F238E27FC236}">
                <a16:creationId xmlns:a16="http://schemas.microsoft.com/office/drawing/2014/main" id="{1FD3F26B-E24C-330D-2EC4-6FA97C6FFB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54AB14-8B4A-3907-D9F2-177F6CB57CCA}"/>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372939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8199B-F837-1583-5E20-FB43DF4D5841}"/>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3" name="Footer Placeholder 2">
            <a:extLst>
              <a:ext uri="{FF2B5EF4-FFF2-40B4-BE49-F238E27FC236}">
                <a16:creationId xmlns:a16="http://schemas.microsoft.com/office/drawing/2014/main" id="{BFDD79F9-D7A5-42ED-77D4-8925A1E998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6BBD03-EB9D-3376-AD01-10447F21005D}"/>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28636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D6B6-E0CB-7A13-4F67-CCDB605CCD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C615C1E-1C06-B829-B2FC-7962E287A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E51437-908A-864F-3654-5039185AF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22765D-7FC0-CEA7-CB3F-9438C39CA30C}"/>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6" name="Footer Placeholder 5">
            <a:extLst>
              <a:ext uri="{FF2B5EF4-FFF2-40B4-BE49-F238E27FC236}">
                <a16:creationId xmlns:a16="http://schemas.microsoft.com/office/drawing/2014/main" id="{DFB0EBAD-C412-4DA8-811E-60D9CDEA1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C9DC2-8D23-0B37-F4EE-F96EC887B542}"/>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51639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4E5B-B79E-CE44-B646-34DA23939B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BC2363F-2BF2-426A-6C32-FDA5026718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903EF9-E97B-F6AF-DE25-3760DD99E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1CA667-0B32-A0E0-38E8-8A201E1B56DB}"/>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6" name="Footer Placeholder 5">
            <a:extLst>
              <a:ext uri="{FF2B5EF4-FFF2-40B4-BE49-F238E27FC236}">
                <a16:creationId xmlns:a16="http://schemas.microsoft.com/office/drawing/2014/main" id="{73911066-73AC-00D8-7217-68C2E1316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B2757-DC31-3E83-5848-74F5E845E99A}"/>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323499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A9E65-8B62-A8BE-54D4-F9D1652F9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D326FC-8D9C-2045-295F-7ACCFA099E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F423B0-12A0-82C0-03F6-1F27040D9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EE40870A-5522-F068-61EC-8C799DDD0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92D373-3596-7DFC-9A9F-E7BDCBA08E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955B9-0BCF-FE47-AC7F-D979F7D02984}" type="slidenum">
              <a:rPr lang="en-US" smtClean="0"/>
              <a:t>‹#›</a:t>
            </a:fld>
            <a:endParaRPr lang="en-US"/>
          </a:p>
        </p:txBody>
      </p:sp>
    </p:spTree>
    <p:extLst>
      <p:ext uri="{BB962C8B-B14F-4D97-AF65-F5344CB8AC3E}">
        <p14:creationId xmlns:p14="http://schemas.microsoft.com/office/powerpoint/2010/main" val="388707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F4CFCAEC-7740-1A09-2DCB-1FBD56354499}"/>
              </a:ext>
            </a:extLst>
          </p:cNvPr>
          <p:cNvPicPr>
            <a:picLocks noChangeAspect="1"/>
          </p:cNvPicPr>
          <p:nvPr/>
        </p:nvPicPr>
        <p:blipFill>
          <a:blip r:embed="rId2"/>
          <a:src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085B2B0F-E60F-475B-B6EF-996411BB75C8}"/>
              </a:ext>
            </a:extLst>
          </p:cNvPr>
          <p:cNvPicPr>
            <a:picLocks noChangeAspect="1"/>
          </p:cNvPicPr>
          <p:nvPr/>
        </p:nvPicPr>
        <p:blipFill>
          <a:blip r:embed="rId3"/>
          <a:srcRect/>
          <a:stretch/>
        </p:blipFill>
        <p:spPr>
          <a:xfrm>
            <a:off x="846000" y="1265768"/>
            <a:ext cx="5232400" cy="5499100"/>
          </a:xfrm>
          <a:prstGeom prst="rect">
            <a:avLst/>
          </a:prstGeom>
        </p:spPr>
      </p:pic>
      <p:sp>
        <p:nvSpPr>
          <p:cNvPr id="9" name="TextBox 8">
            <a:extLst>
              <a:ext uri="{FF2B5EF4-FFF2-40B4-BE49-F238E27FC236}">
                <a16:creationId xmlns:a16="http://schemas.microsoft.com/office/drawing/2014/main" id="{89899CDC-2790-4445-2CB0-B0F5F6E6E304}"/>
              </a:ext>
            </a:extLst>
          </p:cNvPr>
          <p:cNvSpPr txBox="1"/>
          <p:nvPr/>
        </p:nvSpPr>
        <p:spPr>
          <a:xfrm>
            <a:off x="6476399" y="180000"/>
            <a:ext cx="3854537" cy="900000"/>
          </a:xfrm>
          <a:prstGeom prst="rect">
            <a:avLst/>
          </a:prstGeom>
          <a:noFill/>
        </p:spPr>
        <p:txBody>
          <a:bodyPr wrap="square" lIns="0" tIns="0" rIns="0" bIns="0" rtlCol="0" anchor="ctr" anchorCtr="0">
            <a:noAutofit/>
          </a:bodyPr>
          <a:lstStyle/>
          <a:p>
            <a:pPr>
              <a:lnSpc>
                <a:spcPts val="2200"/>
              </a:lnSpc>
            </a:pPr>
            <a:r>
              <a:rPr lang="en-US" sz="2200" b="1" kern="0" dirty="0">
                <a:solidFill>
                  <a:srgbClr val="61223B"/>
                </a:solidFill>
                <a:latin typeface="Raleway SemiBold" pitchFamily="2" charset="77"/>
              </a:rPr>
              <a:t>Programme Investment</a:t>
            </a:r>
          </a:p>
        </p:txBody>
      </p:sp>
      <p:sp>
        <p:nvSpPr>
          <p:cNvPr id="14" name="TextBox 13">
            <a:extLst>
              <a:ext uri="{FF2B5EF4-FFF2-40B4-BE49-F238E27FC236}">
                <a16:creationId xmlns:a16="http://schemas.microsoft.com/office/drawing/2014/main" id="{FF668C49-3949-59E6-03EC-407233E0FD39}"/>
              </a:ext>
            </a:extLst>
          </p:cNvPr>
          <p:cNvSpPr txBox="1"/>
          <p:nvPr/>
        </p:nvSpPr>
        <p:spPr>
          <a:xfrm>
            <a:off x="13019798" y="6025220"/>
            <a:ext cx="1350000" cy="421692"/>
          </a:xfrm>
          <a:prstGeom prst="rect">
            <a:avLst/>
          </a:prstGeom>
          <a:noFill/>
        </p:spPr>
        <p:txBody>
          <a:bodyPr wrap="square" lIns="108000" tIns="0" rIns="0" bIns="0" rtlCol="0" anchor="ctr" anchorCtr="0">
            <a:noAutofit/>
          </a:bodyPr>
          <a:lstStyle/>
          <a:p>
            <a:pPr>
              <a:lnSpc>
                <a:spcPts val="1000"/>
              </a:lnSpc>
            </a:pPr>
            <a:endParaRPr lang="en-US" sz="900" kern="0" spc="40" dirty="0"/>
          </a:p>
        </p:txBody>
      </p:sp>
      <p:sp>
        <p:nvSpPr>
          <p:cNvPr id="15" name="TextBox 14">
            <a:extLst>
              <a:ext uri="{FF2B5EF4-FFF2-40B4-BE49-F238E27FC236}">
                <a16:creationId xmlns:a16="http://schemas.microsoft.com/office/drawing/2014/main" id="{DB17A90C-3F24-2884-414B-9031ADC92F5B}"/>
              </a:ext>
            </a:extLst>
          </p:cNvPr>
          <p:cNvSpPr txBox="1"/>
          <p:nvPr/>
        </p:nvSpPr>
        <p:spPr>
          <a:xfrm>
            <a:off x="9516533" y="179999"/>
            <a:ext cx="2201467" cy="900000"/>
          </a:xfrm>
          <a:prstGeom prst="rect">
            <a:avLst/>
          </a:prstGeom>
          <a:noFill/>
        </p:spPr>
        <p:txBody>
          <a:bodyPr wrap="square" lIns="0" tIns="0" rIns="0" bIns="0" rtlCol="0" anchor="ctr" anchorCtr="0">
            <a:noAutofit/>
          </a:bodyPr>
          <a:lstStyle/>
          <a:p>
            <a:pPr marL="0" lvl="2" algn="r">
              <a:lnSpc>
                <a:spcPts val="4000"/>
              </a:lnSpc>
            </a:pPr>
            <a:r>
              <a:rPr lang="en-US" sz="4000" b="1" spc="100" dirty="0">
                <a:solidFill>
                  <a:srgbClr val="61223B"/>
                </a:solidFill>
                <a:latin typeface="Raleway SemiBold" pitchFamily="2" charset="77"/>
              </a:rPr>
              <a:t>2023</a:t>
            </a:r>
          </a:p>
          <a:p>
            <a:pPr marL="0" marR="0" lvl="0" indent="0" algn="r" defTabSz="914400" rtl="0" eaLnBrk="1" fontAlgn="auto" latinLnBrk="0" hangingPunct="1">
              <a:lnSpc>
                <a:spcPts val="1200"/>
              </a:lnSpc>
              <a:spcBef>
                <a:spcPts val="0"/>
              </a:spcBef>
              <a:spcAft>
                <a:spcPts val="0"/>
              </a:spcAft>
              <a:buClrTx/>
              <a:buSzTx/>
              <a:buFontTx/>
              <a:buNone/>
              <a:tabLst/>
              <a:defRPr/>
            </a:pPr>
            <a:r>
              <a:rPr kumimoji="0" lang="en-US" sz="1200" b="1" u="none" strike="noStrike" kern="0" cap="none" spc="50" normalizeH="0" baseline="0" noProof="0" dirty="0" err="1">
                <a:ln>
                  <a:noFill/>
                </a:ln>
                <a:solidFill>
                  <a:srgbClr val="61223B"/>
                </a:solidFill>
                <a:effectLst/>
                <a:uLnTx/>
                <a:uFillTx/>
                <a:latin typeface="Raleway SemiBold" pitchFamily="2" charset="77"/>
              </a:rPr>
              <a:t>www.usb-ed.com</a:t>
            </a:r>
            <a:endParaRPr kumimoji="0" lang="en-US" sz="1200" b="1" u="none" strike="noStrike" kern="0" cap="none" spc="50" normalizeH="0" baseline="0" noProof="0" dirty="0">
              <a:ln>
                <a:noFill/>
              </a:ln>
              <a:solidFill>
                <a:srgbClr val="61223B"/>
              </a:solidFill>
              <a:effectLst/>
              <a:uLnTx/>
              <a:uFillTx/>
              <a:latin typeface="Raleway SemiBold" pitchFamily="2" charset="77"/>
            </a:endParaRPr>
          </a:p>
        </p:txBody>
      </p:sp>
      <p:sp>
        <p:nvSpPr>
          <p:cNvPr id="32" name="TextBox 31">
            <a:extLst>
              <a:ext uri="{FF2B5EF4-FFF2-40B4-BE49-F238E27FC236}">
                <a16:creationId xmlns:a16="http://schemas.microsoft.com/office/drawing/2014/main" id="{8600B0A0-D578-A790-CDBE-C1818CE45835}"/>
              </a:ext>
            </a:extLst>
          </p:cNvPr>
          <p:cNvSpPr txBox="1"/>
          <p:nvPr/>
        </p:nvSpPr>
        <p:spPr>
          <a:xfrm>
            <a:off x="12454467" y="863600"/>
            <a:ext cx="184731" cy="369332"/>
          </a:xfrm>
          <a:prstGeom prst="rect">
            <a:avLst/>
          </a:prstGeom>
          <a:noFill/>
        </p:spPr>
        <p:txBody>
          <a:bodyPr wrap="none" rtlCol="0">
            <a:spAutoFit/>
          </a:bodyPr>
          <a:lstStyle/>
          <a:p>
            <a:endParaRPr lang="en-US" dirty="0"/>
          </a:p>
        </p:txBody>
      </p:sp>
      <p:sp>
        <p:nvSpPr>
          <p:cNvPr id="40" name="Rectangle 39">
            <a:extLst>
              <a:ext uri="{FF2B5EF4-FFF2-40B4-BE49-F238E27FC236}">
                <a16:creationId xmlns:a16="http://schemas.microsoft.com/office/drawing/2014/main" id="{A0D34B69-9E76-D72D-3FFE-41F358E626F3}"/>
              </a:ext>
            </a:extLst>
          </p:cNvPr>
          <p:cNvSpPr/>
          <p:nvPr/>
        </p:nvSpPr>
        <p:spPr>
          <a:xfrm>
            <a:off x="846000" y="2810933"/>
            <a:ext cx="5232400" cy="3953935"/>
          </a:xfrm>
          <a:prstGeom prst="rect">
            <a:avLst/>
          </a:prstGeom>
          <a:gradFill>
            <a:gsLst>
              <a:gs pos="0">
                <a:schemeClr val="accent1">
                  <a:lumMod val="5000"/>
                  <a:lumOff val="95000"/>
                  <a:alpha val="0"/>
                </a:schemeClr>
              </a:gs>
              <a:gs pos="94000">
                <a:srgbClr val="612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2CCAE"/>
              </a:solidFill>
            </a:endParaRPr>
          </a:p>
        </p:txBody>
      </p:sp>
      <p:pic>
        <p:nvPicPr>
          <p:cNvPr id="3" name="Picture 2">
            <a:extLst>
              <a:ext uri="{FF2B5EF4-FFF2-40B4-BE49-F238E27FC236}">
                <a16:creationId xmlns:a16="http://schemas.microsoft.com/office/drawing/2014/main" id="{CCC65ED6-BFA3-298D-161C-B7F051A2FE0E}"/>
              </a:ext>
            </a:extLst>
          </p:cNvPr>
          <p:cNvPicPr>
            <a:picLocks noChangeAspect="1"/>
          </p:cNvPicPr>
          <p:nvPr/>
        </p:nvPicPr>
        <p:blipFill>
          <a:blip r:embed="rId4"/>
          <a:stretch>
            <a:fillRect/>
          </a:stretch>
        </p:blipFill>
        <p:spPr>
          <a:xfrm>
            <a:off x="6476400" y="1260000"/>
            <a:ext cx="5257800" cy="1066800"/>
          </a:xfrm>
          <a:prstGeom prst="rect">
            <a:avLst/>
          </a:prstGeom>
        </p:spPr>
      </p:pic>
      <p:sp>
        <p:nvSpPr>
          <p:cNvPr id="4" name="TextBox 3">
            <a:extLst>
              <a:ext uri="{FF2B5EF4-FFF2-40B4-BE49-F238E27FC236}">
                <a16:creationId xmlns:a16="http://schemas.microsoft.com/office/drawing/2014/main" id="{2A1F98B0-783F-2898-C945-D7A3A896B972}"/>
              </a:ext>
            </a:extLst>
          </p:cNvPr>
          <p:cNvSpPr txBox="1"/>
          <p:nvPr/>
        </p:nvSpPr>
        <p:spPr>
          <a:xfrm>
            <a:off x="6476399" y="1785665"/>
            <a:ext cx="1695600" cy="540000"/>
          </a:xfrm>
          <a:prstGeom prst="rect">
            <a:avLst/>
          </a:prstGeom>
          <a:noFill/>
        </p:spPr>
        <p:txBody>
          <a:bodyPr wrap="square" lIns="0" tIns="0" rIns="0" bIns="0" rtlCol="0" anchor="ctr" anchorCtr="0">
            <a:noAutofit/>
          </a:bodyPr>
          <a:lstStyle/>
          <a:p>
            <a:pPr algn="ctr">
              <a:lnSpc>
                <a:spcPts val="1200"/>
              </a:lnSpc>
            </a:pPr>
            <a:r>
              <a:rPr lang="en-US" sz="1000" b="1" kern="0" spc="40" dirty="0">
                <a:latin typeface="Raleway" pitchFamily="2" charset="77"/>
              </a:rPr>
              <a:t>07 – 09 March 2023</a:t>
            </a:r>
          </a:p>
        </p:txBody>
      </p:sp>
      <p:sp>
        <p:nvSpPr>
          <p:cNvPr id="5" name="TextBox 4">
            <a:extLst>
              <a:ext uri="{FF2B5EF4-FFF2-40B4-BE49-F238E27FC236}">
                <a16:creationId xmlns:a16="http://schemas.microsoft.com/office/drawing/2014/main" id="{0E213C87-CFA6-5184-043B-1583BE70CBC9}"/>
              </a:ext>
            </a:extLst>
          </p:cNvPr>
          <p:cNvSpPr txBox="1"/>
          <p:nvPr/>
        </p:nvSpPr>
        <p:spPr>
          <a:xfrm>
            <a:off x="10022401" y="1784863"/>
            <a:ext cx="1695600" cy="540000"/>
          </a:xfrm>
          <a:prstGeom prst="rect">
            <a:avLst/>
          </a:prstGeom>
          <a:noFill/>
        </p:spPr>
        <p:txBody>
          <a:bodyPr wrap="square" lIns="0" tIns="0" rIns="0" bIns="0" rtlCol="0" anchor="ctr" anchorCtr="0">
            <a:noAutofit/>
          </a:bodyPr>
          <a:lstStyle/>
          <a:p>
            <a:pPr algn="ctr">
              <a:lnSpc>
                <a:spcPts val="1200"/>
              </a:lnSpc>
            </a:pPr>
            <a:endParaRPr lang="en-US" sz="1000" b="1" kern="0" spc="40" dirty="0"/>
          </a:p>
          <a:p>
            <a:pPr algn="ctr">
              <a:lnSpc>
                <a:spcPts val="1200"/>
              </a:lnSpc>
            </a:pPr>
            <a:r>
              <a:rPr lang="en-US" sz="1000" b="1" kern="0" spc="40" dirty="0">
                <a:latin typeface="Raleway" pitchFamily="2" charset="77"/>
              </a:rPr>
              <a:t>Devon Valley Hotel, </a:t>
            </a:r>
          </a:p>
          <a:p>
            <a:pPr algn="ctr">
              <a:lnSpc>
                <a:spcPts val="1200"/>
              </a:lnSpc>
            </a:pPr>
            <a:r>
              <a:rPr lang="en-US" sz="1000" b="1" kern="0" spc="40" dirty="0">
                <a:latin typeface="Raleway" pitchFamily="2" charset="77"/>
              </a:rPr>
              <a:t>Stellenbosch</a:t>
            </a:r>
          </a:p>
          <a:p>
            <a:pPr algn="ctr">
              <a:lnSpc>
                <a:spcPts val="1200"/>
              </a:lnSpc>
            </a:pPr>
            <a:endParaRPr lang="en-US" sz="1000" b="1" kern="0" spc="40" dirty="0"/>
          </a:p>
        </p:txBody>
      </p:sp>
      <p:sp>
        <p:nvSpPr>
          <p:cNvPr id="6" name="TextBox 5">
            <a:extLst>
              <a:ext uri="{FF2B5EF4-FFF2-40B4-BE49-F238E27FC236}">
                <a16:creationId xmlns:a16="http://schemas.microsoft.com/office/drawing/2014/main" id="{0F280DB2-DDCF-2252-6D2C-9E421260DA61}"/>
              </a:ext>
            </a:extLst>
          </p:cNvPr>
          <p:cNvSpPr txBox="1"/>
          <p:nvPr/>
        </p:nvSpPr>
        <p:spPr>
          <a:xfrm>
            <a:off x="8249400" y="1786800"/>
            <a:ext cx="1695600" cy="540000"/>
          </a:xfrm>
          <a:prstGeom prst="rect">
            <a:avLst/>
          </a:prstGeom>
          <a:noFill/>
        </p:spPr>
        <p:txBody>
          <a:bodyPr wrap="square" lIns="0" tIns="0" rIns="0" bIns="0" rtlCol="0" anchor="ctr" anchorCtr="0">
            <a:noAutofit/>
          </a:bodyPr>
          <a:lstStyle/>
          <a:p>
            <a:pPr algn="ctr">
              <a:lnSpc>
                <a:spcPts val="1200"/>
              </a:lnSpc>
            </a:pPr>
            <a:r>
              <a:rPr lang="en-US" sz="1000" b="1" kern="0" spc="40" dirty="0">
                <a:solidFill>
                  <a:schemeClr val="bg1"/>
                </a:solidFill>
                <a:latin typeface="Raleway" pitchFamily="2" charset="77"/>
              </a:rPr>
              <a:t>3 Days</a:t>
            </a:r>
          </a:p>
        </p:txBody>
      </p:sp>
      <p:pic>
        <p:nvPicPr>
          <p:cNvPr id="8" name="Picture 7">
            <a:extLst>
              <a:ext uri="{FF2B5EF4-FFF2-40B4-BE49-F238E27FC236}">
                <a16:creationId xmlns:a16="http://schemas.microsoft.com/office/drawing/2014/main" id="{DDDE07B2-3BBA-2C0F-4C70-920521AF7721}"/>
              </a:ext>
            </a:extLst>
          </p:cNvPr>
          <p:cNvPicPr>
            <a:picLocks noChangeAspect="1"/>
          </p:cNvPicPr>
          <p:nvPr/>
        </p:nvPicPr>
        <p:blipFill>
          <a:blip r:embed="rId5"/>
          <a:stretch>
            <a:fillRect/>
          </a:stretch>
        </p:blipFill>
        <p:spPr>
          <a:xfrm>
            <a:off x="180000" y="179999"/>
            <a:ext cx="2120900" cy="901700"/>
          </a:xfrm>
          <a:prstGeom prst="rect">
            <a:avLst/>
          </a:prstGeom>
        </p:spPr>
      </p:pic>
      <p:sp>
        <p:nvSpPr>
          <p:cNvPr id="10" name="TextBox 9">
            <a:extLst>
              <a:ext uri="{FF2B5EF4-FFF2-40B4-BE49-F238E27FC236}">
                <a16:creationId xmlns:a16="http://schemas.microsoft.com/office/drawing/2014/main" id="{050E8AD2-DD28-5D7D-BA5C-573B513D20EF}"/>
              </a:ext>
            </a:extLst>
          </p:cNvPr>
          <p:cNvSpPr txBox="1"/>
          <p:nvPr/>
        </p:nvSpPr>
        <p:spPr>
          <a:xfrm>
            <a:off x="6476399" y="6228000"/>
            <a:ext cx="2451600" cy="540000"/>
          </a:xfrm>
          <a:prstGeom prst="rect">
            <a:avLst/>
          </a:prstGeom>
          <a:noFill/>
        </p:spPr>
        <p:txBody>
          <a:bodyPr wrap="square" lIns="0" tIns="0" rIns="0" bIns="0" rtlCol="0" anchor="ctr" anchorCtr="0">
            <a:noAutofit/>
          </a:bodyPr>
          <a:lstStyle/>
          <a:p>
            <a:pPr>
              <a:lnSpc>
                <a:spcPts val="1200"/>
              </a:lnSpc>
            </a:pPr>
            <a:r>
              <a:rPr lang="en-US" sz="1000" b="1" kern="0" spc="230" dirty="0">
                <a:latin typeface="Raleway" pitchFamily="2" charset="77"/>
              </a:rPr>
              <a:t>ENQUIRIES / APPLICATIONS</a:t>
            </a:r>
          </a:p>
        </p:txBody>
      </p:sp>
      <p:sp>
        <p:nvSpPr>
          <p:cNvPr id="11" name="TextBox 10">
            <a:extLst>
              <a:ext uri="{FF2B5EF4-FFF2-40B4-BE49-F238E27FC236}">
                <a16:creationId xmlns:a16="http://schemas.microsoft.com/office/drawing/2014/main" id="{4B5FE926-E6D9-252A-7C04-969ACE67F4AE}"/>
              </a:ext>
            </a:extLst>
          </p:cNvPr>
          <p:cNvSpPr txBox="1"/>
          <p:nvPr/>
        </p:nvSpPr>
        <p:spPr>
          <a:xfrm>
            <a:off x="9266400" y="6228000"/>
            <a:ext cx="2925600" cy="540000"/>
          </a:xfrm>
          <a:prstGeom prst="rect">
            <a:avLst/>
          </a:prstGeom>
          <a:noFill/>
        </p:spPr>
        <p:txBody>
          <a:bodyPr wrap="square" lIns="0" tIns="0" rIns="0" bIns="0" rtlCol="0" anchor="ctr" anchorCtr="0">
            <a:noAutofit/>
          </a:bodyPr>
          <a:lstStyle/>
          <a:p>
            <a:pPr algn="ctr">
              <a:lnSpc>
                <a:spcPts val="1200"/>
              </a:lnSpc>
            </a:pPr>
            <a:endParaRPr lang="en-US" sz="1000" b="1" kern="0" spc="40" dirty="0"/>
          </a:p>
          <a:p>
            <a:pPr marL="0" marR="0" lvl="0" indent="0" algn="l" defTabSz="914400" rtl="0" eaLnBrk="1" fontAlgn="auto" latinLnBrk="0" hangingPunct="1">
              <a:lnSpc>
                <a:spcPts val="1200"/>
              </a:lnSpc>
              <a:spcBef>
                <a:spcPts val="0"/>
              </a:spcBef>
              <a:spcAft>
                <a:spcPts val="300"/>
              </a:spcAft>
              <a:buClrTx/>
              <a:buSzTx/>
              <a:buFontTx/>
              <a:buNone/>
              <a:tabLst/>
              <a:defRPr/>
            </a:pPr>
            <a:r>
              <a:rPr kumimoji="0" lang="en-US" sz="1200" b="1" i="0" u="none" strike="noStrike" kern="0" cap="none" spc="40" normalizeH="0" baseline="0" noProof="0" dirty="0" err="1">
                <a:ln>
                  <a:noFill/>
                </a:ln>
                <a:effectLst/>
                <a:uLnTx/>
                <a:uFillTx/>
                <a:latin typeface="Raleway" pitchFamily="2" charset="77"/>
              </a:rPr>
              <a:t>Alvira</a:t>
            </a:r>
            <a:r>
              <a:rPr kumimoji="0" lang="en-US" sz="1200" b="1" i="0" u="none" strike="noStrike" kern="0" cap="none" spc="40" normalizeH="0" baseline="0" noProof="0" dirty="0">
                <a:ln>
                  <a:noFill/>
                </a:ln>
                <a:effectLst/>
                <a:uLnTx/>
                <a:uFillTx/>
                <a:latin typeface="Raleway" pitchFamily="2" charset="77"/>
              </a:rPr>
              <a:t> Albertus</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1" i="0" u="none" strike="noStrike" kern="0" cap="none" spc="40" normalizeH="0" baseline="0" noProof="0" dirty="0">
                <a:ln>
                  <a:noFill/>
                </a:ln>
                <a:effectLst/>
                <a:uLnTx/>
                <a:uFillTx/>
                <a:latin typeface="Raleway" pitchFamily="2" charset="77"/>
              </a:rPr>
              <a:t>e: </a:t>
            </a:r>
            <a:r>
              <a:rPr kumimoji="0" lang="en-US" sz="1000" b="0" i="0" u="none" strike="noStrike" kern="0" cap="none" spc="40" normalizeH="0" baseline="0" noProof="0" dirty="0" err="1">
                <a:ln>
                  <a:noFill/>
                </a:ln>
                <a:effectLst/>
                <a:uLnTx/>
                <a:uFillTx/>
                <a:latin typeface="Raleway" pitchFamily="2" charset="77"/>
              </a:rPr>
              <a:t>alviraa@sun.ac.za</a:t>
            </a:r>
            <a:r>
              <a:rPr kumimoji="0" lang="en-US" sz="1000" b="0" i="0" u="none" strike="noStrike" kern="0" cap="none" spc="40" normalizeH="0" baseline="0" noProof="0" dirty="0">
                <a:ln>
                  <a:noFill/>
                </a:ln>
                <a:effectLst/>
                <a:uLnTx/>
                <a:uFillTx/>
                <a:latin typeface="Raleway" pitchFamily="2" charset="77"/>
              </a:rPr>
              <a:t>  I  </a:t>
            </a:r>
            <a:r>
              <a:rPr kumimoji="0" lang="en-US" sz="1000" b="1" i="0" u="none" strike="noStrike" kern="0" cap="none" spc="40" normalizeH="0" baseline="0" noProof="0" dirty="0">
                <a:ln>
                  <a:noFill/>
                </a:ln>
                <a:effectLst/>
                <a:uLnTx/>
                <a:uFillTx/>
                <a:latin typeface="Raleway" pitchFamily="2" charset="77"/>
              </a:rPr>
              <a:t>t: </a:t>
            </a:r>
            <a:r>
              <a:rPr kumimoji="0" lang="en-US" sz="1000" b="0" i="0" u="none" strike="noStrike" kern="0" cap="none" spc="40" normalizeH="0" baseline="0" noProof="0" dirty="0">
                <a:ln>
                  <a:noFill/>
                </a:ln>
                <a:effectLst/>
                <a:uLnTx/>
                <a:uFillTx/>
                <a:latin typeface="Raleway" pitchFamily="2" charset="77"/>
              </a:rPr>
              <a:t>+27 21 808 2966</a:t>
            </a:r>
          </a:p>
          <a:p>
            <a:pPr algn="ctr">
              <a:lnSpc>
                <a:spcPts val="1200"/>
              </a:lnSpc>
            </a:pPr>
            <a:endParaRPr lang="en-US" sz="1000" b="1" kern="0" spc="40" dirty="0"/>
          </a:p>
        </p:txBody>
      </p:sp>
      <p:pic>
        <p:nvPicPr>
          <p:cNvPr id="2" name="Picture 1">
            <a:extLst>
              <a:ext uri="{FF2B5EF4-FFF2-40B4-BE49-F238E27FC236}">
                <a16:creationId xmlns:a16="http://schemas.microsoft.com/office/drawing/2014/main" id="{C3CB2AA1-2678-B231-04B2-172A71090A7A}"/>
              </a:ext>
            </a:extLst>
          </p:cNvPr>
          <p:cNvPicPr>
            <a:picLocks noChangeAspect="1"/>
          </p:cNvPicPr>
          <p:nvPr/>
        </p:nvPicPr>
        <p:blipFill>
          <a:blip r:embed="rId6"/>
          <a:stretch>
            <a:fillRect/>
          </a:stretch>
        </p:blipFill>
        <p:spPr>
          <a:xfrm>
            <a:off x="10730501" y="1427062"/>
            <a:ext cx="279400" cy="355600"/>
          </a:xfrm>
          <a:prstGeom prst="rect">
            <a:avLst/>
          </a:prstGeom>
        </p:spPr>
      </p:pic>
      <p:pic>
        <p:nvPicPr>
          <p:cNvPr id="7" name="Picture 6">
            <a:extLst>
              <a:ext uri="{FF2B5EF4-FFF2-40B4-BE49-F238E27FC236}">
                <a16:creationId xmlns:a16="http://schemas.microsoft.com/office/drawing/2014/main" id="{C44CD0B8-C2F9-902A-1BF1-DE6B7530900F}"/>
              </a:ext>
            </a:extLst>
          </p:cNvPr>
          <p:cNvPicPr>
            <a:picLocks noChangeAspect="1"/>
          </p:cNvPicPr>
          <p:nvPr/>
        </p:nvPicPr>
        <p:blipFill>
          <a:blip r:embed="rId7"/>
          <a:stretch>
            <a:fillRect/>
          </a:stretch>
        </p:blipFill>
        <p:spPr>
          <a:xfrm>
            <a:off x="8927500" y="1417062"/>
            <a:ext cx="355600" cy="355600"/>
          </a:xfrm>
          <a:prstGeom prst="rect">
            <a:avLst/>
          </a:prstGeom>
        </p:spPr>
      </p:pic>
      <p:pic>
        <p:nvPicPr>
          <p:cNvPr id="12" name="Picture 11">
            <a:extLst>
              <a:ext uri="{FF2B5EF4-FFF2-40B4-BE49-F238E27FC236}">
                <a16:creationId xmlns:a16="http://schemas.microsoft.com/office/drawing/2014/main" id="{47EFEDB9-6147-8C34-054F-2E24BD47CFB9}"/>
              </a:ext>
            </a:extLst>
          </p:cNvPr>
          <p:cNvPicPr>
            <a:picLocks noChangeAspect="1"/>
          </p:cNvPicPr>
          <p:nvPr/>
        </p:nvPicPr>
        <p:blipFill>
          <a:blip r:embed="rId8"/>
          <a:stretch>
            <a:fillRect/>
          </a:stretch>
        </p:blipFill>
        <p:spPr>
          <a:xfrm>
            <a:off x="7133699" y="1417062"/>
            <a:ext cx="381000" cy="355600"/>
          </a:xfrm>
          <a:prstGeom prst="rect">
            <a:avLst/>
          </a:prstGeom>
        </p:spPr>
      </p:pic>
      <p:pic>
        <p:nvPicPr>
          <p:cNvPr id="13" name="Picture 12">
            <a:extLst>
              <a:ext uri="{FF2B5EF4-FFF2-40B4-BE49-F238E27FC236}">
                <a16:creationId xmlns:a16="http://schemas.microsoft.com/office/drawing/2014/main" id="{9D8D61B5-E0CF-63A6-E395-4812928149F0}"/>
              </a:ext>
            </a:extLst>
          </p:cNvPr>
          <p:cNvPicPr>
            <a:picLocks noChangeAspect="1"/>
          </p:cNvPicPr>
          <p:nvPr/>
        </p:nvPicPr>
        <p:blipFill>
          <a:blip r:embed="rId9"/>
          <a:stretch>
            <a:fillRect/>
          </a:stretch>
        </p:blipFill>
        <p:spPr>
          <a:xfrm>
            <a:off x="4051902" y="0"/>
            <a:ext cx="1663700" cy="1117600"/>
          </a:xfrm>
          <a:prstGeom prst="rect">
            <a:avLst/>
          </a:prstGeom>
        </p:spPr>
      </p:pic>
      <p:sp>
        <p:nvSpPr>
          <p:cNvPr id="17" name="TextBox 16">
            <a:extLst>
              <a:ext uri="{FF2B5EF4-FFF2-40B4-BE49-F238E27FC236}">
                <a16:creationId xmlns:a16="http://schemas.microsoft.com/office/drawing/2014/main" id="{D8863949-5AC7-1F21-75F6-1F7AD0DB6471}"/>
              </a:ext>
            </a:extLst>
          </p:cNvPr>
          <p:cNvSpPr txBox="1"/>
          <p:nvPr/>
        </p:nvSpPr>
        <p:spPr>
          <a:xfrm>
            <a:off x="845999" y="3429000"/>
            <a:ext cx="5232399" cy="3335869"/>
          </a:xfrm>
          <a:prstGeom prst="rect">
            <a:avLst/>
          </a:prstGeom>
          <a:noFill/>
        </p:spPr>
        <p:txBody>
          <a:bodyPr wrap="square" lIns="180000" tIns="0" rIns="0" bIns="288000" rtlCol="0" anchor="b" anchorCtr="0">
            <a:noAutofit/>
          </a:bodyPr>
          <a:lstStyle/>
          <a:p>
            <a:pPr>
              <a:lnSpc>
                <a:spcPts val="3600"/>
              </a:lnSpc>
              <a:spcAft>
                <a:spcPts val="1200"/>
              </a:spcAft>
            </a:pPr>
            <a:r>
              <a:rPr lang="en-US" sz="3600" b="1" dirty="0">
                <a:solidFill>
                  <a:schemeClr val="bg1"/>
                </a:solidFill>
                <a:latin typeface="Raleway" pitchFamily="2" charset="77"/>
              </a:rPr>
              <a:t>Project Management: Principles &amp; Practices</a:t>
            </a:r>
          </a:p>
          <a:p>
            <a:pPr>
              <a:lnSpc>
                <a:spcPts val="1400"/>
              </a:lnSpc>
            </a:pPr>
            <a:r>
              <a:rPr lang="en-US" sz="1200" dirty="0">
                <a:solidFill>
                  <a:schemeClr val="bg1"/>
                </a:solidFill>
                <a:latin typeface="Raleway" pitchFamily="2" charset="77"/>
              </a:rPr>
              <a:t>Developing management skills using international </a:t>
            </a:r>
            <a:br>
              <a:rPr lang="en-US" sz="1200" dirty="0">
                <a:solidFill>
                  <a:schemeClr val="bg1"/>
                </a:solidFill>
                <a:latin typeface="Raleway" pitchFamily="2" charset="77"/>
              </a:rPr>
            </a:br>
            <a:r>
              <a:rPr lang="en-US" sz="1200" dirty="0">
                <a:solidFill>
                  <a:schemeClr val="bg1"/>
                </a:solidFill>
                <a:latin typeface="Raleway" pitchFamily="2" charset="77"/>
              </a:rPr>
              <a:t>principles in a local context.</a:t>
            </a:r>
            <a:endParaRPr lang="en-US" sz="3600" b="1" dirty="0">
              <a:solidFill>
                <a:schemeClr val="bg1"/>
              </a:solidFill>
              <a:latin typeface="Raleway" pitchFamily="2" charset="77"/>
            </a:endParaRPr>
          </a:p>
        </p:txBody>
      </p:sp>
      <p:pic>
        <p:nvPicPr>
          <p:cNvPr id="18" name="Picture 17">
            <a:extLst>
              <a:ext uri="{FF2B5EF4-FFF2-40B4-BE49-F238E27FC236}">
                <a16:creationId xmlns:a16="http://schemas.microsoft.com/office/drawing/2014/main" id="{5D145FD2-817A-9377-F22B-15D23A093D67}"/>
              </a:ext>
            </a:extLst>
          </p:cNvPr>
          <p:cNvPicPr>
            <a:picLocks noChangeAspect="1"/>
          </p:cNvPicPr>
          <p:nvPr/>
        </p:nvPicPr>
        <p:blipFill>
          <a:blip r:embed="rId10"/>
          <a:stretch>
            <a:fillRect/>
          </a:stretch>
        </p:blipFill>
        <p:spPr>
          <a:xfrm>
            <a:off x="4376070" y="1417062"/>
            <a:ext cx="1525884" cy="2389133"/>
          </a:xfrm>
          <a:prstGeom prst="rect">
            <a:avLst/>
          </a:prstGeom>
        </p:spPr>
      </p:pic>
      <p:sp>
        <p:nvSpPr>
          <p:cNvPr id="19" name="TextBox 18">
            <a:extLst>
              <a:ext uri="{FF2B5EF4-FFF2-40B4-BE49-F238E27FC236}">
                <a16:creationId xmlns:a16="http://schemas.microsoft.com/office/drawing/2014/main" id="{B560AD1E-9966-DDCE-C266-65EC0315988D}"/>
              </a:ext>
            </a:extLst>
          </p:cNvPr>
          <p:cNvSpPr txBox="1"/>
          <p:nvPr/>
        </p:nvSpPr>
        <p:spPr>
          <a:xfrm>
            <a:off x="6484265" y="2529498"/>
            <a:ext cx="2484000" cy="3495722"/>
          </a:xfrm>
          <a:prstGeom prst="rect">
            <a:avLst/>
          </a:prstGeom>
          <a:noFill/>
        </p:spPr>
        <p:txBody>
          <a:bodyPr wrap="square" lIns="0" tIns="0" rIns="0" bIns="0" rtlCol="0" anchor="t" anchorCtr="0">
            <a:noAutofit/>
          </a:bodyPr>
          <a:lstStyle/>
          <a:p>
            <a:pPr>
              <a:lnSpc>
                <a:spcPts val="1000"/>
              </a:lnSpc>
              <a:spcAft>
                <a:spcPts val="600"/>
              </a:spcAft>
            </a:pPr>
            <a:r>
              <a:rPr lang="en-US" sz="1000" b="1" kern="0" spc="200" dirty="0">
                <a:solidFill>
                  <a:srgbClr val="61203C"/>
                </a:solidFill>
                <a:latin typeface="Raleway ExtraBold" pitchFamily="2" charset="77"/>
              </a:rPr>
              <a:t>WHAT</a:t>
            </a:r>
          </a:p>
          <a:p>
            <a:pPr>
              <a:lnSpc>
                <a:spcPts val="1200"/>
              </a:lnSpc>
              <a:spcAft>
                <a:spcPts val="600"/>
              </a:spcAft>
            </a:pPr>
            <a:r>
              <a:rPr lang="en-US" sz="1200" b="1" dirty="0">
                <a:solidFill>
                  <a:srgbClr val="BC945B"/>
                </a:solidFill>
                <a:latin typeface="Raleway" pitchFamily="2" charset="77"/>
              </a:rPr>
              <a:t>Learning Outcomes: </a:t>
            </a:r>
          </a:p>
          <a:p>
            <a:pPr>
              <a:lnSpc>
                <a:spcPts val="1200"/>
              </a:lnSpc>
              <a:spcAft>
                <a:spcPts val="600"/>
              </a:spcAft>
            </a:pPr>
            <a:r>
              <a:rPr lang="en-US" sz="900" dirty="0">
                <a:latin typeface="Raleway" pitchFamily="2" charset="77"/>
              </a:rPr>
              <a:t>At the end of the programme participants will be able to:  </a:t>
            </a:r>
          </a:p>
          <a:p>
            <a:pPr marL="179996" indent="-179996">
              <a:lnSpc>
                <a:spcPts val="1200"/>
              </a:lnSpc>
              <a:spcAft>
                <a:spcPts val="300"/>
              </a:spcAft>
              <a:buFont typeface="Arial"/>
              <a:buChar char="•"/>
            </a:pPr>
            <a:r>
              <a:rPr lang="en-US" sz="900" dirty="0">
                <a:latin typeface="Raleway" pitchFamily="2" charset="77"/>
              </a:rPr>
              <a:t>Apply generic project management philosophy, principles, and techniques that will enable them to analyse, plan, measure progress, control, and report on any project of any kind or size in any industry.</a:t>
            </a:r>
          </a:p>
          <a:p>
            <a:pPr marL="179996" indent="-179996">
              <a:lnSpc>
                <a:spcPts val="1200"/>
              </a:lnSpc>
              <a:spcAft>
                <a:spcPts val="300"/>
              </a:spcAft>
              <a:buFont typeface="Arial"/>
              <a:buChar char="•"/>
            </a:pPr>
            <a:endParaRPr lang="en-US" sz="900" dirty="0">
              <a:latin typeface="Raleway" pitchFamily="2" charset="77"/>
            </a:endParaRPr>
          </a:p>
          <a:p>
            <a:pPr marL="179996" indent="-179996">
              <a:lnSpc>
                <a:spcPts val="1200"/>
              </a:lnSpc>
              <a:spcAft>
                <a:spcPts val="1200"/>
              </a:spcAft>
              <a:buFont typeface="Arial"/>
              <a:buChar char="•"/>
            </a:pPr>
            <a:r>
              <a:rPr lang="en-US" sz="900" dirty="0">
                <a:latin typeface="Raleway" pitchFamily="2" charset="77"/>
              </a:rPr>
              <a:t>Develop a project plan for application </a:t>
            </a:r>
            <a:br>
              <a:rPr lang="en-US" sz="900" dirty="0">
                <a:latin typeface="Raleway" pitchFamily="2" charset="77"/>
              </a:rPr>
            </a:br>
            <a:r>
              <a:rPr lang="en-US" sz="900" dirty="0">
                <a:latin typeface="Raleway" pitchFamily="2" charset="77"/>
              </a:rPr>
              <a:t>in a real-life situation in their own work environment that includes all the operational processes for executing </a:t>
            </a:r>
            <a:br>
              <a:rPr lang="en-US" sz="900" dirty="0">
                <a:latin typeface="Raleway" pitchFamily="2" charset="77"/>
              </a:rPr>
            </a:br>
            <a:r>
              <a:rPr lang="en-US" sz="900" dirty="0">
                <a:latin typeface="Raleway" pitchFamily="2" charset="77"/>
              </a:rPr>
              <a:t>a project.</a:t>
            </a:r>
          </a:p>
          <a:p>
            <a:pPr>
              <a:lnSpc>
                <a:spcPts val="1000"/>
              </a:lnSpc>
              <a:spcAft>
                <a:spcPts val="600"/>
              </a:spcAft>
            </a:pPr>
            <a:r>
              <a:rPr lang="en-US" sz="1000" b="1" kern="0" spc="200" dirty="0">
                <a:solidFill>
                  <a:srgbClr val="61203C"/>
                </a:solidFill>
                <a:latin typeface="Raleway ExtraBold" pitchFamily="2" charset="77"/>
              </a:rPr>
              <a:t>WHO</a:t>
            </a:r>
          </a:p>
          <a:p>
            <a:pPr>
              <a:lnSpc>
                <a:spcPts val="1200"/>
              </a:lnSpc>
              <a:spcAft>
                <a:spcPts val="1200"/>
              </a:spcAft>
            </a:pPr>
            <a:r>
              <a:rPr lang="en-US" sz="900" dirty="0">
                <a:latin typeface="Raleway" pitchFamily="2" charset="77"/>
              </a:rPr>
              <a:t>The programme is aimed at middle to senior managers who need to launch or manage projects.</a:t>
            </a:r>
          </a:p>
          <a:p>
            <a:pPr>
              <a:lnSpc>
                <a:spcPts val="1200"/>
              </a:lnSpc>
              <a:spcAft>
                <a:spcPts val="1200"/>
              </a:spcAft>
            </a:pPr>
            <a:endParaRPr lang="en-US" sz="900" dirty="0">
              <a:latin typeface="Raleway" pitchFamily="2" charset="77"/>
            </a:endParaRPr>
          </a:p>
        </p:txBody>
      </p:sp>
      <p:sp>
        <p:nvSpPr>
          <p:cNvPr id="20" name="TextBox 19">
            <a:extLst>
              <a:ext uri="{FF2B5EF4-FFF2-40B4-BE49-F238E27FC236}">
                <a16:creationId xmlns:a16="http://schemas.microsoft.com/office/drawing/2014/main" id="{4241280D-7819-59A9-2F69-8EDBA4969A28}"/>
              </a:ext>
            </a:extLst>
          </p:cNvPr>
          <p:cNvSpPr txBox="1"/>
          <p:nvPr/>
        </p:nvSpPr>
        <p:spPr>
          <a:xfrm>
            <a:off x="9234000" y="2517561"/>
            <a:ext cx="2484000" cy="3495722"/>
          </a:xfrm>
          <a:prstGeom prst="rect">
            <a:avLst/>
          </a:prstGeom>
          <a:noFill/>
        </p:spPr>
        <p:txBody>
          <a:bodyPr wrap="square" lIns="0" tIns="0" rIns="0" bIns="0" rtlCol="0" anchor="t" anchorCtr="0">
            <a:noAutofit/>
          </a:bodyPr>
          <a:lstStyle/>
          <a:p>
            <a:pPr>
              <a:lnSpc>
                <a:spcPts val="1000"/>
              </a:lnSpc>
              <a:spcAft>
                <a:spcPts val="600"/>
              </a:spcAft>
            </a:pPr>
            <a:r>
              <a:rPr lang="en-US" sz="1000" b="1" kern="0" spc="200" dirty="0">
                <a:solidFill>
                  <a:srgbClr val="61203C"/>
                </a:solidFill>
                <a:latin typeface="Raleway ExtraBold" pitchFamily="2" charset="77"/>
              </a:rPr>
              <a:t>WHY</a:t>
            </a:r>
          </a:p>
          <a:p>
            <a:pPr>
              <a:lnSpc>
                <a:spcPts val="1200"/>
              </a:lnSpc>
              <a:spcAft>
                <a:spcPts val="1200"/>
              </a:spcAft>
            </a:pPr>
            <a:r>
              <a:rPr lang="en-US" sz="900" dirty="0">
                <a:latin typeface="Raleway" pitchFamily="2" charset="77"/>
              </a:rPr>
              <a:t>The goal of this programme is to develop management skills based on internationally accepted principles of project management in the Southern African context. For that reason, several aspects of the PMBOK standards and PRINCE2® methodology are included.</a:t>
            </a:r>
          </a:p>
          <a:p>
            <a:pPr>
              <a:lnSpc>
                <a:spcPts val="1000"/>
              </a:lnSpc>
              <a:spcAft>
                <a:spcPts val="600"/>
              </a:spcAft>
            </a:pPr>
            <a:r>
              <a:rPr lang="en-US" sz="1000" b="1" kern="0" spc="200" dirty="0">
                <a:solidFill>
                  <a:srgbClr val="61203C"/>
                </a:solidFill>
                <a:latin typeface="Raleway ExtraBold" pitchFamily="2" charset="77"/>
              </a:rPr>
              <a:t>ASSESSMENT:</a:t>
            </a:r>
          </a:p>
          <a:p>
            <a:pPr>
              <a:lnSpc>
                <a:spcPts val="1200"/>
              </a:lnSpc>
              <a:spcAft>
                <a:spcPts val="1200"/>
              </a:spcAft>
            </a:pPr>
            <a:r>
              <a:rPr lang="en-US" sz="900" dirty="0">
                <a:latin typeface="Raleway" pitchFamily="2" charset="77"/>
              </a:rPr>
              <a:t>Participants will complete one formative assessment and one individual assignment consisting of a project plan on a topic of own choice, preferably work related.</a:t>
            </a:r>
          </a:p>
          <a:p>
            <a:pPr>
              <a:lnSpc>
                <a:spcPts val="1000"/>
              </a:lnSpc>
              <a:spcAft>
                <a:spcPts val="600"/>
              </a:spcAft>
            </a:pPr>
            <a:r>
              <a:rPr lang="en-US" sz="1000" b="1" kern="0" spc="200" dirty="0">
                <a:solidFill>
                  <a:srgbClr val="61203C"/>
                </a:solidFill>
                <a:latin typeface="Raleway ExtraBold" pitchFamily="2" charset="77"/>
              </a:rPr>
              <a:t>COURSE MATERIAL:</a:t>
            </a:r>
          </a:p>
          <a:p>
            <a:pPr>
              <a:lnSpc>
                <a:spcPts val="1200"/>
              </a:lnSpc>
              <a:spcAft>
                <a:spcPts val="600"/>
              </a:spcAft>
            </a:pPr>
            <a:r>
              <a:rPr lang="en-US" sz="900" dirty="0">
                <a:latin typeface="Raleway" pitchFamily="2" charset="77"/>
              </a:rPr>
              <a:t>Participants will receive all course material in hard and soft copy formats, inclusive of the following textbook:</a:t>
            </a:r>
          </a:p>
          <a:p>
            <a:pPr>
              <a:lnSpc>
                <a:spcPts val="1200"/>
              </a:lnSpc>
              <a:spcAft>
                <a:spcPts val="600"/>
              </a:spcAft>
            </a:pPr>
            <a:r>
              <a:rPr lang="en-US" sz="900" dirty="0">
                <a:latin typeface="Raleway" pitchFamily="2" charset="77"/>
              </a:rPr>
              <a:t>Steyn, H., 2016. </a:t>
            </a:r>
            <a:r>
              <a:rPr lang="en-US" sz="900" i="1" dirty="0">
                <a:latin typeface="Raleway" pitchFamily="2" charset="77"/>
              </a:rPr>
              <a:t>Project Management: Principles and Practices. Fourth, </a:t>
            </a:r>
            <a:r>
              <a:rPr lang="en-US" sz="900" dirty="0">
                <a:latin typeface="Raleway" pitchFamily="2" charset="77"/>
              </a:rPr>
              <a:t>Revised Edition. Pretoria. F.P.M. Publishing</a:t>
            </a:r>
          </a:p>
          <a:p>
            <a:pPr>
              <a:lnSpc>
                <a:spcPts val="1100"/>
              </a:lnSpc>
              <a:spcAft>
                <a:spcPts val="600"/>
              </a:spcAft>
            </a:pPr>
            <a:endParaRPr lang="en-US" sz="900" dirty="0"/>
          </a:p>
          <a:p>
            <a:pPr>
              <a:lnSpc>
                <a:spcPts val="1100"/>
              </a:lnSpc>
              <a:spcAft>
                <a:spcPts val="600"/>
              </a:spcAft>
            </a:pPr>
            <a:endParaRPr lang="en-US" sz="900" dirty="0"/>
          </a:p>
          <a:p>
            <a:pPr>
              <a:lnSpc>
                <a:spcPts val="1100"/>
              </a:lnSpc>
              <a:spcAft>
                <a:spcPts val="600"/>
              </a:spcAft>
            </a:pPr>
            <a:endParaRPr lang="en-US" sz="900" dirty="0"/>
          </a:p>
          <a:p>
            <a:pPr>
              <a:lnSpc>
                <a:spcPts val="1100"/>
              </a:lnSpc>
              <a:spcAft>
                <a:spcPts val="600"/>
              </a:spcAft>
            </a:pPr>
            <a:endParaRPr lang="en-US" sz="900" dirty="0"/>
          </a:p>
          <a:p>
            <a:pPr>
              <a:lnSpc>
                <a:spcPts val="1100"/>
              </a:lnSpc>
              <a:spcAft>
                <a:spcPts val="600"/>
              </a:spcAft>
            </a:pPr>
            <a:endParaRPr lang="en-US" sz="900" dirty="0"/>
          </a:p>
        </p:txBody>
      </p:sp>
    </p:spTree>
    <p:extLst>
      <p:ext uri="{BB962C8B-B14F-4D97-AF65-F5344CB8AC3E}">
        <p14:creationId xmlns:p14="http://schemas.microsoft.com/office/powerpoint/2010/main" val="561324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14F112A304CD41A3A69514B951422D" ma:contentTypeVersion="3" ma:contentTypeDescription="Create a new document." ma:contentTypeScope="" ma:versionID="b5c41e735e787bf0347e21a96d71c7a4">
  <xsd:schema xmlns:xsd="http://www.w3.org/2001/XMLSchema" xmlns:xs="http://www.w3.org/2001/XMLSchema" xmlns:p="http://schemas.microsoft.com/office/2006/metadata/properties" xmlns:ns1="http://schemas.microsoft.com/sharepoint/v3" xmlns:ns2="09c8808a-a851-439c-ad3a-22a973b1f2f7" targetNamespace="http://schemas.microsoft.com/office/2006/metadata/properties" ma:root="true" ma:fieldsID="625ec04a3a32d639ad70f50bdaa44572" ns1:_="" ns2:_="">
    <xsd:import namespace="http://schemas.microsoft.com/sharepoint/v3"/>
    <xsd:import namespace="09c8808a-a851-439c-ad3a-22a973b1f2f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c8808a-a851-439c-ad3a-22a973b1f2f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7C4CEF1-8852-49A2-BD84-B2C41EB3DCC2}"/>
</file>

<file path=customXml/itemProps2.xml><?xml version="1.0" encoding="utf-8"?>
<ds:datastoreItem xmlns:ds="http://schemas.openxmlformats.org/officeDocument/2006/customXml" ds:itemID="{20BEE0A2-1CC7-412F-B12D-268CA0A9794F}"/>
</file>

<file path=customXml/itemProps3.xml><?xml version="1.0" encoding="utf-8"?>
<ds:datastoreItem xmlns:ds="http://schemas.openxmlformats.org/officeDocument/2006/customXml" ds:itemID="{CEBEA71A-5C0B-4AF4-8D92-D7E071138957}"/>
</file>

<file path=docProps/app.xml><?xml version="1.0" encoding="utf-8"?>
<Properties xmlns="http://schemas.openxmlformats.org/officeDocument/2006/extended-properties" xmlns:vt="http://schemas.openxmlformats.org/officeDocument/2006/docPropsVTypes">
  <TotalTime>1493</TotalTime>
  <Words>279</Words>
  <Application>Microsoft Office PowerPoint</Application>
  <PresentationFormat>Widescreen</PresentationFormat>
  <Paragraphs>32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Raleway</vt:lpstr>
      <vt:lpstr>Raleway ExtraBold</vt:lpstr>
      <vt:lpstr>Raleway SemiBold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 Bremner</dc:creator>
  <cp:lastModifiedBy>Alvira Albertus</cp:lastModifiedBy>
  <cp:revision>18</cp:revision>
  <dcterms:created xsi:type="dcterms:W3CDTF">2022-09-26T09:12:14Z</dcterms:created>
  <dcterms:modified xsi:type="dcterms:W3CDTF">2023-01-23T09:59:43Z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0x0101007A14F112A304CD41A3A69514B951422D</vt:lpwstr>
  </property>
</Properties>
</file>