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CAE"/>
    <a:srgbClr val="61203C"/>
    <a:srgbClr val="BC945B"/>
    <a:srgbClr val="E1633B"/>
    <a:srgbClr val="DE634F"/>
    <a:srgbClr val="E26434"/>
    <a:srgbClr val="A6093D"/>
    <a:srgbClr val="D6A968"/>
    <a:srgbClr val="B8E1CF"/>
    <a:srgbClr val="61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7"/>
    <p:restoredTop sz="96327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BFD3-B59A-43B1-CB75-71D8CF4C6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D4B4A-FAC4-9552-6E23-4E933E6EB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43AB-BCC6-8D41-B647-88B3AEC2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FB2E8-E622-2445-CA41-7AAF6FDC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B89B7-EB19-E843-20EA-2B3AB982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995F-68D7-A98F-9817-720E2EA2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5EFE0-B14B-8281-D343-DDB79ADC6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ACAA8-DEC3-55BD-F270-CCCE393A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3B32-4E8D-6E63-061C-FCA3CFB8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EE644-F00D-E2C5-86AF-2CEFD290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2A106-10D8-6640-4989-99236BFC6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79DF7-1316-1778-6169-962490596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9A55-095F-13EB-6F4F-EA8841AB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7327-52AF-A991-57EA-C3D45258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449F1-DF3C-7690-1618-ABB1BDD4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8B01-E2BC-A6D2-5FA4-99CBD5DA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DA6C-2E1B-EABE-5EA0-E5CD1D786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48308-ADCE-474B-484B-551BF142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3EBDA-234E-557D-4C0C-83523384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CCCB-5338-1536-DFFF-AE9CC823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2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8C1-4498-87CB-B7CE-79A19B3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4CBA-0EBF-2A65-4F5A-95B655643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56F6-B015-598A-4A93-DBAC98DA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50739-D609-2FA8-495F-F2BFF86D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3A9D-068C-3A12-273D-D9488BA8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FD09-6773-C5C0-A4B3-F0F8EDCB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165C-5B6A-DA60-DEEA-FCBC417FB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8EFEA-03CA-8273-A914-7BF1686F7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62FBE-F9B5-62BC-7FB6-BDB4D7B1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B3A2A-C5DF-61F8-37BE-0A5390BF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A873B-CEA2-7617-4FAE-FC77D968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473D-C5C2-0AFA-8B93-45BB02C3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E6ED1-3038-2AE2-EE73-24590ADA6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E9663-697E-9FAD-718D-50D3F497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DA5F4-7E4B-65C9-CCDE-2B7F7B32D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8EE01-306E-AA8E-0750-25A5367C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077F4-2D49-412B-7B00-A66E9D01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9853B-7C55-AB0B-EF56-A49B566B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752CB-C644-8D51-A8CD-EFD6DE7A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CE6E-2BCC-E6B0-211D-6ED0D01D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EC6ED-2420-85F2-B74F-7F4F3964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3F26B-E24C-330D-2EC4-6FA97C6F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4AB14-8B4A-3907-D9F2-177F6CB5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8199B-F837-1583-5E20-FB43DF4D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D79F9-D7A5-42ED-77D4-8925A1E9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BBD03-EB9D-3376-AD01-10447F21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D6B6-E0CB-7A13-4F67-CCDB605C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5C1E-1C06-B829-B2FC-7962E287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51437-908A-864F-3654-5039185AF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2765D-7FC0-CEA7-CB3F-9438C39C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0EBAD-C412-4DA8-811E-60D9CDEA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C9DC2-8D23-0B37-F4EE-F96EC887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4E5B-B79E-CE44-B646-34DA2393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2363F-2BF2-426A-6C32-FDA502671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3EF9-E97B-F6AF-DE25-3760DD99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CA667-0B32-A0E0-38E8-8A201E1B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11066-73AC-00D8-7217-68C2E131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2757-DC31-3E83-5848-74F5E845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A9E65-8B62-A8BE-54D4-F9D1652F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326FC-8D9C-2045-295F-7ACCFA09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423B0-12A0-82C0-03F6-1F27040D9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4024-482C-7F41-B6DB-BB720711F59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0870A-5522-F068-61EC-8C799DDD0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2D373-3596-7DFC-9A9F-E7BDCBA08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955B9-0BCF-FE47-AC7F-D979F7D0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4CFCAEC-7740-1A09-2DCB-1FBD563544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882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A84095-91A9-592C-F1AF-F431032E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00" y="1265768"/>
            <a:ext cx="5232400" cy="5499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CFEABFB-409B-EA0A-C51F-22EA4B11B6E3}"/>
              </a:ext>
            </a:extLst>
          </p:cNvPr>
          <p:cNvSpPr/>
          <p:nvPr/>
        </p:nvSpPr>
        <p:spPr>
          <a:xfrm>
            <a:off x="846000" y="2810933"/>
            <a:ext cx="5232400" cy="39539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4000">
                <a:srgbClr val="612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CCA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9CDC-2790-4445-2CB0-B0F5F6E6E304}"/>
              </a:ext>
            </a:extLst>
          </p:cNvPr>
          <p:cNvSpPr txBox="1"/>
          <p:nvPr/>
        </p:nvSpPr>
        <p:spPr>
          <a:xfrm>
            <a:off x="6476399" y="180000"/>
            <a:ext cx="3854537" cy="90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en-US" sz="2200" b="1" kern="0" dirty="0" err="1">
                <a:solidFill>
                  <a:srgbClr val="61223B"/>
                </a:solidFill>
                <a:latin typeface="Raleway SemiBold" pitchFamily="2" charset="77"/>
              </a:rPr>
              <a:t>Programme</a:t>
            </a:r>
            <a:r>
              <a:rPr lang="en-US" sz="2200" b="1" kern="0" dirty="0">
                <a:solidFill>
                  <a:srgbClr val="61223B"/>
                </a:solidFill>
                <a:latin typeface="Raleway SemiBold" pitchFamily="2" charset="77"/>
              </a:rPr>
              <a:t> Investment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68C49-3949-59E6-03EC-407233E0FD39}"/>
              </a:ext>
            </a:extLst>
          </p:cNvPr>
          <p:cNvSpPr txBox="1"/>
          <p:nvPr/>
        </p:nvSpPr>
        <p:spPr>
          <a:xfrm>
            <a:off x="13019798" y="6025220"/>
            <a:ext cx="1350000" cy="421692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000"/>
              </a:lnSpc>
            </a:pPr>
            <a:endParaRPr lang="en-US" sz="900" kern="0" spc="4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17A90C-3F24-2884-414B-9031ADC92F5B}"/>
              </a:ext>
            </a:extLst>
          </p:cNvPr>
          <p:cNvSpPr txBox="1"/>
          <p:nvPr/>
        </p:nvSpPr>
        <p:spPr>
          <a:xfrm>
            <a:off x="9516533" y="179999"/>
            <a:ext cx="2201467" cy="90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lvl="2" algn="r">
              <a:lnSpc>
                <a:spcPts val="4000"/>
              </a:lnSpc>
            </a:pPr>
            <a:r>
              <a:rPr lang="en-US" sz="4000" b="1" spc="100" dirty="0">
                <a:solidFill>
                  <a:srgbClr val="61223B"/>
                </a:solidFill>
                <a:latin typeface="Raleway SemiBold" pitchFamily="2" charset="77"/>
              </a:rPr>
              <a:t>2023</a:t>
            </a:r>
          </a:p>
          <a:p>
            <a:pPr marL="0" marR="0" lvl="0" indent="0" algn="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0" cap="none" spc="50" normalizeH="0" baseline="0" noProof="0" dirty="0" err="1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Raleway SemiBold" pitchFamily="2" charset="77"/>
              </a:rPr>
              <a:t>www.usb-ed.com</a:t>
            </a:r>
            <a:endParaRPr kumimoji="0" lang="en-US" sz="1200" b="1" u="none" strike="noStrike" kern="0" cap="none" spc="5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Raleway SemiBold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00B0A0-D578-A790-CDBE-C1818CE45835}"/>
              </a:ext>
            </a:extLst>
          </p:cNvPr>
          <p:cNvSpPr txBox="1"/>
          <p:nvPr/>
        </p:nvSpPr>
        <p:spPr>
          <a:xfrm>
            <a:off x="12454467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51E935-8BCF-8816-01F8-0D171F063AEE}"/>
              </a:ext>
            </a:extLst>
          </p:cNvPr>
          <p:cNvSpPr txBox="1"/>
          <p:nvPr/>
        </p:nvSpPr>
        <p:spPr>
          <a:xfrm>
            <a:off x="846000" y="4948189"/>
            <a:ext cx="5232400" cy="1816679"/>
          </a:xfrm>
          <a:prstGeom prst="rect">
            <a:avLst/>
          </a:prstGeom>
          <a:noFill/>
        </p:spPr>
        <p:txBody>
          <a:bodyPr wrap="square" lIns="180000" tIns="0" rIns="0" bIns="288000" rtlCol="0" anchor="b" anchorCtr="0">
            <a:no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3600" b="1" dirty="0">
                <a:solidFill>
                  <a:schemeClr val="bg1"/>
                </a:solidFill>
                <a:latin typeface="Raleway" pitchFamily="2" charset="77"/>
              </a:rPr>
              <a:t>Change </a:t>
            </a:r>
            <a:br>
              <a:rPr lang="en-US" sz="3600" b="1" dirty="0">
                <a:solidFill>
                  <a:schemeClr val="bg1"/>
                </a:solidFill>
                <a:latin typeface="Raleway" pitchFamily="2" charset="77"/>
              </a:rPr>
            </a:br>
            <a:r>
              <a:rPr lang="en-US" sz="3600" b="1" dirty="0">
                <a:solidFill>
                  <a:schemeClr val="bg1"/>
                </a:solidFill>
                <a:latin typeface="Raleway" pitchFamily="2" charset="77"/>
              </a:rPr>
              <a:t>Management</a:t>
            </a:r>
          </a:p>
          <a:p>
            <a:pPr>
              <a:lnSpc>
                <a:spcPts val="1400"/>
              </a:lnSpc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Design sustainable and ethical strategies for change </a:t>
            </a:r>
            <a:br>
              <a:rPr lang="en-US" sz="1200" dirty="0">
                <a:solidFill>
                  <a:schemeClr val="bg1"/>
                </a:solidFill>
                <a:latin typeface="Raleway" pitchFamily="2" charset="77"/>
              </a:rPr>
            </a:b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within your departments to boost competitiveness, </a:t>
            </a:r>
            <a:br>
              <a:rPr lang="en-US" sz="1200" dirty="0">
                <a:solidFill>
                  <a:schemeClr val="bg1"/>
                </a:solidFill>
                <a:latin typeface="Raleway" pitchFamily="2" charset="77"/>
              </a:rPr>
            </a:b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productivity, and team effectiveness.</a:t>
            </a:r>
            <a:endParaRPr lang="en-US" sz="3600" b="1" dirty="0">
              <a:solidFill>
                <a:schemeClr val="bg1"/>
              </a:solidFill>
              <a:latin typeface="Raleway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65ED6-BFA3-298D-161C-B7F051A2F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400" y="1260000"/>
            <a:ext cx="5257800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F98B0-783F-2898-C945-D7A3A896B972}"/>
              </a:ext>
            </a:extLst>
          </p:cNvPr>
          <p:cNvSpPr txBox="1"/>
          <p:nvPr/>
        </p:nvSpPr>
        <p:spPr>
          <a:xfrm>
            <a:off x="6476399" y="1785665"/>
            <a:ext cx="16956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kern="0" spc="40" dirty="0">
                <a:latin typeface="Raleway" pitchFamily="2" charset="77"/>
              </a:rPr>
              <a:t>14 – 15 March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3C87-CFA6-5184-043B-1583BE70CBC9}"/>
              </a:ext>
            </a:extLst>
          </p:cNvPr>
          <p:cNvSpPr txBox="1"/>
          <p:nvPr/>
        </p:nvSpPr>
        <p:spPr>
          <a:xfrm>
            <a:off x="10022401" y="1784863"/>
            <a:ext cx="16956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endParaRPr lang="en-US" sz="1000" b="1" kern="0" spc="40" dirty="0"/>
          </a:p>
          <a:p>
            <a:pPr algn="ctr">
              <a:lnSpc>
                <a:spcPts val="1200"/>
              </a:lnSpc>
            </a:pPr>
            <a:r>
              <a:rPr lang="en-US" sz="1000" b="1" kern="0" spc="40">
                <a:latin typeface="Raleway" pitchFamily="2" charset="77"/>
              </a:rPr>
              <a:t>STIAS, </a:t>
            </a:r>
            <a:endParaRPr lang="en-US" sz="1000" b="1" kern="0" spc="40" dirty="0">
              <a:latin typeface="Raleway" pitchFamily="2" charset="77"/>
            </a:endParaRPr>
          </a:p>
          <a:p>
            <a:pPr algn="ctr">
              <a:lnSpc>
                <a:spcPts val="1200"/>
              </a:lnSpc>
            </a:pPr>
            <a:r>
              <a:rPr lang="en-US" sz="1000" b="1" kern="0" spc="40" dirty="0">
                <a:latin typeface="Raleway" pitchFamily="2" charset="77"/>
              </a:rPr>
              <a:t>Stellenbosch</a:t>
            </a:r>
          </a:p>
          <a:p>
            <a:pPr algn="ctr">
              <a:lnSpc>
                <a:spcPts val="1200"/>
              </a:lnSpc>
            </a:pPr>
            <a:endParaRPr lang="en-US" sz="1000" b="1" kern="0" spc="4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80DB2-DDCF-2252-6D2C-9E421260DA61}"/>
              </a:ext>
            </a:extLst>
          </p:cNvPr>
          <p:cNvSpPr txBox="1"/>
          <p:nvPr/>
        </p:nvSpPr>
        <p:spPr>
          <a:xfrm>
            <a:off x="8249400" y="1786800"/>
            <a:ext cx="16956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kern="0" spc="40" dirty="0">
                <a:solidFill>
                  <a:schemeClr val="bg1"/>
                </a:solidFill>
                <a:latin typeface="Raleway" pitchFamily="2" charset="77"/>
              </a:rPr>
              <a:t>2 Days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E07B2-3BBA-2C0F-4C70-920521AF7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00" y="179999"/>
            <a:ext cx="2120900" cy="901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0E8AD2-DD28-5D7D-BA5C-573B513D20EF}"/>
              </a:ext>
            </a:extLst>
          </p:cNvPr>
          <p:cNvSpPr txBox="1"/>
          <p:nvPr/>
        </p:nvSpPr>
        <p:spPr>
          <a:xfrm>
            <a:off x="6476399" y="6228000"/>
            <a:ext cx="24516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en-US" sz="1000" b="1" kern="0" spc="230" dirty="0">
                <a:latin typeface="Raleway" pitchFamily="2" charset="77"/>
              </a:rPr>
              <a:t>ENQUIRIES / APPLICATIONS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FE926-E6D9-252A-7C04-969ACE67F4AE}"/>
              </a:ext>
            </a:extLst>
          </p:cNvPr>
          <p:cNvSpPr txBox="1"/>
          <p:nvPr/>
        </p:nvSpPr>
        <p:spPr>
          <a:xfrm>
            <a:off x="9266400" y="6228000"/>
            <a:ext cx="29256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200"/>
              </a:lnSpc>
            </a:pPr>
            <a:endParaRPr lang="en-US" sz="1000" b="1" kern="0" spc="40" dirty="0"/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40" normalizeH="0" baseline="0" noProof="0" dirty="0" err="1">
                <a:ln>
                  <a:noFill/>
                </a:ln>
                <a:effectLst/>
                <a:uLnTx/>
                <a:uFillTx/>
                <a:latin typeface="Raleway" pitchFamily="2" charset="77"/>
              </a:rPr>
              <a:t>Alvira</a:t>
            </a:r>
            <a:r>
              <a:rPr kumimoji="0" lang="en-US" sz="1200" b="1" i="0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77"/>
              </a:rPr>
              <a:t> Albertus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77"/>
              </a:rPr>
              <a:t>e: </a:t>
            </a:r>
            <a:r>
              <a:rPr kumimoji="0" lang="en-US" sz="1000" b="0" i="0" u="none" strike="noStrike" kern="0" cap="none" spc="40" normalizeH="0" baseline="0" noProof="0" dirty="0" err="1">
                <a:ln>
                  <a:noFill/>
                </a:ln>
                <a:effectLst/>
                <a:uLnTx/>
                <a:uFillTx/>
                <a:latin typeface="Raleway" pitchFamily="2" charset="77"/>
              </a:rPr>
              <a:t>alviraa@sun.ac.za</a:t>
            </a:r>
            <a:r>
              <a:rPr kumimoji="0" lang="en-US" sz="1000" b="0" i="0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77"/>
              </a:rPr>
              <a:t>  I  </a:t>
            </a:r>
            <a:r>
              <a:rPr kumimoji="0" lang="en-US" sz="1000" b="1" i="0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77"/>
              </a:rPr>
              <a:t>t: </a:t>
            </a:r>
            <a:r>
              <a:rPr kumimoji="0" lang="en-US" sz="1000" b="0" i="0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77"/>
              </a:rPr>
              <a:t>+27 21 808 2966</a:t>
            </a:r>
          </a:p>
          <a:p>
            <a:pPr algn="ctr">
              <a:lnSpc>
                <a:spcPts val="1200"/>
              </a:lnSpc>
            </a:pPr>
            <a:endParaRPr lang="en-US" sz="1000" b="1" kern="0" spc="4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6666E3-FF45-A707-462D-6A00BCE8D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501" y="1427062"/>
            <a:ext cx="279400" cy="35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34B179-9EF0-B11F-4302-C2ADC5DF1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7500" y="1417062"/>
            <a:ext cx="355600" cy="35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54431E-E0C3-3E3F-BC55-6AEA16065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699" y="1417062"/>
            <a:ext cx="381000" cy="35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AC2C85-1FE2-AFCC-49B6-46C234B56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1902" y="0"/>
            <a:ext cx="1663700" cy="1117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AFE861-627F-25DD-87C3-A6061E62E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6070" y="1417062"/>
            <a:ext cx="1525884" cy="23891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126900-6DFA-6FCE-6F89-0071153E23C2}"/>
              </a:ext>
            </a:extLst>
          </p:cNvPr>
          <p:cNvSpPr txBox="1"/>
          <p:nvPr/>
        </p:nvSpPr>
        <p:spPr>
          <a:xfrm>
            <a:off x="6501198" y="2534731"/>
            <a:ext cx="2451600" cy="36921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  <a:spcAft>
                <a:spcPts val="600"/>
              </a:spcAft>
            </a:pPr>
            <a:r>
              <a:rPr lang="en-US" sz="1000" b="1" kern="0" spc="200" dirty="0">
                <a:solidFill>
                  <a:srgbClr val="61203C"/>
                </a:solidFill>
                <a:latin typeface="Raleway ExtraBold" pitchFamily="2" charset="77"/>
              </a:rPr>
              <a:t>WHAT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BC945B"/>
                </a:solidFill>
                <a:latin typeface="Raleway" pitchFamily="2" charset="77"/>
              </a:rPr>
              <a:t>Learning Outcomes: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900" dirty="0">
                <a:latin typeface="Raleway" pitchFamily="2" charset="77"/>
              </a:rPr>
              <a:t>At the end of the programme participants will be able to:  </a:t>
            </a:r>
          </a:p>
          <a:p>
            <a:pPr marL="179996" indent="-179996">
              <a:lnSpc>
                <a:spcPts val="1200"/>
              </a:lnSpc>
              <a:spcAft>
                <a:spcPts val="300"/>
              </a:spcAft>
              <a:buFont typeface="Arial"/>
              <a:buChar char="•"/>
            </a:pPr>
            <a:r>
              <a:rPr lang="en-US" sz="900" dirty="0">
                <a:latin typeface="Raleway" pitchFamily="2" charset="77"/>
              </a:rPr>
              <a:t>Reposition themselves as transformational leaders and be able to drive the execution of Stellenbosch University’s strategy and ambition.</a:t>
            </a:r>
          </a:p>
          <a:p>
            <a:pPr marL="179996" indent="-179996">
              <a:lnSpc>
                <a:spcPts val="1200"/>
              </a:lnSpc>
              <a:spcAft>
                <a:spcPts val="300"/>
              </a:spcAft>
              <a:buFont typeface="Arial"/>
              <a:buChar char="•"/>
            </a:pPr>
            <a:r>
              <a:rPr lang="en-US" sz="900" dirty="0">
                <a:latin typeface="Raleway" pitchFamily="2" charset="77"/>
              </a:rPr>
              <a:t>Focus on culture and empowerment to achieve extraordinary employee motivation.</a:t>
            </a:r>
          </a:p>
          <a:p>
            <a:pPr marL="179996" indent="-179996">
              <a:lnSpc>
                <a:spcPts val="1200"/>
              </a:lnSpc>
              <a:spcAft>
                <a:spcPts val="300"/>
              </a:spcAft>
              <a:buFont typeface="Arial"/>
              <a:buChar char="•"/>
            </a:pPr>
            <a:r>
              <a:rPr lang="en-US" sz="900" dirty="0">
                <a:latin typeface="Raleway" pitchFamily="2" charset="77"/>
              </a:rPr>
              <a:t>Create a workplace that encourages innovative thought through engagement, translating vision into action, and meaningful conversations.</a:t>
            </a:r>
          </a:p>
          <a:p>
            <a:pPr marL="179996" indent="-179996">
              <a:lnSpc>
                <a:spcPts val="1200"/>
              </a:lnSpc>
              <a:spcAft>
                <a:spcPts val="300"/>
              </a:spcAft>
              <a:buFont typeface="Arial"/>
              <a:buChar char="•"/>
            </a:pPr>
            <a:r>
              <a:rPr lang="en-US" sz="900" dirty="0">
                <a:latin typeface="Raleway" pitchFamily="2" charset="77"/>
              </a:rPr>
              <a:t>Develop a Change Plan for their individual Departments that will challenge and stretch their teams.</a:t>
            </a:r>
          </a:p>
          <a:p>
            <a:pPr marL="179996" indent="-179996">
              <a:lnSpc>
                <a:spcPts val="1200"/>
              </a:lnSpc>
              <a:spcAft>
                <a:spcPts val="300"/>
              </a:spcAft>
              <a:buFont typeface="Arial"/>
              <a:buChar char="•"/>
            </a:pPr>
            <a:r>
              <a:rPr lang="en-US" sz="900" dirty="0">
                <a:latin typeface="Raleway" pitchFamily="2" charset="77"/>
              </a:rPr>
              <a:t>Manage the tension between Stellenbosch University’s aspirations and current contextual realities.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B61751-892A-0727-32B4-AFF4AF988D5C}"/>
              </a:ext>
            </a:extLst>
          </p:cNvPr>
          <p:cNvSpPr txBox="1"/>
          <p:nvPr/>
        </p:nvSpPr>
        <p:spPr>
          <a:xfrm>
            <a:off x="9266400" y="2534731"/>
            <a:ext cx="2451600" cy="3691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  <a:spcAft>
                <a:spcPts val="600"/>
              </a:spcAft>
            </a:pPr>
            <a:r>
              <a:rPr lang="en-US" sz="1000" b="1" kern="0" spc="200" dirty="0">
                <a:solidFill>
                  <a:srgbClr val="61203C"/>
                </a:solidFill>
                <a:latin typeface="Raleway ExtraBold" pitchFamily="2" charset="77"/>
              </a:rPr>
              <a:t>WHO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en-US" sz="900" dirty="0">
                <a:latin typeface="Raleway" pitchFamily="2" charset="77"/>
              </a:rPr>
              <a:t>The programme is aimed at individuals responsible for leading and implementing change in their faculties, departments, or teams.</a:t>
            </a:r>
          </a:p>
          <a:p>
            <a:pPr>
              <a:lnSpc>
                <a:spcPts val="1000"/>
              </a:lnSpc>
              <a:spcAft>
                <a:spcPts val="600"/>
              </a:spcAft>
            </a:pPr>
            <a:r>
              <a:rPr lang="en-US" sz="1000" b="1" kern="0" spc="200" dirty="0">
                <a:solidFill>
                  <a:srgbClr val="61203C"/>
                </a:solidFill>
                <a:latin typeface="Raleway ExtraBold" pitchFamily="2" charset="77"/>
              </a:rPr>
              <a:t>WHY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en-US" sz="900" dirty="0">
                <a:latin typeface="Raleway" pitchFamily="2" charset="77"/>
              </a:rPr>
              <a:t>The programme aims to introduce line managers to transformational leadership so that they can create psychological safety for their teams / staff, which will facilitate personal change resilience, revitalisation of thought and actions, and facilitate agility.</a:t>
            </a:r>
          </a:p>
          <a:p>
            <a:pPr>
              <a:lnSpc>
                <a:spcPts val="1000"/>
              </a:lnSpc>
              <a:spcAft>
                <a:spcPts val="600"/>
              </a:spcAft>
            </a:pPr>
            <a:r>
              <a:rPr lang="en-US" sz="1000" b="1" kern="0" spc="200" dirty="0">
                <a:solidFill>
                  <a:srgbClr val="61203C"/>
                </a:solidFill>
                <a:latin typeface="Raleway ExtraBold" pitchFamily="2" charset="77"/>
              </a:rPr>
              <a:t>ASSESSMENT: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en-US" sz="900" dirty="0">
                <a:latin typeface="Raleway" pitchFamily="2" charset="77"/>
              </a:rPr>
              <a:t>Participants will complete one formative assessment and one individual assignment.</a:t>
            </a:r>
          </a:p>
          <a:p>
            <a:pPr>
              <a:lnSpc>
                <a:spcPts val="1000"/>
              </a:lnSpc>
              <a:spcAft>
                <a:spcPts val="600"/>
              </a:spcAft>
            </a:pPr>
            <a:r>
              <a:rPr lang="en-US" sz="1000" b="1" kern="0" spc="200" dirty="0">
                <a:solidFill>
                  <a:srgbClr val="61203C"/>
                </a:solidFill>
                <a:latin typeface="Raleway ExtraBold" pitchFamily="2" charset="77"/>
              </a:rPr>
              <a:t>COURSE MATERIAL: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900" dirty="0">
                <a:latin typeface="Raleway" pitchFamily="2" charset="77"/>
              </a:rPr>
              <a:t>Participants will receive all relevant course material in hard and soft copy formats.</a:t>
            </a:r>
          </a:p>
          <a:p>
            <a:pPr>
              <a:lnSpc>
                <a:spcPts val="1100"/>
              </a:lnSpc>
              <a:spcAft>
                <a:spcPts val="600"/>
              </a:spcAft>
            </a:pPr>
            <a:endParaRPr lang="en-US" sz="900" dirty="0">
              <a:latin typeface="Raleway" pitchFamily="2" charset="77"/>
            </a:endParaRPr>
          </a:p>
          <a:p>
            <a:pPr>
              <a:lnSpc>
                <a:spcPts val="1100"/>
              </a:lnSpc>
              <a:spcAft>
                <a:spcPts val="600"/>
              </a:spcAft>
            </a:pPr>
            <a:endParaRPr lang="en-US" sz="900" dirty="0">
              <a:latin typeface="Raleway" pitchFamily="2" charset="77"/>
            </a:endParaRPr>
          </a:p>
          <a:p>
            <a:pPr>
              <a:lnSpc>
                <a:spcPts val="1100"/>
              </a:lnSpc>
              <a:spcAft>
                <a:spcPts val="600"/>
              </a:spcAft>
            </a:pPr>
            <a:endParaRPr lang="en-US" sz="900" dirty="0">
              <a:latin typeface="Raleway" pitchFamily="2" charset="77"/>
            </a:endParaRPr>
          </a:p>
          <a:p>
            <a:pPr>
              <a:lnSpc>
                <a:spcPts val="1100"/>
              </a:lnSpc>
              <a:spcAft>
                <a:spcPts val="600"/>
              </a:spcAft>
            </a:pPr>
            <a:endParaRPr lang="en-US" sz="900" dirty="0">
              <a:latin typeface="Raleway" pitchFamily="2" charset="77"/>
            </a:endParaRPr>
          </a:p>
          <a:p>
            <a:pPr>
              <a:lnSpc>
                <a:spcPts val="1100"/>
              </a:lnSpc>
              <a:spcAft>
                <a:spcPts val="600"/>
              </a:spcAft>
            </a:pPr>
            <a:endParaRPr lang="en-US" sz="900" dirty="0"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25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4F112A304CD41A3A69514B951422D" ma:contentTypeVersion="3" ma:contentTypeDescription="Create a new document." ma:contentTypeScope="" ma:versionID="b5c41e735e787bf0347e21a96d71c7a4">
  <xsd:schema xmlns:xsd="http://www.w3.org/2001/XMLSchema" xmlns:xs="http://www.w3.org/2001/XMLSchema" xmlns:p="http://schemas.microsoft.com/office/2006/metadata/properties" xmlns:ns1="http://schemas.microsoft.com/sharepoint/v3" xmlns:ns2="09c8808a-a851-439c-ad3a-22a973b1f2f7" targetNamespace="http://schemas.microsoft.com/office/2006/metadata/properties" ma:root="true" ma:fieldsID="625ec04a3a32d639ad70f50bdaa44572" ns1:_="" ns2:_="">
    <xsd:import namespace="http://schemas.microsoft.com/sharepoint/v3"/>
    <xsd:import namespace="09c8808a-a851-439c-ad3a-22a973b1f2f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8808a-a851-439c-ad3a-22a973b1f2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7BE955-FAF7-4023-BD3A-38F67B42CCB3}"/>
</file>

<file path=customXml/itemProps2.xml><?xml version="1.0" encoding="utf-8"?>
<ds:datastoreItem xmlns:ds="http://schemas.openxmlformats.org/officeDocument/2006/customXml" ds:itemID="{5E8F9F3B-9012-4FE0-8A85-2457CB74B11B}"/>
</file>

<file path=customXml/itemProps3.xml><?xml version="1.0" encoding="utf-8"?>
<ds:datastoreItem xmlns:ds="http://schemas.openxmlformats.org/officeDocument/2006/customXml" ds:itemID="{79248663-63EA-4F44-9739-42652116EF7B}"/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251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Raleway</vt:lpstr>
      <vt:lpstr>Raleway ExtraBold</vt:lpstr>
      <vt:lpstr>Raleway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 Bremner</dc:creator>
  <cp:lastModifiedBy>Alvira Albertus</cp:lastModifiedBy>
  <cp:revision>18</cp:revision>
  <dcterms:created xsi:type="dcterms:W3CDTF">2022-09-26T09:12:14Z</dcterms:created>
  <dcterms:modified xsi:type="dcterms:W3CDTF">2023-01-23T10:01:05Z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0x0101007A14F112A304CD41A3A69514B951422D</vt:lpwstr>
  </property>
</Properties>
</file>