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sldIdLst>
    <p:sldId id="257" r:id="rId5"/>
    <p:sldId id="258" r:id="rId6"/>
    <p:sldId id="259" r:id="rId7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3359" autoAdjust="0"/>
    <p:restoredTop sz="94628" autoAdjust="0"/>
  </p:normalViewPr>
  <p:slideViewPr>
    <p:cSldViewPr>
      <p:cViewPr varScale="1">
        <p:scale>
          <a:sx n="67" d="100"/>
          <a:sy n="67" d="100"/>
        </p:scale>
        <p:origin x="580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BE45FC-1559-4647-833D-1098F30C3E15}" type="datetimeFigureOut">
              <a:rPr lang="en-ZA" smtClean="0"/>
              <a:t>2022/12/13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B5503E-0E7F-4979-96D2-C9AAF7991C68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6466983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B5503E-0E7F-4979-96D2-C9AAF7991C68}" type="slidenum">
              <a:rPr lang="en-ZA" smtClean="0"/>
              <a:t>1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7786782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B5503E-0E7F-4979-96D2-C9AAF7991C68}" type="slidenum">
              <a:rPr lang="en-ZA" smtClean="0"/>
              <a:t>2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0564784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ABB2B-CB30-46C8-B4B3-C3463DEEA9EF}" type="datetimeFigureOut">
              <a:rPr lang="en-ZA" smtClean="0"/>
              <a:t>2022/12/13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9D76E-8D0C-4171-BD7A-8641B40C676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954852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ABB2B-CB30-46C8-B4B3-C3463DEEA9EF}" type="datetimeFigureOut">
              <a:rPr lang="en-ZA" smtClean="0"/>
              <a:t>2022/12/13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9D76E-8D0C-4171-BD7A-8641B40C676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829011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ABB2B-CB30-46C8-B4B3-C3463DEEA9EF}" type="datetimeFigureOut">
              <a:rPr lang="en-ZA" smtClean="0"/>
              <a:t>2022/12/13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9D76E-8D0C-4171-BD7A-8641B40C676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563081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ABB2B-CB30-46C8-B4B3-C3463DEEA9EF}" type="datetimeFigureOut">
              <a:rPr lang="en-ZA" smtClean="0"/>
              <a:t>2022/12/13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9D76E-8D0C-4171-BD7A-8641B40C676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330847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ABB2B-CB30-46C8-B4B3-C3463DEEA9EF}" type="datetimeFigureOut">
              <a:rPr lang="en-ZA" smtClean="0"/>
              <a:t>2022/12/13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9D76E-8D0C-4171-BD7A-8641B40C676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824116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ABB2B-CB30-46C8-B4B3-C3463DEEA9EF}" type="datetimeFigureOut">
              <a:rPr lang="en-ZA" smtClean="0"/>
              <a:t>2022/12/13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9D76E-8D0C-4171-BD7A-8641B40C676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949551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ABB2B-CB30-46C8-B4B3-C3463DEEA9EF}" type="datetimeFigureOut">
              <a:rPr lang="en-ZA" smtClean="0"/>
              <a:t>2022/12/13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9D76E-8D0C-4171-BD7A-8641B40C676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533774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ABB2B-CB30-46C8-B4B3-C3463DEEA9EF}" type="datetimeFigureOut">
              <a:rPr lang="en-ZA" smtClean="0"/>
              <a:t>2022/12/13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9D76E-8D0C-4171-BD7A-8641B40C676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582371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ABB2B-CB30-46C8-B4B3-C3463DEEA9EF}" type="datetimeFigureOut">
              <a:rPr lang="en-ZA" smtClean="0"/>
              <a:t>2022/12/13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9D76E-8D0C-4171-BD7A-8641B40C676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166323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ABB2B-CB30-46C8-B4B3-C3463DEEA9EF}" type="datetimeFigureOut">
              <a:rPr lang="en-ZA" smtClean="0"/>
              <a:t>2022/12/13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9D76E-8D0C-4171-BD7A-8641B40C676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496761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ABB2B-CB30-46C8-B4B3-C3463DEEA9EF}" type="datetimeFigureOut">
              <a:rPr lang="en-ZA" smtClean="0"/>
              <a:t>2022/12/13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9D76E-8D0C-4171-BD7A-8641B40C676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563294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9ABB2B-CB30-46C8-B4B3-C3463DEEA9EF}" type="datetimeFigureOut">
              <a:rPr lang="en-ZA" smtClean="0"/>
              <a:t>2022/12/13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49D76E-8D0C-4171-BD7A-8641B40C676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549046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0.sun.ac.za/hr/staff-development/skills-development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5231512"/>
              </p:ext>
            </p:extLst>
          </p:nvPr>
        </p:nvGraphicFramePr>
        <p:xfrm>
          <a:off x="0" y="345476"/>
          <a:ext cx="8720302" cy="65819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46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388590825"/>
                    </a:ext>
                  </a:extLst>
                </a:gridCol>
                <a:gridCol w="5299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6410">
                  <a:extLst>
                    <a:ext uri="{9D8B030D-6E8A-4147-A177-3AD203B41FA5}">
                      <a16:colId xmlns:a16="http://schemas.microsoft.com/office/drawing/2014/main" val="781690207"/>
                    </a:ext>
                  </a:extLst>
                </a:gridCol>
                <a:gridCol w="615236">
                  <a:extLst>
                    <a:ext uri="{9D8B030D-6E8A-4147-A177-3AD203B41FA5}">
                      <a16:colId xmlns:a16="http://schemas.microsoft.com/office/drawing/2014/main" val="1247343431"/>
                    </a:ext>
                  </a:extLst>
                </a:gridCol>
                <a:gridCol w="350571">
                  <a:extLst>
                    <a:ext uri="{9D8B030D-6E8A-4147-A177-3AD203B41FA5}">
                      <a16:colId xmlns:a16="http://schemas.microsoft.com/office/drawing/2014/main" val="4201325871"/>
                    </a:ext>
                  </a:extLst>
                </a:gridCol>
                <a:gridCol w="5344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9163">
                  <a:extLst>
                    <a:ext uri="{9D8B030D-6E8A-4147-A177-3AD203B41FA5}">
                      <a16:colId xmlns:a16="http://schemas.microsoft.com/office/drawing/2014/main" val="3767125596"/>
                    </a:ext>
                  </a:extLst>
                </a:gridCol>
                <a:gridCol w="430995">
                  <a:extLst>
                    <a:ext uri="{9D8B030D-6E8A-4147-A177-3AD203B41FA5}">
                      <a16:colId xmlns:a16="http://schemas.microsoft.com/office/drawing/2014/main" val="429903625"/>
                    </a:ext>
                  </a:extLst>
                </a:gridCol>
                <a:gridCol w="430995">
                  <a:extLst>
                    <a:ext uri="{9D8B030D-6E8A-4147-A177-3AD203B41FA5}">
                      <a16:colId xmlns:a16="http://schemas.microsoft.com/office/drawing/2014/main" val="3038515744"/>
                    </a:ext>
                  </a:extLst>
                </a:gridCol>
                <a:gridCol w="442343">
                  <a:extLst>
                    <a:ext uri="{9D8B030D-6E8A-4147-A177-3AD203B41FA5}">
                      <a16:colId xmlns:a16="http://schemas.microsoft.com/office/drawing/2014/main" val="3898627166"/>
                    </a:ext>
                  </a:extLst>
                </a:gridCol>
                <a:gridCol w="33922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3922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3922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3922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8999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88459">
                  <a:extLst>
                    <a:ext uri="{9D8B030D-6E8A-4147-A177-3AD203B41FA5}">
                      <a16:colId xmlns:a16="http://schemas.microsoft.com/office/drawing/2014/main" val="1983446214"/>
                    </a:ext>
                  </a:extLst>
                </a:gridCol>
              </a:tblGrid>
              <a:tr h="413699">
                <a:tc>
                  <a:txBody>
                    <a:bodyPr/>
                    <a:lstStyle/>
                    <a:p>
                      <a:pPr algn="ctr"/>
                      <a:r>
                        <a:rPr lang="en-ZA" sz="800" cap="all" dirty="0">
                          <a:solidFill>
                            <a:schemeClr val="bg1"/>
                          </a:solidFill>
                          <a:latin typeface="+mn-lt"/>
                        </a:rPr>
                        <a:t>Programme</a:t>
                      </a:r>
                      <a:r>
                        <a:rPr lang="en-ZA" sz="800" cap="all" baseline="0" dirty="0">
                          <a:solidFill>
                            <a:schemeClr val="bg1"/>
                          </a:solidFill>
                          <a:latin typeface="+mn-lt"/>
                        </a:rPr>
                        <a:t> name</a:t>
                      </a:r>
                      <a:endParaRPr lang="en-ZA" sz="800" cap="all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cap="all" dirty="0">
                          <a:solidFill>
                            <a:schemeClr val="bg1"/>
                          </a:solidFill>
                          <a:latin typeface="+mn-lt"/>
                        </a:rPr>
                        <a:t>PROVIDER</a:t>
                      </a:r>
                      <a:endParaRPr lang="en-ZA" sz="800" cap="all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bg1"/>
                          </a:solidFill>
                          <a:latin typeface="+mj-lt"/>
                        </a:rPr>
                        <a:t>LEARNERS</a:t>
                      </a:r>
                      <a:endParaRPr lang="en-ZA" sz="8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cap="all" baseline="0" dirty="0">
                          <a:solidFill>
                            <a:schemeClr val="bg1"/>
                          </a:solidFill>
                          <a:latin typeface="+mj-lt"/>
                        </a:rPr>
                        <a:t>CLOSING DATE</a:t>
                      </a:r>
                      <a:endParaRPr lang="en-ZA" sz="800" cap="all" baseline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cap="all" baseline="0" dirty="0">
                          <a:solidFill>
                            <a:schemeClr val="bg1"/>
                          </a:solidFill>
                          <a:latin typeface="+mj-lt"/>
                        </a:rPr>
                        <a:t>DURATION</a:t>
                      </a:r>
                      <a:endParaRPr lang="en-ZA" sz="800" cap="all" baseline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cap="all" baseline="0" dirty="0">
                          <a:solidFill>
                            <a:schemeClr val="bg1"/>
                          </a:solidFill>
                          <a:latin typeface="+mj-lt"/>
                        </a:rPr>
                        <a:t>Jan</a:t>
                      </a:r>
                      <a:endParaRPr lang="en-ZA" sz="800" cap="all" baseline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800" cap="all" baseline="0" dirty="0">
                          <a:solidFill>
                            <a:schemeClr val="bg1"/>
                          </a:solidFill>
                          <a:latin typeface="+mj-lt"/>
                        </a:rPr>
                        <a:t>Feb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800" cap="all" baseline="0" dirty="0">
                          <a:solidFill>
                            <a:schemeClr val="bg1"/>
                          </a:solidFill>
                          <a:latin typeface="+mj-lt"/>
                        </a:rPr>
                        <a:t>Mar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800" cap="all" baseline="0" dirty="0">
                          <a:solidFill>
                            <a:schemeClr val="bg1"/>
                          </a:solidFill>
                          <a:latin typeface="+mj-lt"/>
                        </a:rPr>
                        <a:t>Apr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800" cap="all" baseline="0" dirty="0">
                          <a:solidFill>
                            <a:schemeClr val="bg1"/>
                          </a:solidFill>
                          <a:latin typeface="+mj-lt"/>
                        </a:rPr>
                        <a:t>May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800" cap="all" baseline="0" dirty="0">
                          <a:solidFill>
                            <a:schemeClr val="bg1"/>
                          </a:solidFill>
                          <a:latin typeface="+mj-lt"/>
                        </a:rPr>
                        <a:t>Jun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800" cap="all" baseline="0" dirty="0">
                          <a:solidFill>
                            <a:schemeClr val="bg1"/>
                          </a:solidFill>
                          <a:latin typeface="+mj-lt"/>
                        </a:rPr>
                        <a:t>Jul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800" cap="all" baseline="0" dirty="0">
                          <a:solidFill>
                            <a:schemeClr val="bg1"/>
                          </a:solidFill>
                          <a:latin typeface="+mj-lt"/>
                        </a:rPr>
                        <a:t>Aug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800" cap="all" baseline="0" dirty="0">
                          <a:solidFill>
                            <a:schemeClr val="bg1"/>
                          </a:solidFill>
                          <a:latin typeface="+mj-lt"/>
                        </a:rPr>
                        <a:t>Sep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800" cap="all" baseline="0" dirty="0">
                          <a:solidFill>
                            <a:schemeClr val="bg1"/>
                          </a:solidFill>
                          <a:latin typeface="+mj-lt"/>
                        </a:rPr>
                        <a:t>Oct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800" cap="all" baseline="0" dirty="0">
                          <a:solidFill>
                            <a:schemeClr val="bg1"/>
                          </a:solidFill>
                          <a:latin typeface="+mj-lt"/>
                        </a:rPr>
                        <a:t>Nov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cap="all" baseline="0" dirty="0">
                          <a:solidFill>
                            <a:schemeClr val="bg1"/>
                          </a:solidFill>
                          <a:latin typeface="+mj-lt"/>
                        </a:rPr>
                        <a:t>DEC</a:t>
                      </a:r>
                      <a:endParaRPr lang="en-ZA" sz="800" cap="all" baseline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562">
                <a:tc>
                  <a:txBody>
                    <a:bodyPr/>
                    <a:lstStyle/>
                    <a:p>
                      <a:pPr algn="l" fontAlgn="b"/>
                      <a:r>
                        <a:rPr lang="en-ZA" sz="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PLUS LEARNERHIP NQF 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Loran Consulting</a:t>
                      </a:r>
                      <a:endParaRPr lang="en-ZA" sz="800" b="1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baseline="0" dirty="0">
                          <a:latin typeface="+mj-lt"/>
                        </a:rPr>
                        <a:t>15</a:t>
                      </a:r>
                      <a:endParaRPr lang="en-ZA" sz="800" b="1" baseline="0" dirty="0">
                        <a:latin typeface="+mj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baseline="0" dirty="0">
                        <a:latin typeface="Calibri" panose="020F0502020204030204" pitchFamily="34" charset="0"/>
                      </a:endParaRPr>
                    </a:p>
                    <a:p>
                      <a:pPr algn="ctr"/>
                      <a:r>
                        <a:rPr lang="en-US" sz="800" b="1" baseline="0" dirty="0">
                          <a:latin typeface="Calibri" panose="020F0502020204030204" pitchFamily="34" charset="0"/>
                        </a:rPr>
                        <a:t>15 Oct 2022</a:t>
                      </a:r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baseline="0" dirty="0">
                        <a:latin typeface="Calibri" panose="020F0502020204030204" pitchFamily="34" charset="0"/>
                      </a:endParaRPr>
                    </a:p>
                    <a:p>
                      <a:pPr algn="ctr"/>
                      <a:r>
                        <a:rPr lang="en-US" sz="800" b="1" baseline="0" dirty="0">
                          <a:latin typeface="Calibri" panose="020F0502020204030204" pitchFamily="34" charset="0"/>
                        </a:rPr>
                        <a:t>1 Year</a:t>
                      </a:r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800" b="1" baseline="0" dirty="0">
                        <a:latin typeface="Calibri" panose="020F0502020204030204" pitchFamily="34" charset="0"/>
                      </a:endParaRPr>
                    </a:p>
                    <a:p>
                      <a:pPr algn="l"/>
                      <a:r>
                        <a:rPr lang="en-US" sz="800" b="1" baseline="0" dirty="0">
                          <a:latin typeface="Calibri" panose="020F0502020204030204" pitchFamily="34" charset="0"/>
                        </a:rPr>
                        <a:t>24-25</a:t>
                      </a:r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800" b="1" baseline="0" dirty="0">
                        <a:latin typeface="Calibri" panose="020F0502020204030204" pitchFamily="34" charset="0"/>
                      </a:endParaRPr>
                    </a:p>
                    <a:p>
                      <a:pPr algn="l"/>
                      <a:r>
                        <a:rPr lang="en-US" sz="800" b="1" baseline="0" dirty="0">
                          <a:latin typeface="Calibri" panose="020F0502020204030204" pitchFamily="34" charset="0"/>
                        </a:rPr>
                        <a:t>16-17</a:t>
                      </a:r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800" b="1" baseline="0" dirty="0">
                        <a:latin typeface="Calibri" panose="020F0502020204030204" pitchFamily="34" charset="0"/>
                      </a:endParaRPr>
                    </a:p>
                    <a:p>
                      <a:pPr algn="l"/>
                      <a:r>
                        <a:rPr lang="en-US" sz="800" b="1" baseline="0" dirty="0">
                          <a:latin typeface="Calibri" panose="020F0502020204030204" pitchFamily="34" charset="0"/>
                        </a:rPr>
                        <a:t>16-17</a:t>
                      </a:r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800" dirty="0"/>
                    </a:p>
                    <a:p>
                      <a:pPr algn="l"/>
                      <a:r>
                        <a:rPr lang="en-US" sz="800" dirty="0"/>
                        <a:t>18-19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800" b="1" baseline="0" dirty="0">
                        <a:latin typeface="Calibri" panose="020F0502020204030204" pitchFamily="34" charset="0"/>
                      </a:endParaRPr>
                    </a:p>
                    <a:p>
                      <a:pPr algn="l"/>
                      <a:r>
                        <a:rPr lang="en-US" sz="800" b="1" baseline="0" dirty="0">
                          <a:latin typeface="Calibri" panose="020F0502020204030204" pitchFamily="34" charset="0"/>
                        </a:rPr>
                        <a:t>17-18</a:t>
                      </a:r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800" b="1" baseline="0" dirty="0">
                        <a:latin typeface="Calibri" panose="020F0502020204030204" pitchFamily="34" charset="0"/>
                      </a:endParaRPr>
                    </a:p>
                    <a:p>
                      <a:pPr algn="l"/>
                      <a:r>
                        <a:rPr lang="en-US" sz="800" b="1" baseline="0" dirty="0">
                          <a:latin typeface="Calibri" panose="020F0502020204030204" pitchFamily="34" charset="0"/>
                        </a:rPr>
                        <a:t>21-22</a:t>
                      </a:r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800" b="1" baseline="0" dirty="0">
                        <a:latin typeface="Calibri" panose="020F0502020204030204" pitchFamily="34" charset="0"/>
                      </a:endParaRPr>
                    </a:p>
                    <a:p>
                      <a:pPr algn="l"/>
                      <a:r>
                        <a:rPr lang="en-US" sz="800" b="1" baseline="0" dirty="0">
                          <a:latin typeface="Calibri" panose="020F0502020204030204" pitchFamily="34" charset="0"/>
                        </a:rPr>
                        <a:t>20-21</a:t>
                      </a:r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800" b="1" baseline="0" dirty="0">
                        <a:latin typeface="Calibri" panose="020F0502020204030204" pitchFamily="34" charset="0"/>
                      </a:endParaRPr>
                    </a:p>
                    <a:p>
                      <a:pPr algn="l"/>
                      <a:r>
                        <a:rPr lang="en-US" sz="800" b="1" baseline="0" dirty="0">
                          <a:latin typeface="Calibri" panose="020F0502020204030204" pitchFamily="34" charset="0"/>
                        </a:rPr>
                        <a:t>16-17</a:t>
                      </a:r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800" b="1" baseline="0" dirty="0">
                        <a:latin typeface="Calibri" panose="020F0502020204030204" pitchFamily="34" charset="0"/>
                      </a:endParaRPr>
                    </a:p>
                    <a:p>
                      <a:pPr algn="l"/>
                      <a:r>
                        <a:rPr lang="en-US" sz="800" b="1" baseline="0" dirty="0">
                          <a:latin typeface="Calibri" panose="020F0502020204030204" pitchFamily="34" charset="0"/>
                        </a:rPr>
                        <a:t>21-22</a:t>
                      </a:r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800" b="1" baseline="0" dirty="0">
                        <a:latin typeface="Calibri" panose="020F0502020204030204" pitchFamily="34" charset="0"/>
                      </a:endParaRPr>
                    </a:p>
                    <a:p>
                      <a:pPr algn="l"/>
                      <a:r>
                        <a:rPr lang="en-US" sz="800" b="1" baseline="0" dirty="0">
                          <a:latin typeface="Calibri" panose="020F0502020204030204" pitchFamily="34" charset="0"/>
                        </a:rPr>
                        <a:t>17-18</a:t>
                      </a:r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800" b="1" baseline="0" dirty="0">
                        <a:latin typeface="Calibri" panose="020F0502020204030204" pitchFamily="34" charset="0"/>
                      </a:endParaRPr>
                    </a:p>
                    <a:p>
                      <a:pPr algn="l"/>
                      <a:r>
                        <a:rPr lang="en-US" sz="800" b="1" baseline="0" dirty="0">
                          <a:latin typeface="Calibri" panose="020F0502020204030204" pitchFamily="34" charset="0"/>
                        </a:rPr>
                        <a:t>16&amp;17</a:t>
                      </a:r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686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AT-SA NQF 3 (Accounting Technician Qualification) CLASSES</a:t>
                      </a:r>
                    </a:p>
                    <a:p>
                      <a:pPr algn="l" fontAlgn="b"/>
                      <a:endParaRPr lang="en-ZA" sz="800" b="1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Jamavlo</a:t>
                      </a:r>
                      <a:r>
                        <a:rPr lang="en-US" sz="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Consulting</a:t>
                      </a:r>
                      <a:endParaRPr lang="en-ZA" sz="800" b="1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baseline="0" dirty="0">
                          <a:latin typeface="+mj-lt"/>
                        </a:rPr>
                        <a:t>15</a:t>
                      </a:r>
                      <a:endParaRPr lang="en-ZA" sz="800" b="1" baseline="0" dirty="0">
                        <a:latin typeface="+mj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baseline="0" dirty="0">
                        <a:latin typeface="Calibri" panose="020F0502020204030204" pitchFamily="34" charset="0"/>
                      </a:endParaRPr>
                    </a:p>
                    <a:p>
                      <a:pPr algn="ctr"/>
                      <a:r>
                        <a:rPr lang="en-US" sz="800" b="1" baseline="0" dirty="0">
                          <a:latin typeface="Calibri" panose="020F0502020204030204" pitchFamily="34" charset="0"/>
                        </a:rPr>
                        <a:t>15 Oct 2022</a:t>
                      </a:r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baseline="0" dirty="0">
                        <a:latin typeface="Calibri" panose="020F0502020204030204" pitchFamily="34" charset="0"/>
                      </a:endParaRPr>
                    </a:p>
                    <a:p>
                      <a:pPr algn="ctr"/>
                      <a:r>
                        <a:rPr lang="en-US" sz="800" b="1" baseline="0" dirty="0">
                          <a:latin typeface="Calibri" panose="020F0502020204030204" pitchFamily="34" charset="0"/>
                        </a:rPr>
                        <a:t>15 Months</a:t>
                      </a:r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800" b="1" baseline="0" dirty="0">
                        <a:latin typeface="Calibri" panose="020F0502020204030204" pitchFamily="34" charset="0"/>
                      </a:endParaRPr>
                    </a:p>
                    <a:p>
                      <a:pPr algn="l"/>
                      <a:r>
                        <a:rPr lang="en-US" sz="800" b="1" baseline="0" dirty="0">
                          <a:latin typeface="Calibri" panose="020F0502020204030204" pitchFamily="34" charset="0"/>
                        </a:rPr>
                        <a:t>26 </a:t>
                      </a:r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800" b="1" baseline="0" dirty="0">
                        <a:latin typeface="Calibri" panose="020F0502020204030204" pitchFamily="34" charset="0"/>
                      </a:endParaRPr>
                    </a:p>
                    <a:p>
                      <a:pPr algn="l"/>
                      <a:r>
                        <a:rPr lang="en-US" sz="800" b="1" baseline="0" dirty="0">
                          <a:latin typeface="Calibri" panose="020F0502020204030204" pitchFamily="34" charset="0"/>
                        </a:rPr>
                        <a:t>6;7;17;22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800" b="1" baseline="0" dirty="0">
                          <a:latin typeface="Calibri" panose="020F0502020204030204" pitchFamily="34" charset="0"/>
                        </a:rPr>
                        <a:t>13;14;20;27</a:t>
                      </a:r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ZA" sz="800" dirty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  <a:p>
                      <a:r>
                        <a:rPr lang="en-US" sz="800" dirty="0"/>
                        <a:t>4;17;24</a:t>
                      </a:r>
                      <a:endParaRPr lang="en-ZA" sz="800" dirty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6;13</a:t>
                      </a:r>
                      <a:endParaRPr lang="en-ZA" sz="800" dirty="0"/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800" b="1" baseline="0" dirty="0">
                          <a:latin typeface="Calibri" panose="020F0502020204030204" pitchFamily="34" charset="0"/>
                        </a:rPr>
                        <a:t>4;11;19</a:t>
                      </a:r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800" b="1" baseline="0" dirty="0">
                          <a:latin typeface="Calibri" panose="020F0502020204030204" pitchFamily="34" charset="0"/>
                        </a:rPr>
                        <a:t>7;8;</a:t>
                      </a:r>
                    </a:p>
                    <a:p>
                      <a:pPr algn="l"/>
                      <a:r>
                        <a:rPr lang="en-US" sz="800" b="1" baseline="0" dirty="0">
                          <a:latin typeface="Calibri" panose="020F0502020204030204" pitchFamily="34" charset="0"/>
                        </a:rPr>
                        <a:t>25</a:t>
                      </a:r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800" b="1" baseline="0" dirty="0">
                          <a:latin typeface="Calibri" panose="020F0502020204030204" pitchFamily="34" charset="0"/>
                        </a:rPr>
                        <a:t>4;11</a:t>
                      </a:r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800" b="1" baseline="0" dirty="0">
                        <a:latin typeface="Calibri" panose="020F0502020204030204" pitchFamily="34" charset="0"/>
                      </a:endParaRPr>
                    </a:p>
                    <a:p>
                      <a:pPr algn="l"/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9965203"/>
                  </a:ext>
                </a:extLst>
              </a:tr>
              <a:tr h="38686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AT-SA NQF 3 (Accounting Technician Qualification)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ASSESSMENTS</a:t>
                      </a:r>
                      <a:endParaRPr lang="en-ZA" sz="800" b="1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Jamavlo</a:t>
                      </a:r>
                      <a:r>
                        <a:rPr lang="en-US" sz="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Consulting</a:t>
                      </a:r>
                      <a:endParaRPr lang="en-ZA" sz="800" b="1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baseline="0" dirty="0">
                          <a:latin typeface="+mj-lt"/>
                        </a:rPr>
                        <a:t>15</a:t>
                      </a:r>
                      <a:endParaRPr lang="en-ZA" sz="800" b="1" baseline="0" dirty="0">
                        <a:latin typeface="+mj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baseline="0" dirty="0">
                          <a:latin typeface="Calibri" panose="020F0502020204030204" pitchFamily="34" charset="0"/>
                        </a:rPr>
                        <a:t>TBC</a:t>
                      </a:r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baseline="0" dirty="0">
                          <a:latin typeface="Calibri" panose="020F0502020204030204" pitchFamily="34" charset="0"/>
                        </a:rPr>
                        <a:t>15 Months</a:t>
                      </a:r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800" b="1" baseline="0" dirty="0">
                          <a:latin typeface="Calibri" panose="020F0502020204030204" pitchFamily="34" charset="0"/>
                        </a:rPr>
                        <a:t>6;10</a:t>
                      </a:r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12;18</a:t>
                      </a:r>
                      <a:endParaRPr lang="en-ZA" sz="800" dirty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ZA" sz="800" dirty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6;13</a:t>
                      </a:r>
                      <a:endParaRPr lang="en-ZA" sz="800" dirty="0"/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800" b="1" baseline="0" dirty="0">
                          <a:latin typeface="Calibri" panose="020F0502020204030204" pitchFamily="34" charset="0"/>
                        </a:rPr>
                        <a:t>28</a:t>
                      </a:r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800" b="1" baseline="0" dirty="0">
                          <a:latin typeface="Calibri" panose="020F0502020204030204" pitchFamily="34" charset="0"/>
                        </a:rPr>
                        <a:t>4</a:t>
                      </a:r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800" b="1" baseline="0" dirty="0">
                          <a:latin typeface="Calibri" panose="020F0502020204030204" pitchFamily="34" charset="0"/>
                        </a:rPr>
                        <a:t>20</a:t>
                      </a:r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800" b="1" baseline="0" dirty="0">
                          <a:latin typeface="Calibri" panose="020F0502020204030204" pitchFamily="34" charset="0"/>
                        </a:rPr>
                        <a:t>5</a:t>
                      </a:r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800" b="1" baseline="0" dirty="0">
                          <a:latin typeface="Calibri" panose="020F0502020204030204" pitchFamily="34" charset="0"/>
                        </a:rPr>
                        <a:t>3;10;</a:t>
                      </a:r>
                    </a:p>
                    <a:p>
                      <a:pPr algn="l"/>
                      <a:r>
                        <a:rPr lang="en-US" sz="800" b="1" baseline="0" dirty="0">
                          <a:latin typeface="Calibri" panose="020F0502020204030204" pitchFamily="34" charset="0"/>
                        </a:rPr>
                        <a:t>17;24</a:t>
                      </a:r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1" baseline="0" dirty="0">
                          <a:latin typeface="Calibri" panose="020F0502020204030204" pitchFamily="34" charset="0"/>
                        </a:rPr>
                        <a:t>TBC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8438977"/>
                  </a:ext>
                </a:extLst>
              </a:tr>
              <a:tr h="4071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Further Studies</a:t>
                      </a:r>
                      <a:endParaRPr lang="en-ZA" sz="800" b="1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Other HEI’s</a:t>
                      </a:r>
                      <a:endParaRPr lang="en-ZA" sz="800" b="1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baseline="0" dirty="0">
                          <a:latin typeface="+mj-lt"/>
                        </a:rPr>
                        <a:t>30</a:t>
                      </a:r>
                      <a:endParaRPr lang="en-ZA" sz="800" b="1" baseline="0" dirty="0">
                        <a:latin typeface="+mj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baseline="0" dirty="0">
                        <a:latin typeface="Calibri" panose="020F0502020204030204" pitchFamily="34" charset="0"/>
                      </a:endParaRPr>
                    </a:p>
                    <a:p>
                      <a:pPr algn="ctr"/>
                      <a:r>
                        <a:rPr lang="en-US" sz="800" b="1" baseline="0" dirty="0">
                          <a:latin typeface="Calibri" panose="020F0502020204030204" pitchFamily="34" charset="0"/>
                        </a:rPr>
                        <a:t>30 Nov 2022 (new)</a:t>
                      </a:r>
                    </a:p>
                    <a:p>
                      <a:pPr algn="ctr"/>
                      <a:r>
                        <a:rPr lang="en-US" sz="800" b="1" baseline="0" dirty="0">
                          <a:latin typeface="Calibri" panose="020F0502020204030204" pitchFamily="34" charset="0"/>
                        </a:rPr>
                        <a:t>28 Feb  2023</a:t>
                      </a:r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baseline="0" dirty="0">
                        <a:latin typeface="Calibri" panose="020F0502020204030204" pitchFamily="34" charset="0"/>
                      </a:endParaRPr>
                    </a:p>
                    <a:p>
                      <a:pPr algn="ctr"/>
                      <a:r>
                        <a:rPr lang="en-US" sz="800" b="1" baseline="0" dirty="0">
                          <a:latin typeface="Calibri" panose="020F0502020204030204" pitchFamily="34" charset="0"/>
                        </a:rPr>
                        <a:t>1 Year</a:t>
                      </a:r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10">
                  <a:txBody>
                    <a:bodyPr/>
                    <a:lstStyle/>
                    <a:p>
                      <a:pPr algn="ctr"/>
                      <a:endParaRPr lang="en-US" sz="800" b="1" baseline="0" dirty="0">
                        <a:latin typeface="Calibri" panose="020F0502020204030204" pitchFamily="34" charset="0"/>
                      </a:endParaRPr>
                    </a:p>
                    <a:p>
                      <a:pPr algn="ctr"/>
                      <a:r>
                        <a:rPr lang="en-US" sz="800" b="1" baseline="0" dirty="0">
                          <a:latin typeface="Calibri" panose="020F0502020204030204" pitchFamily="34" charset="0"/>
                        </a:rPr>
                        <a:t>1 January 2023 – 31 December 2023</a:t>
                      </a:r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1161047"/>
                  </a:ext>
                </a:extLst>
              </a:tr>
              <a:tr h="351562">
                <a:tc>
                  <a:txBody>
                    <a:bodyPr/>
                    <a:lstStyle/>
                    <a:p>
                      <a:pPr algn="l" fontAlgn="b"/>
                      <a:r>
                        <a:rPr lang="en-ZA" sz="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HERS-SA (Leadership programme for Women)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HERS</a:t>
                      </a:r>
                      <a:endParaRPr lang="en-ZA" sz="800" b="1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800" b="1" baseline="0" dirty="0">
                          <a:latin typeface="+mj-lt"/>
                        </a:rPr>
                        <a:t>6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baseline="0" dirty="0">
                        <a:latin typeface="Calibri" panose="020F0502020204030204" pitchFamily="34" charset="0"/>
                      </a:endParaRPr>
                    </a:p>
                    <a:p>
                      <a:pPr algn="ctr"/>
                      <a:r>
                        <a:rPr lang="en-US" sz="800" b="1" baseline="0" dirty="0">
                          <a:latin typeface="Calibri" panose="020F0502020204030204" pitchFamily="34" charset="0"/>
                        </a:rPr>
                        <a:t>TBC</a:t>
                      </a:r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baseline="0" dirty="0">
                        <a:latin typeface="Calibri" panose="020F0502020204030204" pitchFamily="34" charset="0"/>
                      </a:endParaRPr>
                    </a:p>
                    <a:p>
                      <a:pPr algn="ctr"/>
                      <a:r>
                        <a:rPr lang="en-US" sz="800" b="1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5 days</a:t>
                      </a:r>
                      <a:endParaRPr lang="en-ZA" sz="800" b="1" baseline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0">
                  <a:txBody>
                    <a:bodyPr/>
                    <a:lstStyle/>
                    <a:p>
                      <a:pPr algn="ctr"/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  <a:p>
                      <a:pPr algn="ctr"/>
                      <a:r>
                        <a:rPr lang="en-ZA" sz="800" b="1" baseline="0" dirty="0">
                          <a:latin typeface="Calibri" panose="020F0502020204030204" pitchFamily="34" charset="0"/>
                        </a:rPr>
                        <a:t>Dates to be confirmed</a:t>
                      </a: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ZA" sz="11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ZA" sz="11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ZA" sz="11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ZA" sz="11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ZA" sz="11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940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CHEC Middle Leadership &amp; Management Programme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CHEC</a:t>
                      </a:r>
                      <a:endParaRPr lang="en-ZA" sz="800" b="1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l" fontAlgn="b"/>
                      <a:endParaRPr lang="en-ZA" sz="800" b="1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800" b="1" baseline="0" dirty="0">
                          <a:latin typeface="+mj-lt"/>
                        </a:rPr>
                        <a:t>5 per module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baseline="0" dirty="0"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baseline="0" dirty="0">
                          <a:latin typeface="Calibri" panose="020F0502020204030204" pitchFamily="34" charset="0"/>
                        </a:rPr>
                        <a:t>28 Feb 2023</a:t>
                      </a:r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  <a:p>
                      <a:pPr algn="ctr"/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baseline="0" dirty="0">
                        <a:latin typeface="Calibri" panose="020F0502020204030204" pitchFamily="34" charset="0"/>
                      </a:endParaRPr>
                    </a:p>
                    <a:p>
                      <a:pPr algn="ctr"/>
                      <a:r>
                        <a:rPr lang="en-US" sz="800" b="1" baseline="0" dirty="0">
                          <a:latin typeface="Calibri" panose="020F0502020204030204" pitchFamily="34" charset="0"/>
                        </a:rPr>
                        <a:t>1 – 3 days</a:t>
                      </a:r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0">
                  <a:txBody>
                    <a:bodyPr/>
                    <a:lstStyle/>
                    <a:p>
                      <a:pPr algn="ctr"/>
                      <a:r>
                        <a:rPr lang="en-ZA" sz="800" b="1" baseline="0" dirty="0">
                          <a:latin typeface="Calibri" panose="020F0502020204030204" pitchFamily="34" charset="0"/>
                        </a:rPr>
                        <a:t>Dates to be confirmed</a:t>
                      </a: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5583341"/>
                  </a:ext>
                </a:extLst>
              </a:tr>
              <a:tr h="47940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CEE Executives Leadership &amp; Management </a:t>
                      </a:r>
                      <a:r>
                        <a:rPr lang="en-US" sz="8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Programme</a:t>
                      </a:r>
                      <a:endParaRPr lang="en-ZA" sz="800" b="1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CHEC</a:t>
                      </a:r>
                      <a:endParaRPr lang="en-ZA" sz="800" b="1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baseline="0" dirty="0">
                          <a:latin typeface="+mj-lt"/>
                        </a:rPr>
                        <a:t>5 per modules</a:t>
                      </a:r>
                      <a:endParaRPr lang="en-ZA" sz="800" b="1" baseline="0" dirty="0">
                        <a:latin typeface="+mj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baseline="0" dirty="0">
                        <a:latin typeface="Calibri" panose="020F0502020204030204" pitchFamily="34" charset="0"/>
                      </a:endParaRPr>
                    </a:p>
                    <a:p>
                      <a:pPr algn="ctr"/>
                      <a:r>
                        <a:rPr lang="en-US" sz="800" b="1" baseline="0" dirty="0">
                          <a:latin typeface="Calibri" panose="020F0502020204030204" pitchFamily="34" charset="0"/>
                        </a:rPr>
                        <a:t>26 April 2023</a:t>
                      </a:r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baseline="0" dirty="0">
                        <a:latin typeface="Calibri" panose="020F0502020204030204" pitchFamily="34" charset="0"/>
                      </a:endParaRPr>
                    </a:p>
                    <a:p>
                      <a:pPr algn="ctr"/>
                      <a:r>
                        <a:rPr lang="en-US" sz="800" b="1" baseline="0" dirty="0">
                          <a:latin typeface="Calibri" panose="020F0502020204030204" pitchFamily="34" charset="0"/>
                        </a:rPr>
                        <a:t>1-3 days</a:t>
                      </a:r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0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800" b="1" baseline="0" dirty="0">
                          <a:latin typeface="Calibri" panose="020F0502020204030204" pitchFamily="34" charset="0"/>
                        </a:rPr>
                        <a:t>Dates to be confirmed</a:t>
                      </a:r>
                    </a:p>
                    <a:p>
                      <a:pPr algn="ctr"/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0738467"/>
                  </a:ext>
                </a:extLst>
              </a:tr>
              <a:tr h="40715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CHEC L&amp;M Webinars</a:t>
                      </a:r>
                      <a:endParaRPr lang="en-ZA" sz="800" b="1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CHEC</a:t>
                      </a:r>
                      <a:endParaRPr lang="en-ZA" sz="800" b="1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baseline="0" dirty="0">
                          <a:latin typeface="+mj-lt"/>
                        </a:rPr>
                        <a:t>TBC</a:t>
                      </a:r>
                      <a:endParaRPr lang="en-ZA" sz="800" b="1" baseline="0" dirty="0">
                        <a:latin typeface="+mj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baseline="0" dirty="0">
                        <a:latin typeface="Calibri" panose="020F0502020204030204" pitchFamily="34" charset="0"/>
                      </a:endParaRPr>
                    </a:p>
                    <a:p>
                      <a:pPr algn="ctr"/>
                      <a:r>
                        <a:rPr lang="en-US" sz="800" b="1" baseline="0" dirty="0">
                          <a:latin typeface="Calibri" panose="020F0502020204030204" pitchFamily="34" charset="0"/>
                        </a:rPr>
                        <a:t>TBC</a:t>
                      </a:r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baseline="0" dirty="0">
                        <a:latin typeface="Calibri" panose="020F0502020204030204" pitchFamily="34" charset="0"/>
                      </a:endParaRPr>
                    </a:p>
                    <a:p>
                      <a:pPr algn="ctr"/>
                      <a:r>
                        <a:rPr lang="en-US" sz="800" b="1" baseline="0" dirty="0">
                          <a:latin typeface="Calibri" panose="020F0502020204030204" pitchFamily="34" charset="0"/>
                        </a:rPr>
                        <a:t>TBC</a:t>
                      </a:r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0">
                  <a:txBody>
                    <a:bodyPr/>
                    <a:lstStyle/>
                    <a:p>
                      <a:pPr algn="ctr"/>
                      <a:endParaRPr lang="en-US" sz="800" b="1" baseline="0" dirty="0">
                        <a:latin typeface="Calibri" panose="020F0502020204030204" pitchFamily="34" charset="0"/>
                      </a:endParaRPr>
                    </a:p>
                    <a:p>
                      <a:pPr algn="ctr"/>
                      <a:r>
                        <a:rPr lang="en-US" sz="800" b="1" baseline="0" dirty="0">
                          <a:latin typeface="Calibri" panose="020F0502020204030204" pitchFamily="34" charset="0"/>
                        </a:rPr>
                        <a:t>Dates to be confirmed</a:t>
                      </a:r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1418190"/>
                  </a:ext>
                </a:extLst>
              </a:tr>
              <a:tr h="47940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HELM Leadership &amp; Management </a:t>
                      </a:r>
                      <a:r>
                        <a:rPr lang="en-US" sz="8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Programme</a:t>
                      </a:r>
                      <a:endParaRPr lang="en-ZA" sz="800" b="1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HELM</a:t>
                      </a:r>
                      <a:endParaRPr lang="en-ZA" sz="800" b="1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l" fontAlgn="b"/>
                      <a:endParaRPr lang="en-ZA" sz="800" b="1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baseline="0" dirty="0">
                          <a:latin typeface="+mj-lt"/>
                        </a:rPr>
                        <a:t>5 per module</a:t>
                      </a:r>
                      <a:endParaRPr lang="en-ZA" sz="800" b="1" baseline="0" dirty="0">
                        <a:latin typeface="+mj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baseline="0" dirty="0"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baseline="0" dirty="0">
                          <a:latin typeface="Calibri" panose="020F0502020204030204" pitchFamily="34" charset="0"/>
                        </a:rPr>
                        <a:t>TBC</a:t>
                      </a:r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  <a:p>
                      <a:pPr algn="ctr"/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baseline="0" dirty="0">
                        <a:latin typeface="Calibri" panose="020F0502020204030204" pitchFamily="34" charset="0"/>
                      </a:endParaRPr>
                    </a:p>
                    <a:p>
                      <a:pPr algn="ctr"/>
                      <a:r>
                        <a:rPr lang="en-US" sz="800" b="1" baseline="0" dirty="0">
                          <a:latin typeface="Calibri" panose="020F0502020204030204" pitchFamily="34" charset="0"/>
                        </a:rPr>
                        <a:t>TBC</a:t>
                      </a:r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0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800" b="1" baseline="0" dirty="0">
                          <a:latin typeface="Calibri" panose="020F0502020204030204" pitchFamily="34" charset="0"/>
                        </a:rPr>
                        <a:t>Dates to be confirmed</a:t>
                      </a:r>
                    </a:p>
                    <a:p>
                      <a:pPr algn="ctr"/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8470930"/>
                  </a:ext>
                </a:extLst>
              </a:tr>
              <a:tr h="47940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SU Senior Leadership &amp; Management </a:t>
                      </a:r>
                      <a:r>
                        <a:rPr lang="en-US" sz="8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Programme</a:t>
                      </a:r>
                      <a:r>
                        <a:rPr lang="en-US" sz="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(SU Management Processes)</a:t>
                      </a:r>
                      <a:endParaRPr lang="en-ZA" sz="800" b="1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HR</a:t>
                      </a:r>
                      <a:endParaRPr lang="en-ZA" sz="800" b="1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baseline="0" dirty="0">
                          <a:latin typeface="+mj-lt"/>
                        </a:rPr>
                        <a:t>60</a:t>
                      </a:r>
                      <a:endParaRPr lang="en-ZA" sz="800" b="1" baseline="0" dirty="0">
                        <a:latin typeface="+mj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baseline="0" dirty="0">
                        <a:latin typeface="Calibri" panose="020F0502020204030204" pitchFamily="34" charset="0"/>
                      </a:endParaRPr>
                    </a:p>
                    <a:p>
                      <a:pPr algn="ctr"/>
                      <a:r>
                        <a:rPr lang="en-US" sz="800" b="1" baseline="0" dirty="0">
                          <a:latin typeface="Calibri" panose="020F0502020204030204" pitchFamily="34" charset="0"/>
                        </a:rPr>
                        <a:t>TBC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baseline="0" dirty="0">
                        <a:latin typeface="Calibri" panose="020F0502020204030204" pitchFamily="34" charset="0"/>
                      </a:endParaRPr>
                    </a:p>
                    <a:p>
                      <a:pPr algn="ctr"/>
                      <a:r>
                        <a:rPr lang="en-US" sz="800" b="1" baseline="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</a:rPr>
                        <a:t>2 days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solidFill>
                            <a:srgbClr val="FF0000"/>
                          </a:solidFill>
                        </a:rPr>
                        <a:t>29-30</a:t>
                      </a:r>
                      <a:endParaRPr lang="en-ZA" sz="800" dirty="0">
                        <a:solidFill>
                          <a:srgbClr val="FF000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ZA" sz="800" dirty="0">
                        <a:solidFill>
                          <a:srgbClr val="FF000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solidFill>
                            <a:srgbClr val="FF0000"/>
                          </a:solidFill>
                        </a:rPr>
                        <a:t>24-25</a:t>
                      </a:r>
                      <a:endParaRPr lang="en-ZA" sz="800" dirty="0">
                        <a:solidFill>
                          <a:srgbClr val="FF000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ZA" sz="800" dirty="0">
                        <a:solidFill>
                          <a:srgbClr val="FF000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ZA" sz="800" b="1" baseline="0" dirty="0">
                        <a:solidFill>
                          <a:srgbClr val="FF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baseline="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</a:rPr>
                        <a:t>16-17</a:t>
                      </a:r>
                      <a:endParaRPr lang="en-ZA" sz="800" b="1" baseline="0" dirty="0">
                        <a:solidFill>
                          <a:srgbClr val="FF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ZA" sz="800" b="1" baseline="0" dirty="0">
                        <a:solidFill>
                          <a:srgbClr val="FF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baseline="0" dirty="0">
                        <a:solidFill>
                          <a:srgbClr val="FF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baseline="0" dirty="0">
                        <a:solidFill>
                          <a:srgbClr val="FF0000"/>
                        </a:solidFill>
                        <a:latin typeface="Calibri" panose="020F0502020204030204" pitchFamily="34" charset="0"/>
                      </a:endParaRPr>
                    </a:p>
                    <a:p>
                      <a:pPr algn="ctr"/>
                      <a:r>
                        <a:rPr lang="en-US" sz="800" b="1" baseline="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</a:rPr>
                        <a:t>8-9</a:t>
                      </a:r>
                      <a:endParaRPr lang="en-ZA" sz="800" b="1" baseline="0" dirty="0">
                        <a:solidFill>
                          <a:srgbClr val="FF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940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SU HOD Leadership &amp; Management </a:t>
                      </a:r>
                      <a:r>
                        <a:rPr lang="en-US" sz="800" b="1" i="0" u="none" strike="noStrike" baseline="0" dirty="0" err="1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Programme</a:t>
                      </a:r>
                      <a:r>
                        <a:rPr lang="en-US" sz="8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(SU Management Processes)</a:t>
                      </a:r>
                      <a:endParaRPr lang="en-ZA" sz="800" b="1" i="0" u="none" strike="noStrike" baseline="0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HR</a:t>
                      </a:r>
                      <a:endParaRPr lang="en-ZA" sz="800" b="1" i="0" u="none" strike="noStrike" baseline="0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30</a:t>
                      </a:r>
                      <a:endParaRPr lang="en-ZA" sz="800" b="1" baseline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baseline="0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  <a:p>
                      <a:pPr algn="ctr"/>
                      <a:r>
                        <a:rPr lang="en-US" sz="800" b="1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TBC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baseline="0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  <a:p>
                      <a:pPr algn="ctr"/>
                      <a:r>
                        <a:rPr lang="en-US" sz="800" b="1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2 days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ZA" sz="800" b="1" baseline="0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ZA" sz="800" b="1" baseline="0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ZA" sz="80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ZA" sz="80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ZA" sz="80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ZA" sz="80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ZA" sz="800" b="1" baseline="0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ZA" sz="800" b="1" baseline="0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ZA" sz="800" b="1" baseline="0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ZA" sz="800" b="1" baseline="0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ZA" sz="800" b="1" baseline="0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ZA" sz="800" b="1" baseline="0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6093881"/>
                  </a:ext>
                </a:extLst>
              </a:tr>
              <a:tr h="407946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SU Supervisory </a:t>
                      </a:r>
                      <a:r>
                        <a:rPr lang="en-US" sz="8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Progranme</a:t>
                      </a:r>
                      <a:r>
                        <a:rPr lang="en-US" sz="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(SU Management Processes)</a:t>
                      </a:r>
                      <a:endParaRPr lang="en-ZA" sz="800" b="1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HR &amp; </a:t>
                      </a:r>
                      <a:r>
                        <a:rPr lang="en-US" sz="8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Jamavlo</a:t>
                      </a:r>
                      <a:endParaRPr lang="en-ZA" sz="800" b="1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baseline="0" dirty="0">
                          <a:latin typeface="+mj-lt"/>
                        </a:rPr>
                        <a:t>20</a:t>
                      </a:r>
                      <a:endParaRPr lang="en-ZA" sz="800" b="1" baseline="0" dirty="0">
                        <a:latin typeface="+mj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baseline="0" dirty="0">
                        <a:latin typeface="Calibri" panose="020F0502020204030204" pitchFamily="34" charset="0"/>
                      </a:endParaRPr>
                    </a:p>
                    <a:p>
                      <a:pPr algn="ctr"/>
                      <a:r>
                        <a:rPr lang="en-US" sz="800" b="1" baseline="0" dirty="0">
                          <a:latin typeface="Calibri" panose="020F0502020204030204" pitchFamily="34" charset="0"/>
                        </a:rPr>
                        <a:t>TBC</a:t>
                      </a:r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baseline="0" dirty="0">
                        <a:latin typeface="Calibri" panose="020F0502020204030204" pitchFamily="34" charset="0"/>
                      </a:endParaRPr>
                    </a:p>
                    <a:p>
                      <a:pPr algn="ctr"/>
                      <a:r>
                        <a:rPr lang="en-US" sz="800" b="1" baseline="0" dirty="0">
                          <a:latin typeface="Calibri" panose="020F0502020204030204" pitchFamily="34" charset="0"/>
                        </a:rPr>
                        <a:t>1 day</a:t>
                      </a:r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ZA" sz="800" dirty="0"/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ZA" sz="800" dirty="0"/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ZA" sz="800" dirty="0"/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20</a:t>
                      </a:r>
                      <a:endParaRPr lang="en-ZA" sz="800" dirty="0"/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baseline="0" dirty="0">
                          <a:latin typeface="Calibri" panose="020F0502020204030204" pitchFamily="34" charset="0"/>
                        </a:rPr>
                        <a:t>19</a:t>
                      </a:r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2688127"/>
                  </a:ext>
                </a:extLst>
              </a:tr>
              <a:tr h="407946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Project Management</a:t>
                      </a:r>
                      <a:endParaRPr lang="en-ZA" sz="800" b="1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USB-ED</a:t>
                      </a:r>
                      <a:endParaRPr lang="en-ZA" sz="800" b="1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baseline="0" dirty="0">
                          <a:latin typeface="+mj-lt"/>
                        </a:rPr>
                        <a:t>40</a:t>
                      </a:r>
                      <a:endParaRPr lang="en-ZA" sz="800" b="1" baseline="0" dirty="0">
                        <a:latin typeface="+mj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baseline="0" dirty="0">
                        <a:latin typeface="Calibri" panose="020F0502020204030204" pitchFamily="34" charset="0"/>
                      </a:endParaRPr>
                    </a:p>
                    <a:p>
                      <a:pPr algn="ctr"/>
                      <a:r>
                        <a:rPr lang="en-US" sz="800" b="1" baseline="0" dirty="0">
                          <a:latin typeface="Calibri" panose="020F0502020204030204" pitchFamily="34" charset="0"/>
                        </a:rPr>
                        <a:t>15 Feb 2023</a:t>
                      </a:r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baseline="0" dirty="0">
                        <a:latin typeface="Calibri" panose="020F0502020204030204" pitchFamily="34" charset="0"/>
                      </a:endParaRPr>
                    </a:p>
                    <a:p>
                      <a:pPr algn="ctr"/>
                      <a:r>
                        <a:rPr lang="en-US" sz="800" b="1" baseline="0" dirty="0">
                          <a:latin typeface="Calibri" panose="020F0502020204030204" pitchFamily="34" charset="0"/>
                        </a:rPr>
                        <a:t>3 days</a:t>
                      </a:r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7-9</a:t>
                      </a:r>
                      <a:endParaRPr lang="en-ZA" sz="800" dirty="0"/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ZA" sz="800"/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ZA" sz="800"/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ZA" sz="800"/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8430308"/>
                  </a:ext>
                </a:extLst>
              </a:tr>
              <a:tr h="351562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Leadership </a:t>
                      </a:r>
                      <a:r>
                        <a:rPr lang="en-US" sz="8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Programme</a:t>
                      </a:r>
                      <a:endParaRPr lang="en-ZA" sz="800" b="1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USB-ED</a:t>
                      </a:r>
                      <a:endParaRPr lang="en-ZA" sz="800" b="1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baseline="0" dirty="0">
                          <a:latin typeface="+mj-lt"/>
                        </a:rPr>
                        <a:t>20</a:t>
                      </a:r>
                      <a:endParaRPr lang="en-ZA" sz="800" b="1" baseline="0" dirty="0">
                        <a:latin typeface="+mj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baseline="0" dirty="0">
                        <a:latin typeface="Calibri" panose="020F0502020204030204" pitchFamily="34" charset="0"/>
                      </a:endParaRPr>
                    </a:p>
                    <a:p>
                      <a:pPr algn="ctr"/>
                      <a:r>
                        <a:rPr lang="en-US" sz="800" b="1" baseline="0" dirty="0">
                          <a:latin typeface="Calibri" panose="020F0502020204030204" pitchFamily="34" charset="0"/>
                        </a:rPr>
                        <a:t>10 Feb 2023</a:t>
                      </a:r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baseline="0" dirty="0">
                          <a:latin typeface="Calibri" panose="020F0502020204030204" pitchFamily="34" charset="0"/>
                        </a:rPr>
                        <a:t>2 days</a:t>
                      </a:r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baseline="0" dirty="0">
                          <a:latin typeface="Calibri" panose="020F0502020204030204" pitchFamily="34" charset="0"/>
                        </a:rPr>
                        <a:t>22-23</a:t>
                      </a:r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ZA" sz="800" dirty="0"/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ZA" sz="800" dirty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ZA" sz="800" dirty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ZA" sz="800"/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43898" y="10680"/>
            <a:ext cx="59766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000" b="1" dirty="0">
                <a:latin typeface="+mj-lt"/>
              </a:rPr>
              <a:t>HR Staff Learning and Development Calendar 2023 </a:t>
            </a:r>
          </a:p>
        </p:txBody>
      </p:sp>
    </p:spTree>
    <p:extLst>
      <p:ext uri="{BB962C8B-B14F-4D97-AF65-F5344CB8AC3E}">
        <p14:creationId xmlns:p14="http://schemas.microsoft.com/office/powerpoint/2010/main" val="22450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0357420"/>
              </p:ext>
            </p:extLst>
          </p:nvPr>
        </p:nvGraphicFramePr>
        <p:xfrm>
          <a:off x="11460" y="472750"/>
          <a:ext cx="8707666" cy="59178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02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388590825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0572">
                  <a:extLst>
                    <a:ext uri="{9D8B030D-6E8A-4147-A177-3AD203B41FA5}">
                      <a16:colId xmlns:a16="http://schemas.microsoft.com/office/drawing/2014/main" val="781690207"/>
                    </a:ext>
                  </a:extLst>
                </a:gridCol>
                <a:gridCol w="704799">
                  <a:extLst>
                    <a:ext uri="{9D8B030D-6E8A-4147-A177-3AD203B41FA5}">
                      <a16:colId xmlns:a16="http://schemas.microsoft.com/office/drawing/2014/main" val="1247343431"/>
                    </a:ext>
                  </a:extLst>
                </a:gridCol>
                <a:gridCol w="362437">
                  <a:extLst>
                    <a:ext uri="{9D8B030D-6E8A-4147-A177-3AD203B41FA5}">
                      <a16:colId xmlns:a16="http://schemas.microsoft.com/office/drawing/2014/main" val="4201325871"/>
                    </a:ext>
                  </a:extLst>
                </a:gridCol>
                <a:gridCol w="434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2437">
                  <a:extLst>
                    <a:ext uri="{9D8B030D-6E8A-4147-A177-3AD203B41FA5}">
                      <a16:colId xmlns:a16="http://schemas.microsoft.com/office/drawing/2014/main" val="3767125596"/>
                    </a:ext>
                  </a:extLst>
                </a:gridCol>
                <a:gridCol w="434924">
                  <a:extLst>
                    <a:ext uri="{9D8B030D-6E8A-4147-A177-3AD203B41FA5}">
                      <a16:colId xmlns:a16="http://schemas.microsoft.com/office/drawing/2014/main" val="429903625"/>
                    </a:ext>
                  </a:extLst>
                </a:gridCol>
                <a:gridCol w="434924">
                  <a:extLst>
                    <a:ext uri="{9D8B030D-6E8A-4147-A177-3AD203B41FA5}">
                      <a16:colId xmlns:a16="http://schemas.microsoft.com/office/drawing/2014/main" val="3038515744"/>
                    </a:ext>
                  </a:extLst>
                </a:gridCol>
                <a:gridCol w="446374">
                  <a:extLst>
                    <a:ext uri="{9D8B030D-6E8A-4147-A177-3AD203B41FA5}">
                      <a16:colId xmlns:a16="http://schemas.microsoft.com/office/drawing/2014/main" val="3898627166"/>
                    </a:ext>
                  </a:extLst>
                </a:gridCol>
                <a:gridCol w="34232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4232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4232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4232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355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91089">
                  <a:extLst>
                    <a:ext uri="{9D8B030D-6E8A-4147-A177-3AD203B41FA5}">
                      <a16:colId xmlns:a16="http://schemas.microsoft.com/office/drawing/2014/main" val="1983446214"/>
                    </a:ext>
                  </a:extLst>
                </a:gridCol>
              </a:tblGrid>
              <a:tr h="402717">
                <a:tc>
                  <a:txBody>
                    <a:bodyPr/>
                    <a:lstStyle/>
                    <a:p>
                      <a:pPr algn="ctr"/>
                      <a:r>
                        <a:rPr lang="en-ZA" sz="800" cap="all" dirty="0">
                          <a:solidFill>
                            <a:schemeClr val="bg1"/>
                          </a:solidFill>
                          <a:latin typeface="+mn-lt"/>
                        </a:rPr>
                        <a:t>Programme</a:t>
                      </a:r>
                      <a:r>
                        <a:rPr lang="en-ZA" sz="800" cap="all" baseline="0" dirty="0">
                          <a:solidFill>
                            <a:schemeClr val="bg1"/>
                          </a:solidFill>
                          <a:latin typeface="+mn-lt"/>
                        </a:rPr>
                        <a:t> name</a:t>
                      </a:r>
                      <a:endParaRPr lang="en-ZA" sz="800" cap="all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cap="all" dirty="0">
                          <a:solidFill>
                            <a:schemeClr val="bg1"/>
                          </a:solidFill>
                          <a:latin typeface="+mn-lt"/>
                        </a:rPr>
                        <a:t>PROVIDER</a:t>
                      </a:r>
                      <a:endParaRPr lang="en-ZA" sz="800" cap="all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800" dirty="0">
                          <a:solidFill>
                            <a:schemeClr val="bg1"/>
                          </a:solidFill>
                          <a:latin typeface="+mj-lt"/>
                        </a:rPr>
                        <a:t>LEARNERS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cap="all" baseline="0" dirty="0">
                          <a:solidFill>
                            <a:schemeClr val="bg1"/>
                          </a:solidFill>
                          <a:latin typeface="+mj-lt"/>
                        </a:rPr>
                        <a:t>CLOSING DATE</a:t>
                      </a:r>
                      <a:endParaRPr lang="en-ZA" sz="800" cap="all" baseline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cap="all" baseline="0" dirty="0">
                          <a:solidFill>
                            <a:schemeClr val="bg1"/>
                          </a:solidFill>
                          <a:latin typeface="+mj-lt"/>
                        </a:rPr>
                        <a:t>DURATION</a:t>
                      </a:r>
                      <a:endParaRPr lang="en-ZA" sz="800" cap="all" baseline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cap="all" baseline="0" dirty="0">
                          <a:solidFill>
                            <a:schemeClr val="bg1"/>
                          </a:solidFill>
                          <a:latin typeface="+mj-lt"/>
                        </a:rPr>
                        <a:t>Jan</a:t>
                      </a:r>
                      <a:endParaRPr lang="en-ZA" sz="800" cap="all" baseline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800" cap="all" baseline="0" dirty="0">
                          <a:solidFill>
                            <a:schemeClr val="bg1"/>
                          </a:solidFill>
                          <a:latin typeface="+mj-lt"/>
                        </a:rPr>
                        <a:t>Feb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800" cap="all" baseline="0" dirty="0">
                          <a:solidFill>
                            <a:schemeClr val="bg1"/>
                          </a:solidFill>
                          <a:latin typeface="+mj-lt"/>
                        </a:rPr>
                        <a:t>Mar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800" cap="all" baseline="0" dirty="0">
                          <a:solidFill>
                            <a:schemeClr val="bg1"/>
                          </a:solidFill>
                          <a:latin typeface="+mj-lt"/>
                        </a:rPr>
                        <a:t>Apr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800" cap="all" baseline="0" dirty="0">
                          <a:solidFill>
                            <a:schemeClr val="bg1"/>
                          </a:solidFill>
                          <a:latin typeface="+mj-lt"/>
                        </a:rPr>
                        <a:t>May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800" cap="all" baseline="0" dirty="0">
                          <a:solidFill>
                            <a:schemeClr val="bg1"/>
                          </a:solidFill>
                          <a:latin typeface="+mj-lt"/>
                        </a:rPr>
                        <a:t>Jun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800" cap="all" baseline="0" dirty="0">
                          <a:solidFill>
                            <a:schemeClr val="bg1"/>
                          </a:solidFill>
                          <a:latin typeface="+mj-lt"/>
                        </a:rPr>
                        <a:t>Jul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800" cap="all" baseline="0" dirty="0">
                          <a:solidFill>
                            <a:schemeClr val="bg1"/>
                          </a:solidFill>
                          <a:latin typeface="+mj-lt"/>
                        </a:rPr>
                        <a:t>Aug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800" cap="all" baseline="0" dirty="0">
                          <a:solidFill>
                            <a:schemeClr val="bg1"/>
                          </a:solidFill>
                          <a:latin typeface="+mj-lt"/>
                        </a:rPr>
                        <a:t>Sep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800" cap="all" baseline="0" dirty="0">
                          <a:solidFill>
                            <a:schemeClr val="bg1"/>
                          </a:solidFill>
                          <a:latin typeface="+mj-lt"/>
                        </a:rPr>
                        <a:t>Oct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800" cap="all" baseline="0" dirty="0">
                          <a:solidFill>
                            <a:schemeClr val="bg1"/>
                          </a:solidFill>
                          <a:latin typeface="+mj-lt"/>
                        </a:rPr>
                        <a:t>Nov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cap="all" baseline="0" dirty="0">
                          <a:solidFill>
                            <a:schemeClr val="bg1"/>
                          </a:solidFill>
                          <a:latin typeface="+mj-lt"/>
                        </a:rPr>
                        <a:t>DEC</a:t>
                      </a:r>
                      <a:endParaRPr lang="en-ZA" sz="800" cap="all" baseline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0641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Change Management</a:t>
                      </a:r>
                      <a:endParaRPr lang="en-ZA" sz="800" b="1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USB-ED</a:t>
                      </a:r>
                      <a:endParaRPr lang="en-ZA" sz="800" b="1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baseline="0" dirty="0">
                          <a:latin typeface="+mj-lt"/>
                        </a:rPr>
                        <a:t>20</a:t>
                      </a:r>
                      <a:endParaRPr lang="en-ZA" sz="800" b="1" baseline="0" dirty="0">
                        <a:latin typeface="+mj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baseline="0" dirty="0">
                        <a:latin typeface="Calibri" panose="020F0502020204030204" pitchFamily="34" charset="0"/>
                      </a:endParaRPr>
                    </a:p>
                    <a:p>
                      <a:pPr algn="ctr"/>
                      <a:r>
                        <a:rPr lang="en-US" sz="800" b="1" baseline="0" dirty="0">
                          <a:latin typeface="Calibri" panose="020F0502020204030204" pitchFamily="34" charset="0"/>
                        </a:rPr>
                        <a:t>28 Feb 2023</a:t>
                      </a:r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baseline="0" dirty="0">
                          <a:latin typeface="Calibri" panose="020F0502020204030204" pitchFamily="34" charset="0"/>
                        </a:rPr>
                        <a:t>2 days</a:t>
                      </a:r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14-15</a:t>
                      </a:r>
                      <a:endParaRPr lang="en-ZA" sz="800" dirty="0"/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ZA" sz="800" dirty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ZA" sz="800" dirty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ZA" sz="800" dirty="0"/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4870563"/>
                  </a:ext>
                </a:extLst>
              </a:tr>
              <a:tr h="240641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Women Leadership (Hybrid)</a:t>
                      </a:r>
                      <a:endParaRPr lang="en-ZA" sz="800" b="1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USB-ED</a:t>
                      </a:r>
                      <a:endParaRPr lang="en-ZA" sz="800" b="1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baseline="0" dirty="0">
                          <a:latin typeface="+mj-lt"/>
                        </a:rPr>
                        <a:t>25</a:t>
                      </a:r>
                      <a:endParaRPr lang="en-ZA" sz="800" b="1" baseline="0" dirty="0">
                        <a:latin typeface="+mj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baseline="0" dirty="0">
                        <a:latin typeface="Calibri" panose="020F0502020204030204" pitchFamily="34" charset="0"/>
                      </a:endParaRPr>
                    </a:p>
                    <a:p>
                      <a:pPr algn="ctr"/>
                      <a:r>
                        <a:rPr lang="en-US" sz="800" b="1" baseline="0" dirty="0">
                          <a:latin typeface="Calibri" panose="020F0502020204030204" pitchFamily="34" charset="0"/>
                        </a:rPr>
                        <a:t>28 Feb 2023</a:t>
                      </a:r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baseline="0" dirty="0">
                          <a:latin typeface="Calibri" panose="020F0502020204030204" pitchFamily="34" charset="0"/>
                        </a:rPr>
                        <a:t>3 months</a:t>
                      </a:r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/>
                        <a:t>2, 29</a:t>
                      </a:r>
                      <a:r>
                        <a:rPr lang="en-US" sz="800" baseline="0"/>
                        <a:t> </a:t>
                      </a:r>
                      <a:r>
                        <a:rPr lang="en-US" sz="800" baseline="0" dirty="0"/>
                        <a:t>(</a:t>
                      </a:r>
                      <a:r>
                        <a:rPr lang="en-US" sz="800" baseline="0"/>
                        <a:t>start)</a:t>
                      </a:r>
                      <a:endParaRPr lang="en-US" sz="800" baseline="0" dirty="0"/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12</a:t>
                      </a:r>
                      <a:endParaRPr lang="en-ZA" sz="800" dirty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3, 17</a:t>
                      </a:r>
                      <a:endParaRPr lang="en-ZA" sz="800" dirty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30 (end)</a:t>
                      </a:r>
                      <a:endParaRPr lang="en-ZA" sz="800" dirty="0"/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5242436"/>
                  </a:ext>
                </a:extLst>
              </a:tr>
              <a:tr h="240641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Senior Leadership </a:t>
                      </a:r>
                      <a:r>
                        <a:rPr lang="en-US" sz="8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Programme</a:t>
                      </a:r>
                      <a:endParaRPr lang="en-ZA" sz="800" b="1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USB-ED</a:t>
                      </a:r>
                      <a:endParaRPr lang="en-ZA" sz="800" b="1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baseline="0" dirty="0">
                          <a:latin typeface="+mj-lt"/>
                        </a:rPr>
                        <a:t>20</a:t>
                      </a:r>
                      <a:endParaRPr lang="en-ZA" sz="800" b="1" baseline="0" dirty="0">
                        <a:latin typeface="+mj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baseline="0" dirty="0">
                        <a:latin typeface="Calibri" panose="020F0502020204030204" pitchFamily="34" charset="0"/>
                      </a:endParaRPr>
                    </a:p>
                    <a:p>
                      <a:pPr algn="ctr"/>
                      <a:r>
                        <a:rPr lang="en-US" sz="800" b="1" baseline="0" dirty="0">
                          <a:latin typeface="Calibri" panose="020F0502020204030204" pitchFamily="34" charset="0"/>
                        </a:rPr>
                        <a:t>15 Feb 2023</a:t>
                      </a:r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baseline="0" dirty="0">
                          <a:latin typeface="Calibri" panose="020F0502020204030204" pitchFamily="34" charset="0"/>
                        </a:rPr>
                        <a:t>2 days</a:t>
                      </a:r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1-2</a:t>
                      </a:r>
                      <a:endParaRPr lang="en-ZA" sz="800" dirty="0"/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ZA" sz="80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ZA" sz="80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ZA" sz="800"/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0703142"/>
                  </a:ext>
                </a:extLst>
              </a:tr>
              <a:tr h="240641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Supervisory Leadership </a:t>
                      </a:r>
                      <a:r>
                        <a:rPr lang="en-US" sz="8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Programme</a:t>
                      </a:r>
                      <a:endParaRPr lang="en-ZA" sz="800" b="1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Jamavlo</a:t>
                      </a:r>
                      <a:r>
                        <a:rPr lang="en-US" sz="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Consulting</a:t>
                      </a:r>
                      <a:endParaRPr lang="en-ZA" sz="800" b="1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baseline="0" dirty="0">
                          <a:latin typeface="+mj-lt"/>
                        </a:rPr>
                        <a:t>20</a:t>
                      </a:r>
                      <a:endParaRPr lang="en-ZA" sz="800" b="1" baseline="0" dirty="0">
                        <a:latin typeface="+mj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baseline="0" dirty="0">
                        <a:latin typeface="Calibri" panose="020F0502020204030204" pitchFamily="34" charset="0"/>
                      </a:endParaRPr>
                    </a:p>
                    <a:p>
                      <a:pPr algn="ctr"/>
                      <a:r>
                        <a:rPr lang="en-US" sz="800" b="1" baseline="0" dirty="0">
                          <a:latin typeface="Calibri" panose="020F0502020204030204" pitchFamily="34" charset="0"/>
                        </a:rPr>
                        <a:t>TBC</a:t>
                      </a:r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baseline="0" dirty="0">
                          <a:latin typeface="Calibri" panose="020F0502020204030204" pitchFamily="34" charset="0"/>
                        </a:rPr>
                        <a:t>2 days</a:t>
                      </a:r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ZA" sz="800" dirty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800" b="1" baseline="0" dirty="0">
                          <a:latin typeface="Calibri" panose="020F0502020204030204" pitchFamily="34" charset="0"/>
                        </a:rPr>
                        <a:t>21-22</a:t>
                      </a:r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800" b="1" baseline="0" dirty="0">
                          <a:latin typeface="Calibri" panose="020F0502020204030204" pitchFamily="34" charset="0"/>
                        </a:rPr>
                        <a:t>20-21</a:t>
                      </a:r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00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Ofiice</a:t>
                      </a:r>
                      <a:r>
                        <a:rPr lang="en-US" sz="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Administration &amp; Customer Service</a:t>
                      </a:r>
                      <a:endParaRPr lang="en-ZA" sz="800" b="1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Jamavlo</a:t>
                      </a:r>
                      <a:r>
                        <a:rPr lang="en-US" sz="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Consulting</a:t>
                      </a:r>
                      <a:endParaRPr lang="en-ZA" sz="800" b="1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baseline="0" dirty="0">
                          <a:latin typeface="+mj-lt"/>
                        </a:rPr>
                        <a:t>20</a:t>
                      </a:r>
                      <a:endParaRPr lang="en-ZA" sz="800" b="1" baseline="0" dirty="0">
                        <a:latin typeface="+mj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baseline="0" dirty="0">
                        <a:latin typeface="Calibri" panose="020F0502020204030204" pitchFamily="34" charset="0"/>
                      </a:endParaRPr>
                    </a:p>
                    <a:p>
                      <a:pPr algn="ctr"/>
                      <a:r>
                        <a:rPr lang="en-US" sz="800" b="1" baseline="0" dirty="0">
                          <a:latin typeface="Calibri" panose="020F0502020204030204" pitchFamily="34" charset="0"/>
                        </a:rPr>
                        <a:t>TBC</a:t>
                      </a:r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baseline="0" dirty="0">
                        <a:latin typeface="Calibri" panose="020F0502020204030204" pitchFamily="34" charset="0"/>
                      </a:endParaRPr>
                    </a:p>
                    <a:p>
                      <a:pPr algn="ctr"/>
                      <a:r>
                        <a:rPr lang="en-US" sz="800" b="1" baseline="0" dirty="0">
                          <a:latin typeface="Calibri" panose="020F0502020204030204" pitchFamily="34" charset="0"/>
                        </a:rPr>
                        <a:t>2 days</a:t>
                      </a:r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ZA" sz="800" dirty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  <a:p>
                      <a:r>
                        <a:rPr lang="en-US" sz="800" dirty="0"/>
                        <a:t>17-18</a:t>
                      </a:r>
                      <a:endParaRPr lang="en-ZA" sz="800" dirty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ZA" sz="800" dirty="0"/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800" b="1" baseline="0" dirty="0">
                        <a:latin typeface="Calibri" panose="020F0502020204030204" pitchFamily="34" charset="0"/>
                      </a:endParaRPr>
                    </a:p>
                    <a:p>
                      <a:pPr algn="l"/>
                      <a:r>
                        <a:rPr lang="en-US" sz="800" b="1" baseline="0" dirty="0">
                          <a:latin typeface="Calibri" panose="020F0502020204030204" pitchFamily="34" charset="0"/>
                        </a:rPr>
                        <a:t>18-19</a:t>
                      </a:r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9965203"/>
                  </a:ext>
                </a:extLst>
              </a:tr>
              <a:tr h="3500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Personal Financial Wellness</a:t>
                      </a:r>
                      <a:endParaRPr lang="en-ZA" sz="800" b="1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Jamavlo</a:t>
                      </a:r>
                      <a:r>
                        <a:rPr lang="en-US" sz="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Consulting</a:t>
                      </a:r>
                      <a:endParaRPr lang="en-ZA" sz="800" b="1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baseline="0" dirty="0">
                          <a:latin typeface="+mj-lt"/>
                        </a:rPr>
                        <a:t>20</a:t>
                      </a:r>
                      <a:endParaRPr lang="en-ZA" sz="800" b="1" baseline="0" dirty="0">
                        <a:latin typeface="+mj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baseline="0" dirty="0">
                        <a:latin typeface="Calibri" panose="020F0502020204030204" pitchFamily="34" charset="0"/>
                      </a:endParaRPr>
                    </a:p>
                    <a:p>
                      <a:pPr algn="ctr"/>
                      <a:r>
                        <a:rPr lang="en-US" sz="800" b="1" baseline="0" dirty="0">
                          <a:latin typeface="Calibri" panose="020F0502020204030204" pitchFamily="34" charset="0"/>
                        </a:rPr>
                        <a:t>TBC</a:t>
                      </a:r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baseline="0" dirty="0">
                        <a:latin typeface="Calibri" panose="020F0502020204030204" pitchFamily="34" charset="0"/>
                      </a:endParaRPr>
                    </a:p>
                    <a:p>
                      <a:pPr algn="ctr"/>
                      <a:r>
                        <a:rPr lang="en-US" sz="800" b="1" baseline="0" dirty="0">
                          <a:latin typeface="Calibri" panose="020F0502020204030204" pitchFamily="34" charset="0"/>
                        </a:rPr>
                        <a:t>1 day</a:t>
                      </a:r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ZA" sz="800" dirty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ZA" sz="800" dirty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14</a:t>
                      </a:r>
                      <a:endParaRPr lang="en-ZA" sz="800" dirty="0"/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800" b="1" baseline="0" dirty="0">
                          <a:latin typeface="Calibri" panose="020F0502020204030204" pitchFamily="34" charset="0"/>
                        </a:rPr>
                        <a:t>7</a:t>
                      </a:r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525269"/>
                  </a:ext>
                </a:extLst>
              </a:tr>
              <a:tr h="3500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Money Sense</a:t>
                      </a:r>
                      <a:endParaRPr lang="en-ZA" sz="800" b="1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Jamavlo</a:t>
                      </a:r>
                      <a:r>
                        <a:rPr lang="en-US" sz="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Consulting</a:t>
                      </a:r>
                      <a:endParaRPr lang="en-ZA" sz="800" b="1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baseline="0" dirty="0">
                          <a:latin typeface="+mj-lt"/>
                        </a:rPr>
                        <a:t>20</a:t>
                      </a:r>
                      <a:endParaRPr lang="en-ZA" sz="800" b="1" baseline="0" dirty="0">
                        <a:latin typeface="+mj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baseline="0" dirty="0">
                        <a:latin typeface="Calibri" panose="020F0502020204030204" pitchFamily="34" charset="0"/>
                      </a:endParaRPr>
                    </a:p>
                    <a:p>
                      <a:pPr algn="ctr"/>
                      <a:r>
                        <a:rPr lang="en-US" sz="800" b="1" baseline="0" dirty="0">
                          <a:latin typeface="Calibri" panose="020F0502020204030204" pitchFamily="34" charset="0"/>
                        </a:rPr>
                        <a:t>TBC</a:t>
                      </a:r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baseline="0" dirty="0">
                        <a:latin typeface="Calibri" panose="020F0502020204030204" pitchFamily="34" charset="0"/>
                      </a:endParaRPr>
                    </a:p>
                    <a:p>
                      <a:pPr algn="ctr"/>
                      <a:r>
                        <a:rPr lang="en-US" sz="800" b="1" baseline="0" dirty="0">
                          <a:latin typeface="Calibri" panose="020F0502020204030204" pitchFamily="34" charset="0"/>
                        </a:rPr>
                        <a:t>1 day</a:t>
                      </a:r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ZA" sz="800" dirty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  <a:p>
                      <a:r>
                        <a:rPr lang="en-US" sz="800" dirty="0"/>
                        <a:t>10</a:t>
                      </a:r>
                      <a:endParaRPr lang="en-ZA" sz="800" dirty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ZA" sz="800" dirty="0"/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800" b="1" baseline="0" dirty="0">
                        <a:latin typeface="Calibri" panose="020F0502020204030204" pitchFamily="34" charset="0"/>
                      </a:endParaRPr>
                    </a:p>
                    <a:p>
                      <a:pPr algn="l"/>
                      <a:r>
                        <a:rPr lang="en-US" sz="800" b="1" baseline="0" dirty="0">
                          <a:latin typeface="Calibri" panose="020F0502020204030204" pitchFamily="34" charset="0"/>
                        </a:rPr>
                        <a:t>5</a:t>
                      </a:r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5459060"/>
                  </a:ext>
                </a:extLst>
              </a:tr>
              <a:tr h="3500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FFNFM – Finance For Non-Financial Managers </a:t>
                      </a:r>
                      <a:r>
                        <a:rPr lang="en-US" sz="8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Programme</a:t>
                      </a:r>
                      <a:r>
                        <a:rPr lang="en-US" sz="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)</a:t>
                      </a:r>
                      <a:endParaRPr lang="en-ZA" sz="800" b="1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Jamavlo</a:t>
                      </a:r>
                      <a:r>
                        <a:rPr lang="en-US" sz="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Consulting</a:t>
                      </a:r>
                      <a:endParaRPr lang="en-ZA" sz="800" b="1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baseline="0" dirty="0">
                          <a:latin typeface="+mj-lt"/>
                        </a:rPr>
                        <a:t>30</a:t>
                      </a:r>
                      <a:endParaRPr lang="en-ZA" sz="800" b="1" baseline="0" dirty="0">
                        <a:latin typeface="+mj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baseline="0" dirty="0">
                        <a:latin typeface="Calibri" panose="020F0502020204030204" pitchFamily="34" charset="0"/>
                      </a:endParaRPr>
                    </a:p>
                    <a:p>
                      <a:pPr algn="ctr"/>
                      <a:r>
                        <a:rPr lang="en-US" sz="800" b="1" baseline="0" dirty="0">
                          <a:latin typeface="Calibri" panose="020F0502020204030204" pitchFamily="34" charset="0"/>
                        </a:rPr>
                        <a:t>10 &amp; 28 Feb 2023</a:t>
                      </a:r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baseline="0" dirty="0">
                        <a:latin typeface="Calibri" panose="020F0502020204030204" pitchFamily="34" charset="0"/>
                      </a:endParaRPr>
                    </a:p>
                    <a:p>
                      <a:pPr algn="ctr"/>
                      <a:r>
                        <a:rPr lang="en-US" sz="800" b="1" baseline="0" dirty="0">
                          <a:latin typeface="Calibri" panose="020F0502020204030204" pitchFamily="34" charset="0"/>
                        </a:rPr>
                        <a:t>3 days</a:t>
                      </a:r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800" b="1" baseline="0" dirty="0">
                        <a:latin typeface="Calibri" panose="020F0502020204030204" pitchFamily="34" charset="0"/>
                      </a:endParaRPr>
                    </a:p>
                    <a:p>
                      <a:pPr algn="l"/>
                      <a:r>
                        <a:rPr lang="en-US" sz="800" b="1" baseline="0" dirty="0">
                          <a:latin typeface="Calibri" panose="020F0502020204030204" pitchFamily="34" charset="0"/>
                        </a:rPr>
                        <a:t>22-24</a:t>
                      </a:r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800" b="1" baseline="0" dirty="0">
                        <a:latin typeface="Calibri" panose="020F0502020204030204" pitchFamily="34" charset="0"/>
                      </a:endParaRPr>
                    </a:p>
                    <a:p>
                      <a:pPr algn="l"/>
                      <a:r>
                        <a:rPr lang="en-US" sz="800" b="1" baseline="0" dirty="0">
                          <a:latin typeface="Calibri" panose="020F0502020204030204" pitchFamily="34" charset="0"/>
                        </a:rPr>
                        <a:t>15-17</a:t>
                      </a:r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ZA" sz="800" dirty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ZA" sz="800" dirty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ZA" sz="800" dirty="0"/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800" b="1" baseline="0" dirty="0">
                        <a:latin typeface="Calibri" panose="020F0502020204030204" pitchFamily="34" charset="0"/>
                      </a:endParaRPr>
                    </a:p>
                    <a:p>
                      <a:pPr algn="l"/>
                      <a:r>
                        <a:rPr lang="en-US" sz="800" b="1" baseline="0" dirty="0">
                          <a:latin typeface="Calibri" panose="020F0502020204030204" pitchFamily="34" charset="0"/>
                        </a:rPr>
                        <a:t>11-13</a:t>
                      </a:r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8552235"/>
                  </a:ext>
                </a:extLst>
              </a:tr>
              <a:tr h="3500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FFNFM (A) – Finance For Non-Financial Managers </a:t>
                      </a:r>
                      <a:r>
                        <a:rPr lang="en-US" sz="8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Programme</a:t>
                      </a:r>
                      <a:r>
                        <a:rPr lang="en-US" sz="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Advanced </a:t>
                      </a:r>
                      <a:endParaRPr lang="en-ZA" sz="800" b="1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Jamavlo</a:t>
                      </a:r>
                      <a:r>
                        <a:rPr lang="en-US" sz="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Consulting</a:t>
                      </a:r>
                      <a:endParaRPr lang="en-ZA" sz="800" b="1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baseline="0" dirty="0">
                          <a:latin typeface="+mj-lt"/>
                        </a:rPr>
                        <a:t>15</a:t>
                      </a:r>
                      <a:endParaRPr lang="en-ZA" sz="800" b="1" baseline="0" dirty="0">
                        <a:latin typeface="+mj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baseline="0" dirty="0">
                        <a:latin typeface="Calibri" panose="020F0502020204030204" pitchFamily="34" charset="0"/>
                      </a:endParaRPr>
                    </a:p>
                    <a:p>
                      <a:pPr algn="ctr"/>
                      <a:r>
                        <a:rPr lang="en-US" sz="800" b="1" baseline="0" dirty="0">
                          <a:latin typeface="Calibri" panose="020F0502020204030204" pitchFamily="34" charset="0"/>
                        </a:rPr>
                        <a:t>15 March 2023</a:t>
                      </a:r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baseline="0" dirty="0">
                        <a:latin typeface="Calibri" panose="020F0502020204030204" pitchFamily="34" charset="0"/>
                      </a:endParaRPr>
                    </a:p>
                    <a:p>
                      <a:pPr algn="ctr"/>
                      <a:r>
                        <a:rPr lang="en-US" sz="800" b="1" baseline="0" dirty="0">
                          <a:latin typeface="Calibri" panose="020F0502020204030204" pitchFamily="34" charset="0"/>
                        </a:rPr>
                        <a:t>2 days</a:t>
                      </a:r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800" b="1" baseline="0" dirty="0">
                          <a:latin typeface="Calibri" panose="020F0502020204030204" pitchFamily="34" charset="0"/>
                        </a:rPr>
                        <a:t>27-28</a:t>
                      </a:r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ZA" sz="800" dirty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ZA" sz="800" dirty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ZA" sz="800" dirty="0"/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9398560"/>
                  </a:ext>
                </a:extLst>
              </a:tr>
              <a:tr h="3500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Ethics</a:t>
                      </a:r>
                      <a:endParaRPr lang="en-ZA" sz="800" b="1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Jamavlo</a:t>
                      </a:r>
                      <a:endParaRPr lang="en-US" sz="800" b="1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l" fontAlgn="b"/>
                      <a:r>
                        <a:rPr lang="en-US" sz="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Consulting</a:t>
                      </a:r>
                      <a:endParaRPr lang="en-ZA" sz="800" b="1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baseline="0" dirty="0">
                          <a:latin typeface="+mj-lt"/>
                        </a:rPr>
                        <a:t>20</a:t>
                      </a:r>
                      <a:endParaRPr lang="en-ZA" sz="800" b="1" baseline="0" dirty="0">
                        <a:latin typeface="+mj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baseline="0" dirty="0">
                          <a:latin typeface="Calibri" panose="020F0502020204030204" pitchFamily="34" charset="0"/>
                        </a:rPr>
                        <a:t>30 April 2023 &amp; 15 Oct 2023</a:t>
                      </a:r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ZA" sz="800" dirty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ZA" sz="800" dirty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6</a:t>
                      </a:r>
                      <a:endParaRPr lang="en-ZA" sz="800" dirty="0"/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800" b="1" baseline="0" dirty="0">
                          <a:latin typeface="Calibri" panose="020F0502020204030204" pitchFamily="34" charset="0"/>
                        </a:rPr>
                        <a:t>3</a:t>
                      </a:r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5250318"/>
                  </a:ext>
                </a:extLst>
              </a:tr>
              <a:tr h="350058">
                <a:tc>
                  <a:txBody>
                    <a:bodyPr/>
                    <a:lstStyle/>
                    <a:p>
                      <a:pPr algn="l" fontAlgn="b"/>
                      <a:r>
                        <a:rPr lang="en-ZA" sz="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On-Boarding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HR</a:t>
                      </a:r>
                      <a:endParaRPr lang="en-ZA" sz="800" b="1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baseline="0" dirty="0">
                          <a:latin typeface="+mj-lt"/>
                        </a:rPr>
                        <a:t>50</a:t>
                      </a:r>
                      <a:endParaRPr lang="en-ZA" sz="800" b="1" baseline="0" dirty="0">
                        <a:latin typeface="+mj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baseline="0" dirty="0">
                        <a:latin typeface="Calibri" panose="020F0502020204030204" pitchFamily="34" charset="0"/>
                      </a:endParaRPr>
                    </a:p>
                    <a:p>
                      <a:pPr algn="ctr"/>
                      <a:r>
                        <a:rPr lang="en-US" sz="800" b="1" baseline="0" dirty="0">
                          <a:latin typeface="Calibri" panose="020F0502020204030204" pitchFamily="34" charset="0"/>
                        </a:rPr>
                        <a:t>TBC</a:t>
                      </a:r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baseline="0" dirty="0">
                        <a:latin typeface="Calibri" panose="020F0502020204030204" pitchFamily="34" charset="0"/>
                      </a:endParaRPr>
                    </a:p>
                    <a:p>
                      <a:pPr algn="ctr"/>
                      <a:r>
                        <a:rPr lang="en-US" sz="800" b="1" baseline="0" dirty="0">
                          <a:latin typeface="Calibri" panose="020F0502020204030204" pitchFamily="34" charset="0"/>
                        </a:rPr>
                        <a:t>1 day</a:t>
                      </a:r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800" b="1" baseline="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</a:rPr>
                        <a:t>17</a:t>
                      </a:r>
                      <a:endParaRPr lang="en-ZA" sz="800" b="1" baseline="0" dirty="0">
                        <a:solidFill>
                          <a:srgbClr val="FF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ZA" sz="800" dirty="0">
                        <a:solidFill>
                          <a:srgbClr val="FF0000"/>
                        </a:solidFill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ZA" sz="800" dirty="0">
                        <a:solidFill>
                          <a:srgbClr val="FF0000"/>
                        </a:solidFill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solidFill>
                            <a:srgbClr val="FF0000"/>
                          </a:solidFill>
                        </a:rPr>
                        <a:t>23</a:t>
                      </a:r>
                      <a:endParaRPr lang="en-ZA" sz="800" dirty="0">
                        <a:solidFill>
                          <a:srgbClr val="FF000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ZA" sz="800" b="1" baseline="0" dirty="0">
                        <a:solidFill>
                          <a:srgbClr val="FF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ZA" sz="800" b="1" baseline="0" dirty="0">
                        <a:solidFill>
                          <a:srgbClr val="FF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800" b="1" baseline="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</a:rPr>
                        <a:t>29</a:t>
                      </a:r>
                      <a:endParaRPr lang="en-ZA" sz="800" b="1" baseline="0" dirty="0">
                        <a:solidFill>
                          <a:srgbClr val="FF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ZA" sz="800" b="1" baseline="0" dirty="0">
                        <a:solidFill>
                          <a:srgbClr val="FF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800" b="1" baseline="0" dirty="0">
                        <a:solidFill>
                          <a:srgbClr val="FF0000"/>
                        </a:solidFill>
                        <a:latin typeface="Calibri" panose="020F0502020204030204" pitchFamily="34" charset="0"/>
                      </a:endParaRPr>
                    </a:p>
                    <a:p>
                      <a:pPr algn="l"/>
                      <a:endParaRPr lang="en-ZA" sz="800" b="1" baseline="0" dirty="0">
                        <a:solidFill>
                          <a:srgbClr val="FF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800" b="1" baseline="0" dirty="0">
                        <a:solidFill>
                          <a:srgbClr val="FF0000"/>
                        </a:solidFill>
                        <a:latin typeface="Calibri" panose="020F0502020204030204" pitchFamily="34" charset="0"/>
                      </a:endParaRPr>
                    </a:p>
                    <a:p>
                      <a:pPr algn="l"/>
                      <a:r>
                        <a:rPr lang="en-US" sz="800" b="1" baseline="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1935743"/>
                  </a:ext>
                </a:extLst>
              </a:tr>
              <a:tr h="39635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Employee Equity &amp; Diversity Management (Various Topics)</a:t>
                      </a:r>
                      <a:endParaRPr lang="en-ZA" sz="800" b="1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TBC</a:t>
                      </a:r>
                      <a:endParaRPr lang="en-ZA" sz="800" b="1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baseline="0" dirty="0">
                          <a:latin typeface="+mj-lt"/>
                        </a:rPr>
                        <a:t>30</a:t>
                      </a:r>
                      <a:endParaRPr lang="en-ZA" sz="800" b="1" baseline="0" dirty="0">
                        <a:latin typeface="+mj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baseline="0" dirty="0">
                        <a:latin typeface="Calibri" panose="020F0502020204030204" pitchFamily="34" charset="0"/>
                      </a:endParaRPr>
                    </a:p>
                    <a:p>
                      <a:pPr algn="ctr"/>
                      <a:r>
                        <a:rPr lang="en-US" sz="800" b="1" baseline="0" dirty="0">
                          <a:latin typeface="Calibri" panose="020F0502020204030204" pitchFamily="34" charset="0"/>
                        </a:rPr>
                        <a:t>TBC</a:t>
                      </a:r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baseline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  <a:p>
                      <a:pPr algn="ctr"/>
                      <a:r>
                        <a:rPr lang="en-US" sz="800" b="1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TBC</a:t>
                      </a:r>
                      <a:endParaRPr lang="en-ZA" sz="800" b="1" baseline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10">
                  <a:txBody>
                    <a:bodyPr/>
                    <a:lstStyle/>
                    <a:p>
                      <a:pPr algn="ctr"/>
                      <a:endParaRPr lang="en-US" sz="800" b="1" baseline="0" dirty="0">
                        <a:latin typeface="Calibri" panose="020F0502020204030204" pitchFamily="34" charset="0"/>
                      </a:endParaRPr>
                    </a:p>
                    <a:p>
                      <a:pPr algn="ctr"/>
                      <a:r>
                        <a:rPr lang="en-US" sz="800" b="1" baseline="0" dirty="0">
                          <a:latin typeface="Calibri" panose="020F0502020204030204" pitchFamily="34" charset="0"/>
                        </a:rPr>
                        <a:t>Dates to be confirmed</a:t>
                      </a:r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1161047"/>
                  </a:ext>
                </a:extLst>
              </a:tr>
              <a:tr h="32866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Employee Relations Workshops (Various Topics)</a:t>
                      </a:r>
                      <a:endParaRPr lang="en-ZA" sz="800" b="1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TBC</a:t>
                      </a:r>
                      <a:endParaRPr lang="en-ZA" sz="800" b="1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baseline="0" dirty="0">
                          <a:latin typeface="+mj-lt"/>
                        </a:rPr>
                        <a:t>30</a:t>
                      </a:r>
                      <a:endParaRPr lang="en-ZA" sz="800" b="1" baseline="0" dirty="0">
                        <a:latin typeface="+mj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baseline="0" dirty="0">
                        <a:latin typeface="Calibri" panose="020F0502020204030204" pitchFamily="34" charset="0"/>
                      </a:endParaRPr>
                    </a:p>
                    <a:p>
                      <a:pPr algn="ctr"/>
                      <a:r>
                        <a:rPr lang="en-US" sz="800" b="1" baseline="0" dirty="0">
                          <a:latin typeface="Calibri" panose="020F0502020204030204" pitchFamily="34" charset="0"/>
                        </a:rPr>
                        <a:t>TBC</a:t>
                      </a:r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baseline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  <a:p>
                      <a:pPr algn="ctr"/>
                      <a:r>
                        <a:rPr lang="en-US" sz="800" b="1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TBC</a:t>
                      </a:r>
                      <a:endParaRPr lang="en-ZA" sz="800" b="1" baseline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0">
                  <a:txBody>
                    <a:bodyPr/>
                    <a:lstStyle/>
                    <a:p>
                      <a:pPr algn="ctr"/>
                      <a:r>
                        <a:rPr lang="en-US" sz="800" b="1" baseline="0" dirty="0">
                          <a:latin typeface="Calibri" panose="020F0502020204030204" pitchFamily="34" charset="0"/>
                        </a:rPr>
                        <a:t>Dates to be confirmed</a:t>
                      </a:r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ZA" sz="11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ZA" sz="11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ZA" sz="11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ZA" sz="11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ZA" sz="11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66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Employee Wellness (Various Topics)</a:t>
                      </a:r>
                      <a:endParaRPr lang="en-ZA" sz="800" b="1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TBC</a:t>
                      </a:r>
                      <a:endParaRPr lang="en-ZA" sz="800" b="1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baseline="0" dirty="0">
                          <a:latin typeface="+mj-lt"/>
                        </a:rPr>
                        <a:t>30</a:t>
                      </a:r>
                      <a:endParaRPr lang="en-ZA" sz="800" b="1" baseline="0" dirty="0">
                        <a:latin typeface="+mj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baseline="0" dirty="0">
                        <a:latin typeface="Calibri" panose="020F0502020204030204" pitchFamily="34" charset="0"/>
                      </a:endParaRPr>
                    </a:p>
                    <a:p>
                      <a:pPr algn="ctr"/>
                      <a:r>
                        <a:rPr lang="en-US" sz="800" b="1" baseline="0" dirty="0">
                          <a:latin typeface="Calibri" panose="020F0502020204030204" pitchFamily="34" charset="0"/>
                        </a:rPr>
                        <a:t>TBC</a:t>
                      </a:r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TBC</a:t>
                      </a:r>
                      <a:endParaRPr lang="en-ZA" sz="800" b="1" baseline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0">
                  <a:txBody>
                    <a:bodyPr/>
                    <a:lstStyle/>
                    <a:p>
                      <a:pPr algn="ctr"/>
                      <a:r>
                        <a:rPr lang="en-US" sz="800" b="1" baseline="0" dirty="0">
                          <a:latin typeface="Calibri" panose="020F0502020204030204" pitchFamily="34" charset="0"/>
                        </a:rPr>
                        <a:t>Dates to be confirmed</a:t>
                      </a:r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4161077"/>
                  </a:ext>
                </a:extLst>
              </a:tr>
              <a:tr h="33037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Talent Management (Various Topics)</a:t>
                      </a:r>
                      <a:endParaRPr lang="en-ZA" sz="800" b="1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TBC</a:t>
                      </a:r>
                      <a:endParaRPr lang="en-ZA" sz="800" b="1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baseline="0" dirty="0">
                          <a:latin typeface="+mj-lt"/>
                        </a:rPr>
                        <a:t>30</a:t>
                      </a:r>
                      <a:endParaRPr lang="en-ZA" sz="800" b="1" baseline="0" dirty="0">
                        <a:latin typeface="+mj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baseline="0" dirty="0">
                        <a:latin typeface="Calibri" panose="020F0502020204030204" pitchFamily="34" charset="0"/>
                      </a:endParaRPr>
                    </a:p>
                    <a:p>
                      <a:pPr algn="ctr"/>
                      <a:r>
                        <a:rPr lang="en-US" sz="800" b="1" baseline="0" dirty="0">
                          <a:latin typeface="Calibri" panose="020F0502020204030204" pitchFamily="34" charset="0"/>
                        </a:rPr>
                        <a:t>TBC</a:t>
                      </a:r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TBC</a:t>
                      </a:r>
                      <a:endParaRPr lang="en-ZA" sz="800" b="1" baseline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0">
                  <a:txBody>
                    <a:bodyPr/>
                    <a:lstStyle/>
                    <a:p>
                      <a:pPr algn="ctr"/>
                      <a:r>
                        <a:rPr lang="en-US" sz="800" b="1" baseline="0" dirty="0">
                          <a:latin typeface="Calibri" panose="020F0502020204030204" pitchFamily="34" charset="0"/>
                        </a:rPr>
                        <a:t>Dates to be confirmed</a:t>
                      </a:r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ZA" sz="800" b="1" baseline="0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9270021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51520" y="116632"/>
            <a:ext cx="59766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000" b="1" dirty="0">
                <a:latin typeface="+mj-lt"/>
              </a:rPr>
              <a:t>HR Staff Learning and Development Calendar 2023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26976" y="6390609"/>
            <a:ext cx="87129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1200" b="1" dirty="0">
                <a:hlinkClick r:id="rId3"/>
              </a:rPr>
              <a:t>http://www0.sun.ac.za/hr/staff-development/skills-development/</a:t>
            </a:r>
            <a:endParaRPr lang="en-ZA" sz="1200" b="1" dirty="0"/>
          </a:p>
          <a:p>
            <a:r>
              <a:rPr lang="en-ZA" sz="1200" b="1" dirty="0"/>
              <a:t>Contact person:  </a:t>
            </a:r>
            <a:r>
              <a:rPr lang="en-ZA" sz="1200" b="1" dirty="0" err="1"/>
              <a:t>Alvira</a:t>
            </a:r>
            <a:r>
              <a:rPr lang="en-ZA" sz="1200" b="1" dirty="0"/>
              <a:t> </a:t>
            </a:r>
            <a:r>
              <a:rPr lang="en-ZA" sz="1200" b="1" dirty="0" err="1"/>
              <a:t>Albertus</a:t>
            </a:r>
            <a:r>
              <a:rPr lang="en-ZA" sz="1200" b="1" dirty="0"/>
              <a:t> at 021-8082966 or e-mail alviraa@sun.ac.za</a:t>
            </a:r>
          </a:p>
        </p:txBody>
      </p:sp>
    </p:spTree>
    <p:extLst>
      <p:ext uri="{BB962C8B-B14F-4D97-AF65-F5344CB8AC3E}">
        <p14:creationId xmlns:p14="http://schemas.microsoft.com/office/powerpoint/2010/main" val="797316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4696197"/>
              </p:ext>
            </p:extLst>
          </p:nvPr>
        </p:nvGraphicFramePr>
        <p:xfrm>
          <a:off x="323528" y="1484784"/>
          <a:ext cx="8640959" cy="46863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7027">
                  <a:extLst>
                    <a:ext uri="{9D8B030D-6E8A-4147-A177-3AD203B41FA5}">
                      <a16:colId xmlns:a16="http://schemas.microsoft.com/office/drawing/2014/main" val="818925510"/>
                    </a:ext>
                  </a:extLst>
                </a:gridCol>
                <a:gridCol w="1167269">
                  <a:extLst>
                    <a:ext uri="{9D8B030D-6E8A-4147-A177-3AD203B41FA5}">
                      <a16:colId xmlns:a16="http://schemas.microsoft.com/office/drawing/2014/main" val="1156142582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4247461839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329999200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3237596266"/>
                    </a:ext>
                  </a:extLst>
                </a:gridCol>
                <a:gridCol w="1008111">
                  <a:extLst>
                    <a:ext uri="{9D8B030D-6E8A-4147-A177-3AD203B41FA5}">
                      <a16:colId xmlns:a16="http://schemas.microsoft.com/office/drawing/2014/main" val="906091573"/>
                    </a:ext>
                  </a:extLst>
                </a:gridCol>
              </a:tblGrid>
              <a:tr h="499492">
                <a:tc>
                  <a:txBody>
                    <a:bodyPr/>
                    <a:lstStyle/>
                    <a:p>
                      <a:r>
                        <a:rPr lang="en-US" sz="1050" dirty="0"/>
                        <a:t>INTERVENTION</a:t>
                      </a:r>
                      <a:endParaRPr lang="en-ZA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/>
                        <a:t>PROVIDER</a:t>
                      </a:r>
                      <a:endParaRPr lang="en-ZA" sz="1050" dirty="0"/>
                    </a:p>
                    <a:p>
                      <a:endParaRPr lang="en-ZA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TARGET</a:t>
                      </a:r>
                      <a:r>
                        <a:rPr lang="en-US" sz="1050" baseline="0" dirty="0"/>
                        <a:t> NUMBER LEARNERS</a:t>
                      </a:r>
                      <a:endParaRPr lang="en-ZA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/>
                        <a:t>VENUE</a:t>
                      </a:r>
                      <a:endParaRPr lang="en-ZA" sz="1050" dirty="0"/>
                    </a:p>
                    <a:p>
                      <a:endParaRPr lang="en-ZA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/>
                        <a:t>DATE (INTRO/1</a:t>
                      </a:r>
                      <a:r>
                        <a:rPr lang="en-US" sz="1050" baseline="30000" dirty="0"/>
                        <a:t>st</a:t>
                      </a:r>
                      <a:r>
                        <a:rPr lang="en-US" sz="1050" baseline="0" dirty="0"/>
                        <a:t> Day)</a:t>
                      </a:r>
                      <a:endParaRPr lang="en-ZA" sz="1050" dirty="0"/>
                    </a:p>
                    <a:p>
                      <a:endParaRPr lang="en-ZA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TIME</a:t>
                      </a:r>
                      <a:endParaRPr lang="en-ZA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67591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/>
                        <a:t>AT SA Accounting Technician NQF 4</a:t>
                      </a:r>
                      <a:endParaRPr lang="en-ZA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err="1"/>
                        <a:t>Jamavlo</a:t>
                      </a:r>
                      <a:endParaRPr lang="en-ZA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15</a:t>
                      </a:r>
                      <a:endParaRPr lang="en-ZA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Den Bosch (Stellenbosch Main Campus, </a:t>
                      </a:r>
                      <a:r>
                        <a:rPr lang="en-US" sz="1050" dirty="0" err="1"/>
                        <a:t>Victoriastreet</a:t>
                      </a:r>
                      <a:r>
                        <a:rPr lang="en-US" sz="1050" dirty="0"/>
                        <a:t>)</a:t>
                      </a:r>
                      <a:endParaRPr lang="en-ZA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>
                          <a:solidFill>
                            <a:schemeClr val="tx1"/>
                          </a:solidFill>
                        </a:rPr>
                        <a:t>6 Dec 2022 (Intro 9-12:00)</a:t>
                      </a:r>
                    </a:p>
                    <a:p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6 Feb 2023 (Classes</a:t>
                      </a:r>
                      <a:r>
                        <a:rPr lang="en-US" sz="1050" b="1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ZA" sz="105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09:00 -16:00</a:t>
                      </a:r>
                    </a:p>
                    <a:p>
                      <a:endParaRPr lang="en-ZA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21923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/>
                        <a:t>PLUS ADMIN </a:t>
                      </a:r>
                      <a:r>
                        <a:rPr lang="en-US" sz="1050" dirty="0" err="1"/>
                        <a:t>Learnership</a:t>
                      </a:r>
                      <a:endParaRPr lang="en-ZA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Loran </a:t>
                      </a:r>
                      <a:endParaRPr lang="en-ZA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15</a:t>
                      </a:r>
                      <a:endParaRPr lang="en-ZA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TBA (Stellenbosch Main Campus)</a:t>
                      </a:r>
                      <a:endParaRPr lang="en-ZA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/>
                        <a:t>24 January 2023 (Intro 9 -11:00)</a:t>
                      </a:r>
                      <a:endParaRPr lang="en-US" sz="1050" b="1" baseline="0" dirty="0"/>
                    </a:p>
                    <a:p>
                      <a:r>
                        <a:rPr lang="en-US" sz="1050" baseline="0" dirty="0"/>
                        <a:t>25  </a:t>
                      </a:r>
                      <a:r>
                        <a:rPr lang="en-US" sz="1050" dirty="0"/>
                        <a:t>January 2023 (Classes)</a:t>
                      </a:r>
                      <a:endParaRPr lang="en-ZA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09:00 – 16:00</a:t>
                      </a:r>
                      <a:endParaRPr lang="en-ZA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97227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/>
                        <a:t>Project Management</a:t>
                      </a:r>
                      <a:endParaRPr lang="en-ZA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USBED</a:t>
                      </a:r>
                      <a:endParaRPr lang="en-ZA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40</a:t>
                      </a:r>
                      <a:endParaRPr lang="en-ZA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TBA (Stellenbosch)</a:t>
                      </a:r>
                      <a:endParaRPr lang="en-ZA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/>
                        <a:t>7 March 2023 (Intro 9:00-10:00)</a:t>
                      </a:r>
                    </a:p>
                    <a:p>
                      <a:r>
                        <a:rPr lang="en-US" sz="1050" dirty="0"/>
                        <a:t>8 &amp;9 March Classes)</a:t>
                      </a:r>
                      <a:endParaRPr lang="en-ZA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08:30-16:00</a:t>
                      </a:r>
                      <a:endParaRPr lang="en-ZA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15509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/>
                        <a:t>Leadership </a:t>
                      </a:r>
                      <a:r>
                        <a:rPr lang="en-US" sz="1050" dirty="0" err="1"/>
                        <a:t>Programme</a:t>
                      </a:r>
                      <a:endParaRPr lang="en-ZA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USBED</a:t>
                      </a:r>
                      <a:endParaRPr lang="en-ZA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20</a:t>
                      </a:r>
                      <a:endParaRPr lang="en-ZA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TBA (</a:t>
                      </a:r>
                      <a:r>
                        <a:rPr lang="en-US" sz="1050" dirty="0" err="1"/>
                        <a:t>Stellenbsoch</a:t>
                      </a:r>
                      <a:r>
                        <a:rPr lang="en-US" sz="1050" dirty="0"/>
                        <a:t>)</a:t>
                      </a:r>
                      <a:endParaRPr lang="en-ZA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/>
                        <a:t>22 Feb 2023 (Intro 09:00-10:00</a:t>
                      </a:r>
                      <a:r>
                        <a:rPr lang="en-US" sz="1050" dirty="0"/>
                        <a:t>)</a:t>
                      </a:r>
                    </a:p>
                    <a:p>
                      <a:r>
                        <a:rPr lang="en-US" sz="1050" dirty="0"/>
                        <a:t>23 Feb 2023 (Classes)</a:t>
                      </a:r>
                      <a:endParaRPr lang="en-ZA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08:30 -16:00</a:t>
                      </a:r>
                    </a:p>
                    <a:p>
                      <a:endParaRPr lang="en-ZA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0299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/>
                        <a:t>Change Management</a:t>
                      </a:r>
                      <a:endParaRPr lang="en-ZA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USBED</a:t>
                      </a:r>
                      <a:endParaRPr lang="en-ZA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20</a:t>
                      </a:r>
                      <a:endParaRPr lang="en-ZA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TBA (Stellenbosch)</a:t>
                      </a:r>
                      <a:endParaRPr lang="en-ZA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/>
                        <a:t>14 March 2023 (Intro 09:00-10:00)</a:t>
                      </a:r>
                    </a:p>
                    <a:p>
                      <a:r>
                        <a:rPr lang="en-US" sz="1050" dirty="0"/>
                        <a:t>15 March 2023 Classes</a:t>
                      </a:r>
                      <a:endParaRPr lang="en-ZA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08:30</a:t>
                      </a:r>
                      <a:r>
                        <a:rPr lang="en-US" sz="1050" baseline="0" dirty="0"/>
                        <a:t> – 16:00</a:t>
                      </a:r>
                      <a:endParaRPr lang="en-ZA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06176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/>
                        <a:t>Women Leadership (Hybrid)</a:t>
                      </a:r>
                      <a:endParaRPr lang="en-ZA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USBED</a:t>
                      </a:r>
                      <a:endParaRPr lang="en-ZA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25</a:t>
                      </a:r>
                      <a:endParaRPr lang="en-ZA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050" dirty="0"/>
                        <a:t>TBA (Stellenbosch)</a:t>
                      </a:r>
                    </a:p>
                    <a:p>
                      <a:endParaRPr lang="en-ZA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/>
                        <a:t>23 March 2023 (Intro 09:00-12:00)</a:t>
                      </a:r>
                    </a:p>
                    <a:p>
                      <a:r>
                        <a:rPr lang="en-US" sz="1050" dirty="0"/>
                        <a:t>Various online session until</a:t>
                      </a:r>
                      <a:r>
                        <a:rPr lang="en-US" sz="1050" baseline="0" dirty="0"/>
                        <a:t> 30 June</a:t>
                      </a:r>
                      <a:endParaRPr lang="en-ZA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08:30</a:t>
                      </a:r>
                      <a:r>
                        <a:rPr lang="en-US" sz="1050" baseline="0" dirty="0"/>
                        <a:t> – 13:00</a:t>
                      </a:r>
                      <a:endParaRPr lang="en-ZA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34282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/>
                        <a:t>Senior Leadership</a:t>
                      </a:r>
                      <a:endParaRPr lang="en-ZA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USBED</a:t>
                      </a:r>
                      <a:endParaRPr lang="en-ZA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20</a:t>
                      </a:r>
                      <a:endParaRPr lang="en-ZA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TBA (Stellenbosch)</a:t>
                      </a:r>
                      <a:endParaRPr lang="en-ZA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/>
                        <a:t>1 March 2023 (Intro 09:00-10:00)</a:t>
                      </a:r>
                    </a:p>
                    <a:p>
                      <a:r>
                        <a:rPr lang="en-US" sz="1050" dirty="0"/>
                        <a:t>2 March 2023 Classes</a:t>
                      </a:r>
                      <a:endParaRPr lang="en-ZA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08:30</a:t>
                      </a:r>
                      <a:r>
                        <a:rPr lang="en-US" sz="1050" baseline="0" dirty="0"/>
                        <a:t> – 16:00</a:t>
                      </a:r>
                      <a:endParaRPr lang="en-ZA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42102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/>
                        <a:t>FFNFM (1)</a:t>
                      </a:r>
                      <a:endParaRPr lang="en-ZA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err="1"/>
                        <a:t>Jamavlo</a:t>
                      </a:r>
                      <a:endParaRPr lang="en-ZA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20</a:t>
                      </a:r>
                      <a:endParaRPr lang="en-ZA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TBA (Stellenbosch)</a:t>
                      </a:r>
                      <a:endParaRPr lang="en-ZA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/>
                        <a:t>22 Feb 2023 (Intro 09:00-10:00)</a:t>
                      </a:r>
                    </a:p>
                    <a:p>
                      <a:r>
                        <a:rPr lang="en-US" sz="1050" dirty="0"/>
                        <a:t>23&amp;24 Feb 2023 Classes</a:t>
                      </a:r>
                      <a:endParaRPr lang="en-ZA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08:30</a:t>
                      </a:r>
                      <a:r>
                        <a:rPr lang="en-US" sz="1050" baseline="0" dirty="0"/>
                        <a:t> – 16:00</a:t>
                      </a:r>
                      <a:endParaRPr lang="en-ZA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86460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/>
                        <a:t>FFNFM (2)</a:t>
                      </a:r>
                      <a:endParaRPr lang="en-ZA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err="1"/>
                        <a:t>Jamavlo</a:t>
                      </a:r>
                      <a:endParaRPr lang="en-ZA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20</a:t>
                      </a:r>
                      <a:endParaRPr lang="en-ZA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050" dirty="0"/>
                        <a:t>TBA (Stellenbosch)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/>
                        <a:t>15 March 2023 (Intro 09:00-10:00)</a:t>
                      </a:r>
                    </a:p>
                    <a:p>
                      <a:r>
                        <a:rPr lang="en-US" sz="1050"/>
                        <a:t>16&amp;17 </a:t>
                      </a:r>
                      <a:r>
                        <a:rPr lang="en-US" sz="1050" dirty="0"/>
                        <a:t>March 2023 Classes</a:t>
                      </a:r>
                      <a:endParaRPr lang="en-ZA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08:30</a:t>
                      </a:r>
                      <a:r>
                        <a:rPr lang="en-US" sz="1050" baseline="0" dirty="0"/>
                        <a:t> – 16:00</a:t>
                      </a:r>
                      <a:endParaRPr lang="en-ZA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77892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/>
                        <a:t>FFNFM (Advanced)</a:t>
                      </a:r>
                      <a:endParaRPr lang="en-ZA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err="1"/>
                        <a:t>Jamavlo</a:t>
                      </a:r>
                      <a:endParaRPr lang="en-ZA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20</a:t>
                      </a:r>
                      <a:endParaRPr lang="en-ZA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TBA (Stellenbosch)</a:t>
                      </a:r>
                      <a:endParaRPr lang="en-ZA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/>
                        <a:t>27 March 2023 (Intro 09:00-10:00)</a:t>
                      </a:r>
                    </a:p>
                    <a:p>
                      <a:r>
                        <a:rPr lang="en-US" sz="1050" dirty="0"/>
                        <a:t>28 March 2022 Classes</a:t>
                      </a:r>
                      <a:endParaRPr lang="en-ZA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08:30</a:t>
                      </a:r>
                      <a:r>
                        <a:rPr lang="en-US" sz="1050" baseline="0" dirty="0"/>
                        <a:t> – 16:00</a:t>
                      </a:r>
                      <a:endParaRPr lang="en-ZA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0036589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439651" y="764704"/>
            <a:ext cx="6408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2023 STELLENBOSCH UNIVERSITY ETDP SETA GRANTS 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5026293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A14F112A304CD41A3A69514B951422D" ma:contentTypeVersion="3" ma:contentTypeDescription="Create a new document." ma:contentTypeScope="" ma:versionID="b5c41e735e787bf0347e21a96d71c7a4">
  <xsd:schema xmlns:xsd="http://www.w3.org/2001/XMLSchema" xmlns:xs="http://www.w3.org/2001/XMLSchema" xmlns:p="http://schemas.microsoft.com/office/2006/metadata/properties" xmlns:ns1="http://schemas.microsoft.com/sharepoint/v3" xmlns:ns2="09c8808a-a851-439c-ad3a-22a973b1f2f7" targetNamespace="http://schemas.microsoft.com/office/2006/metadata/properties" ma:root="true" ma:fieldsID="625ec04a3a32d639ad70f50bdaa44572" ns1:_="" ns2:_="">
    <xsd:import namespace="http://schemas.microsoft.com/sharepoint/v3"/>
    <xsd:import namespace="09c8808a-a851-439c-ad3a-22a973b1f2f7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c8808a-a851-439c-ad3a-22a973b1f2f7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19C2786-A28E-4710-BA3D-4DFC1E634FF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62DEF16-D11A-47EF-83DD-4A372E002E37}">
  <ds:schemaRefs>
    <ds:schemaRef ds:uri="http://purl.org/dc/elements/1.1/"/>
    <ds:schemaRef ds:uri="http://schemas.microsoft.com/office/2006/metadata/properties"/>
    <ds:schemaRef ds:uri="099d845c-e53d-44ed-a7b1-89145ed19f12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3B7F79E2-75E0-445D-9E89-786124137064}"/>
</file>

<file path=docProps/app.xml><?xml version="1.0" encoding="utf-8"?>
<Properties xmlns="http://schemas.openxmlformats.org/officeDocument/2006/extended-properties" xmlns:vt="http://schemas.openxmlformats.org/officeDocument/2006/docPropsVTypes">
  <TotalTime>12655</TotalTime>
  <Words>829</Words>
  <Application>Microsoft Office PowerPoint</Application>
  <PresentationFormat>On-screen Show (4:3)</PresentationFormat>
  <Paragraphs>412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</vt:vector>
  </TitlesOfParts>
  <Company>University of Stellenbosch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Albertus, AL, Mev &lt;alviraa@sun.ac.za&gt;</dc:creator>
  <cp:lastModifiedBy>Albertus, AL, Mev [alviraa@sun.ac.za]</cp:lastModifiedBy>
  <cp:revision>156</cp:revision>
  <cp:lastPrinted>2021-12-10T07:21:16Z</cp:lastPrinted>
  <dcterms:created xsi:type="dcterms:W3CDTF">2013-01-31T09:18:24Z</dcterms:created>
  <dcterms:modified xsi:type="dcterms:W3CDTF">2022-12-13T09:23:47Z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0x0101007A14F112A304CD41A3A69514B951422D</vt:lpwstr>
  </property>
</Properties>
</file>