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5" r:id="rId4"/>
    <p:sldId id="292" r:id="rId5"/>
    <p:sldId id="286" r:id="rId6"/>
    <p:sldId id="296" r:id="rId7"/>
    <p:sldId id="297" r:id="rId8"/>
    <p:sldId id="298" r:id="rId9"/>
    <p:sldId id="300" r:id="rId10"/>
    <p:sldId id="299" r:id="rId11"/>
    <p:sldId id="301" r:id="rId12"/>
    <p:sldId id="287" r:id="rId13"/>
    <p:sldId id="288" r:id="rId14"/>
    <p:sldId id="302" r:id="rId15"/>
    <p:sldId id="289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61B5A-599C-4F0A-BF14-73D5D723CD28}" type="datetimeFigureOut">
              <a:rPr lang="en-ZA" smtClean="0"/>
              <a:pPr/>
              <a:t>2018/12/11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6406-E7A6-4797-9F6B-5AC566F43F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00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1729047"/>
            <a:ext cx="8130886" cy="949642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" y="2678689"/>
            <a:ext cx="8130886" cy="712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391593"/>
            <a:ext cx="2057400" cy="36512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808107C6-B3CA-46EB-B1AE-09C56618D12C}" type="datetimeFigureOut">
              <a:rPr lang="en-ZA" smtClean="0"/>
              <a:pPr/>
              <a:t>2018/12/11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7706" y="3413646"/>
            <a:ext cx="3086100" cy="365125"/>
          </a:xfrm>
        </p:spPr>
        <p:txBody>
          <a:bodyPr/>
          <a:lstStyle>
            <a:lvl1pPr algn="r">
              <a:defRPr>
                <a:solidFill>
                  <a:srgbClr val="333333"/>
                </a:solidFill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509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9" y="149629"/>
            <a:ext cx="6994121" cy="8166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39" y="1363288"/>
            <a:ext cx="8673292" cy="5245330"/>
          </a:xfrm>
        </p:spPr>
        <p:txBody>
          <a:bodyPr>
            <a:normAutofit/>
          </a:bodyPr>
          <a:lstStyle>
            <a:lvl1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1pPr>
            <a:lvl2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3pPr>
            <a:lvl4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4pPr>
            <a:lvl5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7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4" y="116379"/>
            <a:ext cx="6897487" cy="83241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4" y="1388225"/>
            <a:ext cx="8693035" cy="4721630"/>
          </a:xfrm>
        </p:spPr>
        <p:txBody>
          <a:bodyPr/>
          <a:lstStyle>
            <a:lvl1pPr indent="-360000">
              <a:lnSpc>
                <a:spcPct val="110000"/>
              </a:lnSpc>
              <a:spcBef>
                <a:spcPts val="500"/>
              </a:spcBef>
              <a:defRPr/>
            </a:lvl1pPr>
            <a:lvl2pPr indent="-360000">
              <a:lnSpc>
                <a:spcPct val="110000"/>
              </a:lnSpc>
              <a:spcBef>
                <a:spcPts val="500"/>
              </a:spcBef>
              <a:defRPr/>
            </a:lvl2pPr>
            <a:lvl3pPr indent="-360000">
              <a:lnSpc>
                <a:spcPct val="110000"/>
              </a:lnSpc>
              <a:spcBef>
                <a:spcPts val="500"/>
              </a:spcBef>
              <a:defRPr/>
            </a:lvl3pPr>
            <a:lvl4pPr indent="-360000">
              <a:lnSpc>
                <a:spcPct val="110000"/>
              </a:lnSpc>
              <a:spcBef>
                <a:spcPts val="500"/>
              </a:spcBef>
              <a:defRPr/>
            </a:lvl4pPr>
            <a:lvl5pPr indent="-360000">
              <a:lnSpc>
                <a:spcPct val="110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8085" y="6222061"/>
            <a:ext cx="20574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A1C8C412-42FC-40A7-B0CF-E2926BC46BA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965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808107C6-B3CA-46EB-B1AE-09C56618D12C}" type="datetimeFigureOut">
              <a:rPr lang="en-ZA" smtClean="0"/>
              <a:pPr/>
              <a:t>2018/12/11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A1C8C412-42FC-40A7-B0CF-E2926BC46BA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036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CA00-F135-4E87-B2D2-CE12C790A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 smtClean="0">
                <a:latin typeface="Calibri" pitchFamily="34" charset="0"/>
              </a:rPr>
              <a:t>Navies as Agents of Maritime Security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A2994-200E-4F28-A3E0-9779C759C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2678689"/>
            <a:ext cx="8130886" cy="757530"/>
          </a:xfrm>
        </p:spPr>
        <p:txBody>
          <a:bodyPr>
            <a:normAutofit lnSpcReduction="10000"/>
          </a:bodyPr>
          <a:lstStyle/>
          <a:p>
            <a:pPr algn="ctr"/>
            <a:endParaRPr lang="en-ZA" dirty="0" smtClean="0">
              <a:latin typeface="+mn-lt"/>
            </a:endParaRPr>
          </a:p>
          <a:p>
            <a:pPr algn="ctr"/>
            <a:r>
              <a:rPr lang="en-ZA" dirty="0" smtClean="0">
                <a:latin typeface="+mn-lt"/>
              </a:rPr>
              <a:t>Mark Blaine</a:t>
            </a:r>
            <a:endParaRPr lang="en-ZA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F8A4-EA96-4B16-8A31-4EC978CB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22 October 2018</a:t>
            </a:r>
            <a:endParaRPr lang="en-ZA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38619-034B-4178-B70B-790CC7C3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latin typeface="+mn-lt"/>
              </a:rPr>
              <a:t>© The content of this presentation </a:t>
            </a:r>
            <a:r>
              <a:rPr lang="en-ZA" dirty="0" smtClean="0">
                <a:latin typeface="+mn-lt"/>
              </a:rPr>
              <a:t>is unclassified.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796" b="13225"/>
          <a:stretch/>
        </p:blipFill>
        <p:spPr>
          <a:xfrm>
            <a:off x="4389119" y="3528022"/>
            <a:ext cx="4572000" cy="2536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Roles of Navies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288026"/>
            <a:ext cx="8693035" cy="5299159"/>
          </a:xfrm>
        </p:spPr>
        <p:txBody>
          <a:bodyPr>
            <a:noAutofit/>
          </a:bodyPr>
          <a:lstStyle/>
          <a:p>
            <a:pPr marL="285750" indent="-285750"/>
            <a:r>
              <a:rPr lang="en-ZA" sz="1800" dirty="0" smtClean="0">
                <a:latin typeface="Calibri" pitchFamily="34" charset="0"/>
              </a:rPr>
              <a:t>Military Role </a:t>
            </a:r>
          </a:p>
          <a:p>
            <a:pPr marL="742950" lvl="1" indent="-285750"/>
            <a:r>
              <a:rPr lang="en-ZA" sz="1800" dirty="0" smtClean="0">
                <a:latin typeface="Calibri" pitchFamily="34" charset="0"/>
              </a:rPr>
              <a:t>Threaten or use force</a:t>
            </a:r>
          </a:p>
          <a:p>
            <a:pPr marL="742950" lvl="1" indent="-285750"/>
            <a:r>
              <a:rPr lang="en-ZA" sz="1800" dirty="0" smtClean="0">
                <a:latin typeface="Calibri" pitchFamily="34" charset="0"/>
              </a:rPr>
              <a:t>Operations during peace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Strategic nuclear deterrence – only some navies (SSNB &amp; CVN)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Conventional deterrence and defence – restricted to own adjacent areas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Extended deterrence and defence – not generally blue water navies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International order – freedom of navigation (UNCLOS)</a:t>
            </a:r>
          </a:p>
          <a:p>
            <a:pPr marL="742950" lvl="1" indent="-285750"/>
            <a:r>
              <a:rPr lang="en-ZA" sz="1800" dirty="0" smtClean="0">
                <a:latin typeface="Calibri" pitchFamily="34" charset="0"/>
              </a:rPr>
              <a:t>Operations during war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Projection of force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General war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Conventional war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Limited war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Guerrilla war</a:t>
            </a:r>
          </a:p>
          <a:p>
            <a:pPr marL="1200150" lvl="2" indent="-285750"/>
            <a:r>
              <a:rPr lang="en-ZA" sz="1800" dirty="0" smtClean="0">
                <a:latin typeface="Calibri" pitchFamily="34" charset="0"/>
              </a:rPr>
              <a:t>Vary in geographical scope and intensity</a:t>
            </a:r>
          </a:p>
          <a:p>
            <a:pPr marL="285750" indent="-285750"/>
            <a:endParaRPr lang="en-ZA" sz="1800" dirty="0" smtClean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38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Roles of Navies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288026"/>
            <a:ext cx="8693035" cy="412955"/>
          </a:xfrm>
        </p:spPr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Leadmark Maritime Security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11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4" y="2145589"/>
            <a:ext cx="6219867" cy="45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Classification of Navies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469775"/>
          </a:xfrm>
        </p:spPr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Major global force projection navies - complete (USN)</a:t>
            </a:r>
          </a:p>
          <a:p>
            <a:pPr marL="285750" indent="-285750"/>
            <a:r>
              <a:rPr lang="en-ZA" dirty="0">
                <a:latin typeface="Calibri" pitchFamily="34" charset="0"/>
              </a:rPr>
              <a:t>Major global force projection navies </a:t>
            </a:r>
            <a:r>
              <a:rPr lang="en-ZA" dirty="0" smtClean="0">
                <a:latin typeface="Calibri" pitchFamily="34" charset="0"/>
              </a:rPr>
              <a:t>– partial (Russia)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Medium </a:t>
            </a:r>
            <a:r>
              <a:rPr lang="en-ZA" dirty="0">
                <a:latin typeface="Calibri" pitchFamily="34" charset="0"/>
              </a:rPr>
              <a:t>global force projection navies </a:t>
            </a:r>
            <a:r>
              <a:rPr lang="en-ZA" dirty="0" smtClean="0">
                <a:latin typeface="Calibri" pitchFamily="34" charset="0"/>
              </a:rPr>
              <a:t>(France and UK)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Medium regional </a:t>
            </a:r>
            <a:r>
              <a:rPr lang="en-ZA" dirty="0">
                <a:latin typeface="Calibri" pitchFamily="34" charset="0"/>
              </a:rPr>
              <a:t>force projection navies </a:t>
            </a:r>
            <a:r>
              <a:rPr lang="en-ZA" dirty="0" smtClean="0">
                <a:latin typeface="Calibri" pitchFamily="34" charset="0"/>
              </a:rPr>
              <a:t>(India, China, Japan)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Adjacent force protection navy (Portugal, Israel, South Africa)</a:t>
            </a:r>
          </a:p>
          <a:p>
            <a:pPr marL="285750" indent="-285750"/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Offshore territorial defence navies. (Norway and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Egypt)</a:t>
            </a:r>
          </a:p>
          <a:p>
            <a:pPr marL="285750" indent="-285750"/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Inshore territorial defence navies. (Oman and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Singapore)</a:t>
            </a:r>
          </a:p>
          <a:p>
            <a:pPr marL="285750" indent="-285750"/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Constabulary navies. (Mexico and Sri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Lanka)</a:t>
            </a:r>
          </a:p>
          <a:p>
            <a:pPr marL="285750" indent="-285750"/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Token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navies</a:t>
            </a:r>
          </a:p>
          <a:p>
            <a:pPr marL="285750" indent="-285750"/>
            <a:endParaRPr lang="en-ZA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ZA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Criteria for Classification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Size and nature of fleet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Geographical reach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Function and capability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Access to high-grade technology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Reputation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206" y="4045360"/>
            <a:ext cx="4847303" cy="27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Naval Capabilities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327207"/>
          </a:xfrm>
        </p:spPr>
        <p:txBody>
          <a:bodyPr>
            <a:normAutofit/>
          </a:bodyPr>
          <a:lstStyle/>
          <a:p>
            <a:pPr marL="285750" indent="-285750"/>
            <a:r>
              <a:rPr lang="en-ZA" sz="2000" dirty="0" smtClean="0">
                <a:latin typeface="Calibri" pitchFamily="34" charset="0"/>
              </a:rPr>
              <a:t>Forward presence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Environment and regional/local actors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Early warning and operations away from own shores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Deterrence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Prevention of actions due to fear of reprisal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CVN, SSBN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Sea control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Area operations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Destroying the enemy, protect SLOCS, suppression od enemy commerce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Power projections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Ability to project power ashore without harbours, </a:t>
            </a:r>
            <a:r>
              <a:rPr lang="en-ZA" sz="2000" dirty="0" err="1" smtClean="0">
                <a:latin typeface="Calibri" pitchFamily="34" charset="0"/>
              </a:rPr>
              <a:t>etc</a:t>
            </a:r>
            <a:endParaRPr lang="en-ZA" sz="2000" dirty="0" smtClean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13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863" y="2624268"/>
            <a:ext cx="3433137" cy="19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Naval Capabilities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5100329" cy="5327207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ZA" sz="2000" dirty="0" smtClean="0">
                <a:latin typeface="Calibri" pitchFamily="34" charset="0"/>
              </a:rPr>
              <a:t>Maritime security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Tasks from agreed upon international law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Good order at sea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Humanitarian assistance and disaster response (HADR)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Human security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Organic support elements are crucial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Modern navies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Focus on own defences and immediate interests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Post Modern navies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Focus on the global system and international security</a:t>
            </a:r>
            <a:endParaRPr lang="en-ZA" sz="2000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14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291" y="2418736"/>
            <a:ext cx="3664709" cy="24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+mn-lt"/>
              </a:rPr>
              <a:t>Limitations and Challenges to Naval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ZA" sz="2000" dirty="0" smtClean="0">
                <a:latin typeface="Calibri" pitchFamily="34" charset="0"/>
              </a:rPr>
              <a:t>Iran detaining UK soldier in 2007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Blockade?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Why not?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Hegemony of USN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Projection vs domestic invasion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Even failure is not problematic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Hegemony has shaped secondary navies</a:t>
            </a:r>
            <a:endParaRPr lang="en-ZA" sz="2000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15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44" y="4173367"/>
            <a:ext cx="4291234" cy="2413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89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ZA" sz="2000" dirty="0" smtClean="0">
                <a:latin typeface="Calibri" pitchFamily="34" charset="0"/>
              </a:rPr>
              <a:t>What use of navies as agents of maritime security?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Frameworks supplied the answers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Navies have a huge collateral value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Many navies have diplomatic and policing roles as primary tasks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Navies are very important agents of maritime security!</a:t>
            </a:r>
            <a:endParaRPr lang="en-ZA" sz="2000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16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601" y="3749040"/>
            <a:ext cx="4111881" cy="27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FCBC-288D-488A-8DD9-0DCA3457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+mn-lt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F836-6582-4362-AAFD-7712A1D22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Roles of Navies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ZA" dirty="0" smtClean="0">
                <a:latin typeface="Calibri" pitchFamily="34" charset="0"/>
              </a:rPr>
              <a:t>Maritime Security Matrix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ZA" dirty="0" smtClean="0">
                <a:latin typeface="Calibri" pitchFamily="34" charset="0"/>
              </a:rPr>
              <a:t>Trinity of Naval Functions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ZA" dirty="0" smtClean="0">
                <a:latin typeface="Calibri" pitchFamily="34" charset="0"/>
              </a:rPr>
              <a:t>Policing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ZA" dirty="0" smtClean="0">
                <a:latin typeface="Calibri" pitchFamily="34" charset="0"/>
              </a:rPr>
              <a:t>Diplomatic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ZA" dirty="0" smtClean="0">
                <a:latin typeface="Calibri" pitchFamily="34" charset="0"/>
              </a:rPr>
              <a:t>Military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Classification of Navies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Naval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Limitations and Challenges to Naval Power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393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Introduction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Global maritime power vs hegemony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Since 2</a:t>
            </a:r>
            <a:r>
              <a:rPr lang="en-ZA" baseline="30000" dirty="0" smtClean="0">
                <a:latin typeface="Calibri" pitchFamily="34" charset="0"/>
              </a:rPr>
              <a:t>nd</a:t>
            </a:r>
            <a:r>
              <a:rPr lang="en-ZA" dirty="0" smtClean="0">
                <a:latin typeface="Calibri" pitchFamily="34" charset="0"/>
              </a:rPr>
              <a:t> World War – USN dominance (some hegemony)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USN can exert direct and overwhelming control over any portion(s) of the ocean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Use of naval power in Gulf War 2003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Value of naval power in world where naval battles will :most probably not be fought”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What are the uses of navies as agents of maritime security?</a:t>
            </a:r>
          </a:p>
          <a:p>
            <a:pPr marL="285750" indent="-285750"/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3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65" y="3400767"/>
            <a:ext cx="4369454" cy="327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Roles of Navies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Maritime Security Matrix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Christian </a:t>
            </a:r>
            <a:r>
              <a:rPr lang="en-ZA" dirty="0" err="1" smtClean="0">
                <a:latin typeface="Calibri" pitchFamily="34" charset="0"/>
              </a:rPr>
              <a:t>Bueger</a:t>
            </a:r>
            <a:r>
              <a:rPr lang="en-ZA" dirty="0" smtClean="0">
                <a:latin typeface="Calibri" pitchFamily="34" charset="0"/>
              </a:rPr>
              <a:t> framework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4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5071" y="2233607"/>
            <a:ext cx="7561027" cy="45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Roles of Navies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198961"/>
          </a:xfrm>
        </p:spPr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Maritime Security Matrix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Christian </a:t>
            </a:r>
            <a:r>
              <a:rPr lang="en-ZA" dirty="0" err="1" smtClean="0">
                <a:latin typeface="Calibri" pitchFamily="34" charset="0"/>
              </a:rPr>
              <a:t>Bueger</a:t>
            </a:r>
            <a:r>
              <a:rPr lang="en-ZA" dirty="0" smtClean="0">
                <a:latin typeface="Calibri" pitchFamily="34" charset="0"/>
              </a:rPr>
              <a:t> framework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Maritime security placed in centre of the matrix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National security – survival of the state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Marine environment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Economic development – linked to blue economy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Human security – also food security and resilience</a:t>
            </a:r>
          </a:p>
          <a:p>
            <a:pPr marL="742950" lvl="1" indent="-285750"/>
            <a:endParaRPr lang="en-ZA" dirty="0">
              <a:latin typeface="Calibri" pitchFamily="34" charset="0"/>
            </a:endParaRP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Sea power – defines the roles of naval forces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Marine safety – safety of ships and installations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Blue economy – linked to the economy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Human resilience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Sea power is important (navies are major actors in maritime security)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Maritime security inextricably linked to economic development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22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Roles of Navies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5" y="1388224"/>
            <a:ext cx="3212534" cy="5198961"/>
          </a:xfrm>
        </p:spPr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Booth Trinity of Naval Functions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Bound by “use of the sea”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Navies exist to ensure use of the seas while preventing others from exploiting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Military role at base as primary role of navies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Threaten or use force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Different sides do not denote equal importance (fluid)</a:t>
            </a:r>
          </a:p>
          <a:p>
            <a:pPr marL="285750" indent="-285750"/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6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50" y="1388224"/>
            <a:ext cx="5246266" cy="45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Roles of Navies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258530"/>
            <a:ext cx="8693035" cy="5328656"/>
          </a:xfrm>
        </p:spPr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Policing Role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Enforcing sovereignty over maritime frontiers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Also seen as coast guard functions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Takes place in territorial waters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Maintenance of pubic order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Functions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Sovereignty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 Resource enjoyment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Maintenance of order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Nation building – HADR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Not important function for blue water navies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Very important element for majority of navies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750" y="2212257"/>
            <a:ext cx="3871369" cy="25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Roles of Navies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229032"/>
            <a:ext cx="4117103" cy="5358153"/>
          </a:xfrm>
        </p:spPr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Diplomatic Role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Supplements foreign policy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Important role for major navies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Explicit or implicit coercion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Negotiation from strength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Deployment to world oceans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No need to employ force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Mainly to avoid conflict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Ability to escalate rapidly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Manipulation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Influencing relevant observers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Negative or positive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Rely on perceptions</a:t>
            </a:r>
          </a:p>
          <a:p>
            <a:pPr marL="1200150" lvl="2" indent="-285750"/>
            <a:endParaRPr lang="en-ZA" dirty="0" smtClean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02" y="2261418"/>
            <a:ext cx="4504517" cy="29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Roles of Navies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229032"/>
            <a:ext cx="8693035" cy="5358153"/>
          </a:xfrm>
        </p:spPr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Diplomatic Role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Assets of warships in diplomacy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Versatility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Controllability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Mobility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Projection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Access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Symbolism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Endurance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Weaknesses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Slowness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Inciting hostilities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Provoking counter actions</a:t>
            </a:r>
          </a:p>
          <a:p>
            <a:pPr marL="1200150" lvl="2" indent="-285750"/>
            <a:r>
              <a:rPr lang="en-ZA" dirty="0" smtClean="0">
                <a:latin typeface="Calibri" pitchFamily="34" charset="0"/>
              </a:rPr>
              <a:t>Need to be used in conjunction with other diplomacy functions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Difficult to measure true success of diplomacy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31" y="2310580"/>
            <a:ext cx="5356588" cy="24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E459738D6E34EBB64C468AB9A54CC" ma:contentTypeVersion="2" ma:contentTypeDescription="Create a new document." ma:contentTypeScope="" ma:versionID="d4e4dc79369168fa5f28832af447a005">
  <xsd:schema xmlns:xsd="http://www.w3.org/2001/XMLSchema" xmlns:xs="http://www.w3.org/2001/XMLSchema" xmlns:p="http://schemas.microsoft.com/office/2006/metadata/properties" xmlns:ns1="http://schemas.microsoft.com/sharepoint/v3" xmlns:ns2="8df8337c-4e81-442e-97da-cf869c9a6eb5" targetNamespace="http://schemas.microsoft.com/office/2006/metadata/properties" ma:root="true" ma:fieldsID="8231825a134e398df0aaa5c3f811a535" ns1:_="" ns2:_="">
    <xsd:import namespace="http://schemas.microsoft.com/sharepoint/v3"/>
    <xsd:import namespace="8df8337c-4e81-442e-97da-cf869c9a6eb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8337c-4e81-442e-97da-cf869c9a6e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FD5F9C-32F3-4F52-8382-91BB58773D92}"/>
</file>

<file path=customXml/itemProps2.xml><?xml version="1.0" encoding="utf-8"?>
<ds:datastoreItem xmlns:ds="http://schemas.openxmlformats.org/officeDocument/2006/customXml" ds:itemID="{A1246926-BCE8-467B-AE7E-9F37AC700E01}"/>
</file>

<file path=customXml/itemProps3.xml><?xml version="1.0" encoding="utf-8"?>
<ds:datastoreItem xmlns:ds="http://schemas.openxmlformats.org/officeDocument/2006/customXml" ds:itemID="{FC8002DF-0A41-45CA-B6EF-F56A1094BA1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4256</TotalTime>
  <Words>779</Words>
  <Application>Microsoft Office PowerPoint</Application>
  <PresentationFormat>On-screen Show (4:3)</PresentationFormat>
  <Paragraphs>177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Office Theme</vt:lpstr>
      <vt:lpstr>Navies as Agents of Maritime Security</vt:lpstr>
      <vt:lpstr>Contents</vt:lpstr>
      <vt:lpstr>Introduction</vt:lpstr>
      <vt:lpstr>Roles of Navies</vt:lpstr>
      <vt:lpstr>Roles of Navies</vt:lpstr>
      <vt:lpstr>Roles of Navies</vt:lpstr>
      <vt:lpstr>Roles of Navies</vt:lpstr>
      <vt:lpstr>Roles of Navies</vt:lpstr>
      <vt:lpstr>Roles of Navies</vt:lpstr>
      <vt:lpstr>Roles of Navies</vt:lpstr>
      <vt:lpstr>Roles of Navies</vt:lpstr>
      <vt:lpstr>Classification of Navies</vt:lpstr>
      <vt:lpstr>Naval Capabilities</vt:lpstr>
      <vt:lpstr>Naval Capabilities</vt:lpstr>
      <vt:lpstr>Limitations and Challenges to Naval Power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Twenty Four Point Gill Sans Semi Bold</dc:title>
  <dc:creator>Johan van Rooyen</dc:creator>
  <cp:lastModifiedBy>Vrey, F, Prof &lt;fvrey@sun.ac.za&gt;</cp:lastModifiedBy>
  <cp:revision>57</cp:revision>
  <dcterms:created xsi:type="dcterms:W3CDTF">2017-10-20T07:07:46Z</dcterms:created>
  <dcterms:modified xsi:type="dcterms:W3CDTF">2018-12-11T06:06:22Z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0x010100386E459738D6E34EBB64C468AB9A54CC</vt:lpwstr>
  </property>
</Properties>
</file>