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8" r:id="rId4"/>
    <p:sldId id="259" r:id="rId5"/>
    <p:sldId id="260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ED92-9BBE-4565-A5C9-8A24129A2D85}" type="datetimeFigureOut">
              <a:rPr lang="en-ZA" smtClean="0"/>
              <a:t>2021-11-08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45BF5-3A8A-4796-A7FE-B9532B28125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63466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ED92-9BBE-4565-A5C9-8A24129A2D85}" type="datetimeFigureOut">
              <a:rPr lang="en-ZA" smtClean="0"/>
              <a:t>2021-11-08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45BF5-3A8A-4796-A7FE-B9532B28125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08728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ED92-9BBE-4565-A5C9-8A24129A2D85}" type="datetimeFigureOut">
              <a:rPr lang="en-ZA" smtClean="0"/>
              <a:t>2021-11-08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45BF5-3A8A-4796-A7FE-B9532B28125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83263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ED92-9BBE-4565-A5C9-8A24129A2D85}" type="datetimeFigureOut">
              <a:rPr lang="en-ZA" smtClean="0"/>
              <a:t>2021-11-08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45BF5-3A8A-4796-A7FE-B9532B28125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98678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ED92-9BBE-4565-A5C9-8A24129A2D85}" type="datetimeFigureOut">
              <a:rPr lang="en-ZA" smtClean="0"/>
              <a:t>2021-11-08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45BF5-3A8A-4796-A7FE-B9532B28125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45482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ED92-9BBE-4565-A5C9-8A24129A2D85}" type="datetimeFigureOut">
              <a:rPr lang="en-ZA" smtClean="0"/>
              <a:t>2021-11-08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45BF5-3A8A-4796-A7FE-B9532B28125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63555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ED92-9BBE-4565-A5C9-8A24129A2D85}" type="datetimeFigureOut">
              <a:rPr lang="en-ZA" smtClean="0"/>
              <a:t>2021-11-08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45BF5-3A8A-4796-A7FE-B9532B28125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84984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ED92-9BBE-4565-A5C9-8A24129A2D85}" type="datetimeFigureOut">
              <a:rPr lang="en-ZA" smtClean="0"/>
              <a:t>2021-11-08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45BF5-3A8A-4796-A7FE-B9532B28125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56395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ED92-9BBE-4565-A5C9-8A24129A2D85}" type="datetimeFigureOut">
              <a:rPr lang="en-ZA" smtClean="0"/>
              <a:t>2021-11-08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45BF5-3A8A-4796-A7FE-B9532B28125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53413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ED92-9BBE-4565-A5C9-8A24129A2D85}" type="datetimeFigureOut">
              <a:rPr lang="en-ZA" smtClean="0"/>
              <a:t>2021-11-08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45BF5-3A8A-4796-A7FE-B9532B28125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42183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ED92-9BBE-4565-A5C9-8A24129A2D85}" type="datetimeFigureOut">
              <a:rPr lang="en-ZA" smtClean="0"/>
              <a:t>2021-11-08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45BF5-3A8A-4796-A7FE-B9532B28125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91156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9ED92-9BBE-4565-A5C9-8A24129A2D85}" type="datetimeFigureOut">
              <a:rPr lang="en-ZA" smtClean="0"/>
              <a:t>2021-11-08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45BF5-3A8A-4796-A7FE-B9532B28125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55766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4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2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2.jpe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image" Target="../media/image11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3.jp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hyperlink" Target="http://www.dfwines.co.za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0" y="1366838"/>
            <a:ext cx="7429500" cy="4124325"/>
          </a:xfrm>
          <a:prstGeom prst="rect">
            <a:avLst/>
          </a:prstGeom>
        </p:spPr>
      </p:pic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57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25"/>
    </mc:Choice>
    <mc:Fallback xmlns="">
      <p:transition spd="slow" advTm="111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ZA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7" r="779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820472"/>
            <a:ext cx="3932237" cy="3048515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ZA" dirty="0" smtClean="0"/>
              <a:t>Site specific wines driven by terroir.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ZA" dirty="0" smtClean="0"/>
              <a:t>Our understanding of terroir.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ZA" dirty="0" smtClean="0"/>
              <a:t>Our undertaking.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226" y="569119"/>
            <a:ext cx="2479359" cy="1376362"/>
          </a:xfrm>
          <a:prstGeom prst="rect">
            <a:avLst/>
          </a:prstGeom>
        </p:spPr>
      </p:pic>
      <p:pic>
        <p:nvPicPr>
          <p:cNvPr id="15" name="Audio 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86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960"/>
    </mc:Choice>
    <mc:Fallback xmlns="">
      <p:transition spd="slow" advTm="419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en-ZA" dirty="0">
              <a:latin typeface="Calibri" panose="020F050202020403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846230"/>
            <a:ext cx="3932237" cy="302275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T</a:t>
            </a:r>
            <a:r>
              <a:rPr lang="en-ZA" dirty="0" smtClean="0">
                <a:latin typeface="Calibri" panose="020F0502020204030204" pitchFamily="34" charset="0"/>
              </a:rPr>
              <a:t>he best fertilizer is the shadow of the owner.</a:t>
            </a:r>
            <a:endParaRPr lang="en-Z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Our vines are cared for individually.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T</a:t>
            </a:r>
            <a:r>
              <a:rPr lang="en-ZA" dirty="0" smtClean="0"/>
              <a:t>op quality fruit in an environmentally responsible way.</a:t>
            </a:r>
          </a:p>
          <a:p>
            <a:endParaRPr lang="en-ZA" dirty="0" smtClean="0"/>
          </a:p>
          <a:p>
            <a:endParaRPr lang="en-ZA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>
          <a:xfrm>
            <a:off x="5170309" y="457200"/>
            <a:ext cx="4321420" cy="3275482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309" y="3732682"/>
            <a:ext cx="4726546" cy="28253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570" y="1520242"/>
            <a:ext cx="3988570" cy="26519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226" y="569119"/>
            <a:ext cx="2479359" cy="1376362"/>
          </a:xfrm>
          <a:prstGeom prst="rect">
            <a:avLst/>
          </a:prstGeom>
        </p:spPr>
      </p:pic>
      <p:pic>
        <p:nvPicPr>
          <p:cNvPr id="19" name="Audio 1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82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196"/>
    </mc:Choice>
    <mc:Fallback xmlns="">
      <p:transition spd="slow" advTm="391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en-ZA" dirty="0">
              <a:latin typeface="Calibri" panose="020F050202020403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485622"/>
            <a:ext cx="3932237" cy="3383365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ZA" dirty="0" smtClean="0"/>
              <a:t>Production of approximately 30k bottles per annum.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ZA" dirty="0"/>
              <a:t>S</a:t>
            </a:r>
            <a:r>
              <a:rPr lang="en-ZA" dirty="0" smtClean="0"/>
              <a:t>ingle cultivar wines as well as a Bordeaux and Rhone style blend.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ZA" dirty="0" smtClean="0"/>
              <a:t>Low intervention, handmade wines. </a:t>
            </a:r>
          </a:p>
          <a:p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226" y="569119"/>
            <a:ext cx="2479359" cy="13763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991" y="569119"/>
            <a:ext cx="4559979" cy="30319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991" y="3635307"/>
            <a:ext cx="4559979" cy="2564988"/>
          </a:xfrm>
          <a:prstGeom prst="rect">
            <a:avLst/>
          </a:prstGeom>
        </p:spPr>
      </p:pic>
      <p:pic>
        <p:nvPicPr>
          <p:cNvPr id="18" name="Audio 1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11" name="Picture Placeholder 21"/>
          <p:cNvPicPr>
            <a:picLocks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51" t="10187" r="27442" b="6346"/>
          <a:stretch/>
        </p:blipFill>
        <p:spPr>
          <a:xfrm>
            <a:off x="5113089" y="833941"/>
            <a:ext cx="1854558" cy="493016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224592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724"/>
    </mc:Choice>
    <mc:Fallback xmlns="">
      <p:transition spd="slow" advTm="347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3218175"/>
            <a:ext cx="3932237" cy="1262129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ZA" dirty="0" smtClean="0"/>
              <a:t>Our commitment to you.</a:t>
            </a:r>
            <a:endParaRPr lang="en-ZA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226" y="569119"/>
            <a:ext cx="2479359" cy="13763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968" y="3344260"/>
            <a:ext cx="3703235" cy="3017904"/>
          </a:xfrm>
          <a:prstGeom prst="rect">
            <a:avLst/>
          </a:prstGeom>
        </p:spPr>
      </p:pic>
      <p:pic>
        <p:nvPicPr>
          <p:cNvPr id="22" name="Audio 2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9" name="Picture Placeholder 10"/>
          <p:cNvPicPr>
            <a:picLocks noGrp="1" noChangeAspect="1"/>
          </p:cNvPicPr>
          <p:nvPr>
            <p:ph type="pic"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2" r="14372"/>
          <a:stretch>
            <a:fillRect/>
          </a:stretch>
        </p:blipFill>
        <p:spPr>
          <a:xfrm>
            <a:off x="5183188" y="987425"/>
            <a:ext cx="3819144" cy="3015631"/>
          </a:xfrm>
        </p:spPr>
      </p:pic>
    </p:spTree>
    <p:extLst>
      <p:ext uri="{BB962C8B-B14F-4D97-AF65-F5344CB8AC3E}">
        <p14:creationId xmlns:p14="http://schemas.microsoft.com/office/powerpoint/2010/main" val="212768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38"/>
    </mc:Choice>
    <mc:Fallback xmlns="">
      <p:transition spd="slow" advTm="81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458322"/>
            <a:ext cx="3932237" cy="2525802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ZA" dirty="0" smtClean="0">
                <a:latin typeface="Calibri" panose="020F0502020204030204" pitchFamily="34" charset="0"/>
              </a:rPr>
              <a:t>Please visit our website at </a:t>
            </a:r>
            <a:r>
              <a:rPr lang="en-ZA" dirty="0" smtClean="0">
                <a:latin typeface="Calibri" panose="020F0502020204030204" pitchFamily="34" charset="0"/>
                <a:hlinkClick r:id="rId4"/>
              </a:rPr>
              <a:t>www.dfwines.co.za</a:t>
            </a:r>
            <a:r>
              <a:rPr lang="en-ZA" dirty="0" smtClean="0">
                <a:latin typeface="Calibri" panose="020F0502020204030204" pitchFamily="34" charset="0"/>
              </a:rPr>
              <a:t> or contact me at retief@dfwines.co.za.</a:t>
            </a:r>
            <a:endParaRPr lang="en-ZA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ZA" dirty="0" smtClean="0"/>
              <a:t>Our thanks to Ambassador Maruyama and his team.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ZA" dirty="0" smtClean="0"/>
              <a:t>Thank you</a:t>
            </a:r>
            <a:endParaRPr lang="en-ZA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226" y="569119"/>
            <a:ext cx="2479359" cy="1376362"/>
          </a:xfrm>
          <a:prstGeom prst="rect">
            <a:avLst/>
          </a:prstGeom>
        </p:spPr>
      </p:pic>
      <p:pic>
        <p:nvPicPr>
          <p:cNvPr id="13" name="Audio 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083" y="1533928"/>
            <a:ext cx="5460787" cy="354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47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305"/>
    </mc:Choice>
    <mc:Fallback xmlns="">
      <p:transition spd="slow" advTm="203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ZA" sz="3000" dirty="0"/>
              <a:t>Our wines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ZA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ZA" dirty="0"/>
              <a:t>Sauvignon Blanc (Old Vines – Single varietal – Single block)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ZA" dirty="0"/>
              <a:t>Blanc de Noir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ZA" dirty="0"/>
              <a:t>Bordeaux blend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ZA" dirty="0"/>
              <a:t>Rhone Blend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ZA" dirty="0" err="1"/>
              <a:t>Mourvedre</a:t>
            </a:r>
            <a:r>
              <a:rPr lang="en-ZA" dirty="0"/>
              <a:t> (Single varietal – single block)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ZA" dirty="0"/>
              <a:t>Cabernet Sauvignon </a:t>
            </a:r>
            <a:r>
              <a:rPr lang="en-ZA" dirty="0" smtClean="0"/>
              <a:t>(Single </a:t>
            </a:r>
            <a:r>
              <a:rPr lang="en-ZA" dirty="0"/>
              <a:t>varietal – Single block</a:t>
            </a:r>
          </a:p>
          <a:p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226" y="569119"/>
            <a:ext cx="2479359" cy="137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142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9C0EDD282F9E4AAA17016BCA993F97" ma:contentTypeVersion="2" ma:contentTypeDescription="Create a new document." ma:contentTypeScope="" ma:versionID="e25a0f3de0175c38905c47b3d2824bd8">
  <xsd:schema xmlns:xsd="http://www.w3.org/2001/XMLSchema" xmlns:xs="http://www.w3.org/2001/XMLSchema" xmlns:p="http://schemas.microsoft.com/office/2006/metadata/properties" xmlns:ns1="http://schemas.microsoft.com/sharepoint/v3" xmlns:ns2="3d0ffbf4-0ab1-4e4b-bd8c-865f61d41201" targetNamespace="http://schemas.microsoft.com/office/2006/metadata/properties" ma:root="true" ma:fieldsID="0358fc54e04717fd1f8ea0dccb55e9fc" ns1:_="" ns2:_="">
    <xsd:import namespace="http://schemas.microsoft.com/sharepoint/v3"/>
    <xsd:import namespace="3d0ffbf4-0ab1-4e4b-bd8c-865f61d41201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0ffbf4-0ab1-4e4b-bd8c-865f61d4120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FB5DC67-D8A7-4AEC-8F05-E56F4BB7E1B8}"/>
</file>

<file path=customXml/itemProps2.xml><?xml version="1.0" encoding="utf-8"?>
<ds:datastoreItem xmlns:ds="http://schemas.openxmlformats.org/officeDocument/2006/customXml" ds:itemID="{1CAED228-EB47-4088-90C1-2781A7EBF52D}"/>
</file>

<file path=customXml/itemProps3.xml><?xml version="1.0" encoding="utf-8"?>
<ds:datastoreItem xmlns:ds="http://schemas.openxmlformats.org/officeDocument/2006/customXml" ds:itemID="{EFB70865-A162-4344-A5D7-1C3B33EA35AE}"/>
</file>

<file path=docProps/app.xml><?xml version="1.0" encoding="utf-8"?>
<Properties xmlns="http://schemas.openxmlformats.org/officeDocument/2006/extended-properties" xmlns:vt="http://schemas.openxmlformats.org/officeDocument/2006/docPropsVTypes">
  <TotalTime>4497</TotalTime>
  <Words>133</Words>
  <Application>Microsoft Office PowerPoint</Application>
  <PresentationFormat>Widescreen</PresentationFormat>
  <Paragraphs>21</Paragraphs>
  <Slides>7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Retief du Toit</dc:creator>
  <cp:lastModifiedBy>Retief du Toit</cp:lastModifiedBy>
  <cp:revision>47</cp:revision>
  <dcterms:created xsi:type="dcterms:W3CDTF">2021-11-01T07:22:44Z</dcterms:created>
  <dcterms:modified xsi:type="dcterms:W3CDTF">2021-11-08T14:10:16Z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0x0101004C9C0EDD282F9E4AAA17016BCA993F97</vt:lpwstr>
  </property>
</Properties>
</file>