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3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Masters/slideMaster1.xml" ContentType="application/vnd.openxmlformats-officedocument.presentationml.slideMaster+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34.xml" ContentType="application/vnd.openxmlformats-officedocument.presentationml.slideLayout+xml"/>
  <Override PartName="/ppt/slideLayouts/slideLayout3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7" r:id="rId5"/>
    <p:sldId id="258" r:id="rId6"/>
    <p:sldId id="259" r:id="rId7"/>
    <p:sldId id="292" r:id="rId8"/>
    <p:sldId id="261" r:id="rId9"/>
    <p:sldId id="262" r:id="rId10"/>
    <p:sldId id="263" r:id="rId11"/>
    <p:sldId id="29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94"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8E76FC26-3890-4859-A41B-06BCC3F06ABE}"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7BBF4B-624D-4F4D-8932-89766AADA5B2}"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100196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C339321-ED8D-4C81-B571-D76AECCCB817}"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4BAD31-E45C-4729-8350-FD21E6569AED}"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21096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0144C67-D364-4CC6-8F51-B7D334E34E3A}"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4A6A1-7991-4BEF-A164-EA56A9639533}"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93775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1463A3F-8D76-48AA-9F4D-D229E03674D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3F9E6E-53BC-4DA9-AFFC-EF01AE5564A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88881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C76E916-FBC5-4644-80F4-A6A72CA1D8F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915747-FB68-4AE6-8583-43570449CAC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726898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1EF74C-76E6-4D57-AEBF-AD1EBC7A7031}"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C62452-4295-4129-80F5-3CFC9599F565}"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609491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DC9C242E-413C-4785-B19C-12E6A7C31C62}"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1179B1-7CE6-4AFE-829B-0316891FEE5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500137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8064E0ED-295C-4738-9377-4D7D4F78CECE}" type="datetimeFigureOut">
              <a:rPr lang="en-ZA">
                <a:solidFill>
                  <a:prstClr val="black">
                    <a:tint val="75000"/>
                  </a:prstClr>
                </a:solidFill>
              </a:rPr>
              <a:pPr>
                <a:defRPr/>
              </a:pPr>
              <a:t>2012/11/08</a:t>
            </a:fld>
            <a:endParaRPr lang="en-Z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D04272-144C-4A70-9448-45B9E8020949}"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75620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B8A21ECB-FF0D-4EF0-9AA7-ACEA27FAF8CC}" type="datetimeFigureOut">
              <a:rPr lang="en-ZA">
                <a:solidFill>
                  <a:prstClr val="black">
                    <a:tint val="75000"/>
                  </a:prstClr>
                </a:solidFill>
              </a:rPr>
              <a:pPr>
                <a:defRPr/>
              </a:pPr>
              <a:t>2012/11/08</a:t>
            </a:fld>
            <a:endParaRPr lang="en-Z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A59A7B5-FAC6-47E3-B9A5-20D89C6A5A68}"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421804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EF1BA9-B854-4E5E-BED5-7DC92AD18F5E}" type="datetimeFigureOut">
              <a:rPr lang="en-ZA">
                <a:solidFill>
                  <a:prstClr val="black">
                    <a:tint val="75000"/>
                  </a:prstClr>
                </a:solidFill>
              </a:rPr>
              <a:pPr>
                <a:defRPr/>
              </a:pPr>
              <a:t>2012/11/08</a:t>
            </a:fld>
            <a:endParaRPr lang="en-Z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F14D52C-A275-4B32-8429-45756B10148F}"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083703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41820B-3120-4C5A-8ED2-190808A158AA}"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5A511D-EC21-4E75-99D5-75F63E36724D}"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33374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2BCAC417-25D1-405C-9B7A-80698D044C20}"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8D3B06-F5F9-46DD-BA62-0F4EFCF45FBF}"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542874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8CE6F3-5E8D-472E-A123-54E54FD0B34C}"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F74EA8-1C19-4A0F-8957-C6C3183A3E6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665163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3BA12BAA-0B24-4537-80CC-DE4FF659B26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CAEC73-7DE1-451F-A9A1-D335EA116F5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404479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B085D5F6-369C-4236-8ACD-EEDABDFADD07}"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E01FBF-4AB5-4092-9C15-80DEFDB48444}"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136036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1463A3F-8D76-48AA-9F4D-D229E03674D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3F9E6E-53BC-4DA9-AFFC-EF01AE5564A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888818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C76E916-FBC5-4644-80F4-A6A72CA1D8F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915747-FB68-4AE6-8583-43570449CAC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726898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1EF74C-76E6-4D57-AEBF-AD1EBC7A7031}"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C62452-4295-4129-80F5-3CFC9599F565}"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609491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DC9C242E-413C-4785-B19C-12E6A7C31C62}"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1179B1-7CE6-4AFE-829B-0316891FEE5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500137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8064E0ED-295C-4738-9377-4D7D4F78CECE}" type="datetimeFigureOut">
              <a:rPr lang="en-ZA">
                <a:solidFill>
                  <a:prstClr val="black">
                    <a:tint val="75000"/>
                  </a:prstClr>
                </a:solidFill>
              </a:rPr>
              <a:pPr>
                <a:defRPr/>
              </a:pPr>
              <a:t>2012/11/08</a:t>
            </a:fld>
            <a:endParaRPr lang="en-Z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D04272-144C-4A70-9448-45B9E8020949}"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75620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B8A21ECB-FF0D-4EF0-9AA7-ACEA27FAF8CC}" type="datetimeFigureOut">
              <a:rPr lang="en-ZA">
                <a:solidFill>
                  <a:prstClr val="black">
                    <a:tint val="75000"/>
                  </a:prstClr>
                </a:solidFill>
              </a:rPr>
              <a:pPr>
                <a:defRPr/>
              </a:pPr>
              <a:t>2012/11/08</a:t>
            </a:fld>
            <a:endParaRPr lang="en-Z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A59A7B5-FAC6-47E3-B9A5-20D89C6A5A68}"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42180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EF1BA9-B854-4E5E-BED5-7DC92AD18F5E}" type="datetimeFigureOut">
              <a:rPr lang="en-ZA">
                <a:solidFill>
                  <a:prstClr val="black">
                    <a:tint val="75000"/>
                  </a:prstClr>
                </a:solidFill>
              </a:rPr>
              <a:pPr>
                <a:defRPr/>
              </a:pPr>
              <a:t>2012/11/08</a:t>
            </a:fld>
            <a:endParaRPr lang="en-Z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F14D52C-A275-4B32-8429-45756B10148F}"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08370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906312-E1DC-473F-95E0-AAB482500C29}"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BCB834-93F3-472E-9943-D5B677EC3EF8}"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963754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41820B-3120-4C5A-8ED2-190808A158AA}"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5A511D-EC21-4E75-99D5-75F63E36724D}"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333742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8CE6F3-5E8D-472E-A123-54E54FD0B34C}"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F74EA8-1C19-4A0F-8957-C6C3183A3E6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665163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3BA12BAA-0B24-4537-80CC-DE4FF659B26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CAEC73-7DE1-451F-A9A1-D335EA116F5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404479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B085D5F6-369C-4236-8ACD-EEDABDFADD07}"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E01FBF-4AB5-4092-9C15-80DEFDB48444}"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136036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1463A3F-8D76-48AA-9F4D-D229E03674D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3F9E6E-53BC-4DA9-AFFC-EF01AE5564A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888818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C76E916-FBC5-4644-80F4-A6A72CA1D8F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915747-FB68-4AE6-8583-43570449CAC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726898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1EF74C-76E6-4D57-AEBF-AD1EBC7A7031}"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C62452-4295-4129-80F5-3CFC9599F565}"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609491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DC9C242E-413C-4785-B19C-12E6A7C31C62}"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1179B1-7CE6-4AFE-829B-0316891FEE5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500137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8064E0ED-295C-4738-9377-4D7D4F78CECE}" type="datetimeFigureOut">
              <a:rPr lang="en-ZA">
                <a:solidFill>
                  <a:prstClr val="black">
                    <a:tint val="75000"/>
                  </a:prstClr>
                </a:solidFill>
              </a:rPr>
              <a:pPr>
                <a:defRPr/>
              </a:pPr>
              <a:t>2012/11/08</a:t>
            </a:fld>
            <a:endParaRPr lang="en-Z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D04272-144C-4A70-9448-45B9E8020949}"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75620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B8A21ECB-FF0D-4EF0-9AA7-ACEA27FAF8CC}" type="datetimeFigureOut">
              <a:rPr lang="en-ZA">
                <a:solidFill>
                  <a:prstClr val="black">
                    <a:tint val="75000"/>
                  </a:prstClr>
                </a:solidFill>
              </a:rPr>
              <a:pPr>
                <a:defRPr/>
              </a:pPr>
              <a:t>2012/11/08</a:t>
            </a:fld>
            <a:endParaRPr lang="en-Z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A59A7B5-FAC6-47E3-B9A5-20D89C6A5A68}"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4218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DF7A4308-F093-48D1-9201-6BB2E4908CCF}"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3CB533-B681-4BE7-9D3E-08F96ABF7AB0}"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484189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EF1BA9-B854-4E5E-BED5-7DC92AD18F5E}" type="datetimeFigureOut">
              <a:rPr lang="en-ZA">
                <a:solidFill>
                  <a:prstClr val="black">
                    <a:tint val="75000"/>
                  </a:prstClr>
                </a:solidFill>
              </a:rPr>
              <a:pPr>
                <a:defRPr/>
              </a:pPr>
              <a:t>2012/11/08</a:t>
            </a:fld>
            <a:endParaRPr lang="en-Z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F14D52C-A275-4B32-8429-45756B10148F}"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083703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41820B-3120-4C5A-8ED2-190808A158AA}"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5A511D-EC21-4E75-99D5-75F63E36724D}"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333742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8CE6F3-5E8D-472E-A123-54E54FD0B34C}"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F74EA8-1C19-4A0F-8957-C6C3183A3E6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66516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3BA12BAA-0B24-4537-80CC-DE4FF659B26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CAEC73-7DE1-451F-A9A1-D335EA116F5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404479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B085D5F6-369C-4236-8ACD-EEDABDFADD07}"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E01FBF-4AB5-4092-9C15-80DEFDB48444}"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13603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B89DE22C-27A9-44B0-91E0-A8F5942C1BE2}" type="datetimeFigureOut">
              <a:rPr lang="en-ZA">
                <a:solidFill>
                  <a:prstClr val="black">
                    <a:tint val="75000"/>
                  </a:prstClr>
                </a:solidFill>
              </a:rPr>
              <a:pPr>
                <a:defRPr/>
              </a:pPr>
              <a:t>2012/11/08</a:t>
            </a:fld>
            <a:endParaRPr lang="en-Z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61487E6-FE5D-4BF7-BB37-336F4BFED631}"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3773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3A9857F2-0336-48E0-B191-BD8EA9F66FC0}" type="datetimeFigureOut">
              <a:rPr lang="en-ZA">
                <a:solidFill>
                  <a:prstClr val="black">
                    <a:tint val="75000"/>
                  </a:prstClr>
                </a:solidFill>
              </a:rPr>
              <a:pPr>
                <a:defRPr/>
              </a:pPr>
              <a:t>2012/11/08</a:t>
            </a:fld>
            <a:endParaRPr lang="en-Z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72E4928-0DD8-4C0D-8FEA-280FDF6DAB94}"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3077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FA105F-55FF-4E31-8763-EBDE725D6621}" type="datetimeFigureOut">
              <a:rPr lang="en-ZA">
                <a:solidFill>
                  <a:prstClr val="black">
                    <a:tint val="75000"/>
                  </a:prstClr>
                </a:solidFill>
              </a:rPr>
              <a:pPr>
                <a:defRPr/>
              </a:pPr>
              <a:t>2012/11/08</a:t>
            </a:fld>
            <a:endParaRPr lang="en-Z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21ED8EB-313D-46A9-B59B-40FEE5A62292}"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61838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FCA82F-201A-4966-AAFF-64DD552B1DCD}"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BAD3EA-DB95-49B7-9C01-2004AE3B664F}"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07690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BF027E-CE22-427E-8CAD-FF2B3E893FFB}" type="datetimeFigureOut">
              <a:rPr lang="en-ZA">
                <a:solidFill>
                  <a:prstClr val="black">
                    <a:tint val="75000"/>
                  </a:prstClr>
                </a:solidFill>
              </a:rPr>
              <a:pPr>
                <a:defRPr/>
              </a:pPr>
              <a:t>2012/11/08</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DD1B72-3E02-490E-9AB7-5C6153574176}"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25428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E2ABE5-6179-41D0-8F0A-041C4711BBE5}"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5C98F0-4EDC-45A5-B98A-19E8AAE4648A}"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257893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4FC05F-4425-4E45-9349-1C2C1D178AE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CEF1A1-B38A-42A6-8941-92B2C6693C0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459441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4FC05F-4425-4E45-9349-1C2C1D178AE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CEF1A1-B38A-42A6-8941-92B2C6693C0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459441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4FC05F-4425-4E45-9349-1C2C1D178AE6}" type="datetimeFigureOut">
              <a:rPr lang="en-ZA">
                <a:solidFill>
                  <a:prstClr val="black">
                    <a:tint val="75000"/>
                  </a:prstClr>
                </a:solidFill>
              </a:rPr>
              <a:pPr>
                <a:defRPr/>
              </a:pPr>
              <a:t>2012/11/08</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CEF1A1-B38A-42A6-8941-92B2C6693C0C}"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4594412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US_Stacked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3375"/>
            <a:ext cx="66960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596900" y="2919413"/>
            <a:ext cx="79343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pPr>
            <a:r>
              <a:rPr lang="en-US" sz="8000" i="1">
                <a:solidFill>
                  <a:srgbClr val="8E001B"/>
                </a:solidFill>
                <a:latin typeface="Alien Encounters Solid"/>
              </a:rPr>
              <a:t>Konvokasie</a:t>
            </a:r>
          </a:p>
        </p:txBody>
      </p:sp>
      <p:sp>
        <p:nvSpPr>
          <p:cNvPr id="2052" name="TextBox 1"/>
          <p:cNvSpPr txBox="1">
            <a:spLocks noChangeArrowheads="1"/>
          </p:cNvSpPr>
          <p:nvPr/>
        </p:nvSpPr>
        <p:spPr bwMode="auto">
          <a:xfrm>
            <a:off x="568325" y="4214813"/>
            <a:ext cx="7791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3600">
                <a:solidFill>
                  <a:prstClr val="black"/>
                </a:solidFill>
              </a:rPr>
              <a:t>8 Nov 2012</a:t>
            </a:r>
            <a:endParaRPr lang="en-US" sz="3600">
              <a:solidFill>
                <a:srgbClr val="A50021"/>
              </a:solidFill>
            </a:endParaRPr>
          </a:p>
          <a:p>
            <a:pPr eaLnBrk="1" fontAlgn="base" hangingPunct="1">
              <a:spcBef>
                <a:spcPct val="0"/>
              </a:spcBef>
              <a:spcAft>
                <a:spcPct val="0"/>
              </a:spcAft>
            </a:pPr>
            <a:endParaRPr lang="en-ZA">
              <a:solidFill>
                <a:prstClr val="black"/>
              </a:solidFill>
            </a:endParaRPr>
          </a:p>
        </p:txBody>
      </p:sp>
    </p:spTree>
    <p:extLst>
      <p:ext uri="{BB962C8B-B14F-4D97-AF65-F5344CB8AC3E}">
        <p14:creationId xmlns:p14="http://schemas.microsoft.com/office/powerpoint/2010/main" val="1311121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135096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2"/>
          <p:cNvSpPr txBox="1">
            <a:spLocks noChangeArrowheads="1"/>
          </p:cNvSpPr>
          <p:nvPr/>
        </p:nvSpPr>
        <p:spPr bwMode="auto">
          <a:xfrm>
            <a:off x="395288" y="4005263"/>
            <a:ext cx="85693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buFont typeface="Arial" pitchFamily="34" charset="0"/>
              <a:buChar char="•"/>
            </a:pPr>
            <a:r>
              <a:rPr lang="en-US" sz="2000" dirty="0" err="1">
                <a:solidFill>
                  <a:prstClr val="black"/>
                </a:solidFill>
                <a:latin typeface="Arial" pitchFamily="34" charset="0"/>
              </a:rPr>
              <a:t>Navorsing</a:t>
            </a:r>
            <a:r>
              <a:rPr lang="en-US" sz="2000" dirty="0">
                <a:solidFill>
                  <a:prstClr val="black"/>
                </a:solidFill>
                <a:latin typeface="Arial" pitchFamily="34" charset="0"/>
              </a:rPr>
              <a:t> </a:t>
            </a:r>
            <a:r>
              <a:rPr lang="en-US" sz="2000" dirty="0" err="1">
                <a:solidFill>
                  <a:prstClr val="black"/>
                </a:solidFill>
                <a:latin typeface="Arial" pitchFamily="34" charset="0"/>
              </a:rPr>
              <a:t>toon</a:t>
            </a:r>
            <a:r>
              <a:rPr lang="en-US" sz="2000" dirty="0">
                <a:solidFill>
                  <a:prstClr val="black"/>
                </a:solidFill>
                <a:latin typeface="Arial" pitchFamily="34" charset="0"/>
              </a:rPr>
              <a:t>: die </a:t>
            </a:r>
            <a:r>
              <a:rPr lang="en-US" sz="2000" dirty="0" err="1">
                <a:solidFill>
                  <a:prstClr val="black"/>
                </a:solidFill>
                <a:latin typeface="Arial" pitchFamily="34" charset="0"/>
              </a:rPr>
              <a:t>grootste</a:t>
            </a:r>
            <a:r>
              <a:rPr lang="en-US" sz="2000" dirty="0">
                <a:solidFill>
                  <a:prstClr val="black"/>
                </a:solidFill>
                <a:latin typeface="Arial" pitchFamily="34" charset="0"/>
              </a:rPr>
              <a:t> </a:t>
            </a:r>
            <a:r>
              <a:rPr lang="en-US" sz="2000" dirty="0" err="1">
                <a:solidFill>
                  <a:prstClr val="black"/>
                </a:solidFill>
                <a:latin typeface="Arial" pitchFamily="34" charset="0"/>
              </a:rPr>
              <a:t>sosio-ekonomiese</a:t>
            </a:r>
            <a:r>
              <a:rPr lang="en-US" sz="2000" dirty="0">
                <a:solidFill>
                  <a:prstClr val="black"/>
                </a:solidFill>
                <a:latin typeface="Arial" pitchFamily="34" charset="0"/>
              </a:rPr>
              <a:t> </a:t>
            </a:r>
            <a:r>
              <a:rPr lang="en-US" sz="2000" dirty="0" err="1">
                <a:solidFill>
                  <a:prstClr val="black"/>
                </a:solidFill>
                <a:latin typeface="Arial" pitchFamily="34" charset="0"/>
              </a:rPr>
              <a:t>probleem</a:t>
            </a:r>
            <a:r>
              <a:rPr lang="en-US" sz="2000" dirty="0">
                <a:solidFill>
                  <a:prstClr val="black"/>
                </a:solidFill>
                <a:latin typeface="Arial" pitchFamily="34" charset="0"/>
              </a:rPr>
              <a:t> in </a:t>
            </a:r>
            <a:r>
              <a:rPr lang="en-US" sz="2000" dirty="0" err="1">
                <a:solidFill>
                  <a:prstClr val="black"/>
                </a:solidFill>
                <a:latin typeface="Arial" pitchFamily="34" charset="0"/>
              </a:rPr>
              <a:t>agtergeblewe</a:t>
            </a:r>
            <a:r>
              <a:rPr lang="en-US" sz="2000" dirty="0">
                <a:solidFill>
                  <a:prstClr val="black"/>
                </a:solidFill>
                <a:latin typeface="Arial" pitchFamily="34" charset="0"/>
              </a:rPr>
              <a:t> </a:t>
            </a:r>
            <a:r>
              <a:rPr lang="en-US" sz="2000" dirty="0" err="1">
                <a:solidFill>
                  <a:prstClr val="black"/>
                </a:solidFill>
                <a:latin typeface="Arial" pitchFamily="34" charset="0"/>
              </a:rPr>
              <a:t>gemeenskappe</a:t>
            </a:r>
            <a:r>
              <a:rPr lang="en-US" sz="2000" dirty="0">
                <a:solidFill>
                  <a:prstClr val="black"/>
                </a:solidFill>
                <a:latin typeface="Arial" pitchFamily="34" charset="0"/>
              </a:rPr>
              <a:t>: </a:t>
            </a:r>
            <a:r>
              <a:rPr lang="en-US" sz="2000" dirty="0" err="1">
                <a:solidFill>
                  <a:prstClr val="black"/>
                </a:solidFill>
                <a:latin typeface="Arial" pitchFamily="34" charset="0"/>
              </a:rPr>
              <a:t>ongeletterdheid</a:t>
            </a:r>
            <a:r>
              <a:rPr lang="en-US" sz="2000" dirty="0">
                <a:solidFill>
                  <a:prstClr val="black"/>
                </a:solidFill>
                <a:latin typeface="Arial" pitchFamily="34" charset="0"/>
              </a:rPr>
              <a:t>, </a:t>
            </a:r>
            <a:r>
              <a:rPr lang="en-US" sz="2000" dirty="0" err="1">
                <a:solidFill>
                  <a:prstClr val="black"/>
                </a:solidFill>
                <a:latin typeface="Arial" pitchFamily="34" charset="0"/>
              </a:rPr>
              <a:t>armoede</a:t>
            </a:r>
            <a:r>
              <a:rPr lang="en-US" sz="2000" dirty="0">
                <a:solidFill>
                  <a:prstClr val="black"/>
                </a:solidFill>
                <a:latin typeface="Arial" pitchFamily="34" charset="0"/>
              </a:rPr>
              <a:t>, </a:t>
            </a:r>
            <a:r>
              <a:rPr lang="en-US" sz="2000" dirty="0" err="1">
                <a:solidFill>
                  <a:prstClr val="black"/>
                </a:solidFill>
                <a:latin typeface="Arial" pitchFamily="34" charset="0"/>
              </a:rPr>
              <a:t>werkloosheid</a:t>
            </a:r>
            <a:endParaRPr lang="en-US" sz="2000" dirty="0">
              <a:solidFill>
                <a:prstClr val="black"/>
              </a:solidFill>
              <a:latin typeface="Arial" pitchFamily="34" charset="0"/>
            </a:endParaRPr>
          </a:p>
          <a:p>
            <a:pPr eaLnBrk="1" fontAlgn="base" hangingPunct="1">
              <a:spcBef>
                <a:spcPct val="0"/>
              </a:spcBef>
              <a:spcAft>
                <a:spcPct val="0"/>
              </a:spcAft>
              <a:buFont typeface="Arial" pitchFamily="34" charset="0"/>
              <a:buChar char="•"/>
            </a:pPr>
            <a:r>
              <a:rPr lang="en-US" sz="2000" dirty="0" err="1">
                <a:solidFill>
                  <a:prstClr val="black"/>
                </a:solidFill>
                <a:latin typeface="Arial" pitchFamily="34" charset="0"/>
              </a:rPr>
              <a:t>Breek</a:t>
            </a:r>
            <a:r>
              <a:rPr lang="en-US" sz="2000" dirty="0">
                <a:solidFill>
                  <a:prstClr val="black"/>
                </a:solidFill>
                <a:latin typeface="Arial" pitchFamily="34" charset="0"/>
              </a:rPr>
              <a:t> </a:t>
            </a:r>
            <a:r>
              <a:rPr lang="en-US" sz="2000" dirty="0" err="1">
                <a:solidFill>
                  <a:prstClr val="black"/>
                </a:solidFill>
                <a:latin typeface="Arial" pitchFamily="34" charset="0"/>
              </a:rPr>
              <a:t>siklus</a:t>
            </a:r>
            <a:r>
              <a:rPr lang="en-US" sz="2000" dirty="0">
                <a:solidFill>
                  <a:prstClr val="black"/>
                </a:solidFill>
                <a:latin typeface="Arial" pitchFamily="34" charset="0"/>
              </a:rPr>
              <a:t> van </a:t>
            </a:r>
            <a:r>
              <a:rPr lang="en-US" sz="2000" dirty="0" err="1">
                <a:solidFill>
                  <a:prstClr val="black"/>
                </a:solidFill>
                <a:latin typeface="Arial" pitchFamily="34" charset="0"/>
              </a:rPr>
              <a:t>armoede</a:t>
            </a:r>
            <a:r>
              <a:rPr lang="en-US" sz="2000" dirty="0">
                <a:solidFill>
                  <a:prstClr val="black"/>
                </a:solidFill>
                <a:latin typeface="Arial" pitchFamily="34" charset="0"/>
              </a:rPr>
              <a:t> en </a:t>
            </a:r>
            <a:r>
              <a:rPr lang="en-US" sz="2000" dirty="0" err="1">
                <a:solidFill>
                  <a:prstClr val="black"/>
                </a:solidFill>
                <a:latin typeface="Arial" pitchFamily="34" charset="0"/>
              </a:rPr>
              <a:t>ellende</a:t>
            </a:r>
            <a:r>
              <a:rPr lang="en-US" sz="2000" dirty="0">
                <a:solidFill>
                  <a:prstClr val="black"/>
                </a:solidFill>
                <a:latin typeface="Arial" pitchFamily="34" charset="0"/>
              </a:rPr>
              <a:t> </a:t>
            </a:r>
            <a:r>
              <a:rPr lang="en-US" sz="2000" dirty="0" err="1">
                <a:solidFill>
                  <a:prstClr val="black"/>
                </a:solidFill>
                <a:latin typeface="Arial" pitchFamily="34" charset="0"/>
              </a:rPr>
              <a:t>deur</a:t>
            </a:r>
            <a:r>
              <a:rPr lang="en-US" sz="2000" dirty="0">
                <a:solidFill>
                  <a:prstClr val="black"/>
                </a:solidFill>
                <a:latin typeface="Arial" pitchFamily="34" charset="0"/>
              </a:rPr>
              <a:t> </a:t>
            </a:r>
            <a:r>
              <a:rPr lang="en-US" sz="2000" dirty="0" err="1">
                <a:solidFill>
                  <a:prstClr val="black"/>
                </a:solidFill>
                <a:latin typeface="Arial" pitchFamily="34" charset="0"/>
              </a:rPr>
              <a:t>bemagtiging</a:t>
            </a:r>
            <a:endParaRPr lang="en-US" sz="2000" dirty="0">
              <a:solidFill>
                <a:prstClr val="black"/>
              </a:solidFill>
              <a:latin typeface="Arial" pitchFamily="34" charset="0"/>
            </a:endParaRPr>
          </a:p>
          <a:p>
            <a:pPr eaLnBrk="1" fontAlgn="base" hangingPunct="1">
              <a:spcBef>
                <a:spcPct val="0"/>
              </a:spcBef>
              <a:spcAft>
                <a:spcPct val="0"/>
              </a:spcAft>
              <a:buFont typeface="Arial" pitchFamily="34" charset="0"/>
              <a:buChar char="•"/>
            </a:pPr>
            <a:r>
              <a:rPr lang="en-US" sz="2000" dirty="0" err="1">
                <a:solidFill>
                  <a:prstClr val="white">
                    <a:lumMod val="75000"/>
                  </a:prstClr>
                </a:solidFill>
                <a:latin typeface="Arial" pitchFamily="34" charset="0"/>
              </a:rPr>
              <a:t>Droom</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stig</a:t>
            </a:r>
            <a:r>
              <a:rPr lang="en-US" sz="2000" dirty="0">
                <a:solidFill>
                  <a:prstClr val="white">
                    <a:lumMod val="75000"/>
                  </a:prstClr>
                </a:solidFill>
                <a:latin typeface="Arial" pitchFamily="34" charset="0"/>
              </a:rPr>
              <a:t> ‘n </a:t>
            </a:r>
            <a:r>
              <a:rPr lang="en-US" sz="2000" dirty="0" err="1">
                <a:solidFill>
                  <a:prstClr val="white">
                    <a:lumMod val="75000"/>
                  </a:prstClr>
                </a:solidFill>
                <a:latin typeface="Arial" pitchFamily="34" charset="0"/>
              </a:rPr>
              <a:t>opleidingsentrum</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waar</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holistiese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benadering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gevolg</a:t>
            </a:r>
            <a:r>
              <a:rPr lang="en-US" sz="2000" dirty="0">
                <a:solidFill>
                  <a:prstClr val="white">
                    <a:lumMod val="75000"/>
                  </a:prstClr>
                </a:solidFill>
                <a:latin typeface="Arial" pitchFamily="34" charset="0"/>
              </a:rPr>
              <a:t> word </a:t>
            </a:r>
            <a:r>
              <a:rPr lang="en-US" sz="2000" dirty="0" err="1">
                <a:solidFill>
                  <a:prstClr val="white">
                    <a:lumMod val="75000"/>
                  </a:prstClr>
                </a:solidFill>
                <a:latin typeface="Arial" pitchFamily="34" charset="0"/>
              </a:rPr>
              <a:t>om</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mense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te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bemagtig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geletterdheidskursusse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beroepsopleiding</a:t>
            </a:r>
            <a:endParaRPr lang="en-US" sz="2000" dirty="0">
              <a:solidFill>
                <a:prstClr val="white">
                  <a:lumMod val="75000"/>
                </a:prstClr>
              </a:solidFill>
              <a:latin typeface="Arial" pitchFamily="34" charset="0"/>
            </a:endParaRPr>
          </a:p>
          <a:p>
            <a:pPr eaLnBrk="1" fontAlgn="base" hangingPunct="1">
              <a:spcBef>
                <a:spcPct val="0"/>
              </a:spcBef>
              <a:spcAft>
                <a:spcPct val="0"/>
              </a:spcAft>
              <a:buFont typeface="Arial" pitchFamily="34" charset="0"/>
              <a:buChar char="•"/>
            </a:pPr>
            <a:r>
              <a:rPr lang="en-US" sz="2000" dirty="0" err="1">
                <a:solidFill>
                  <a:prstClr val="white">
                    <a:lumMod val="75000"/>
                  </a:prstClr>
                </a:solidFill>
                <a:latin typeface="Arial" pitchFamily="34" charset="0"/>
              </a:rPr>
              <a:t>Arbeidsmark</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bied</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werkgeleenthede</a:t>
            </a:r>
            <a:r>
              <a:rPr lang="en-US" sz="2000" dirty="0">
                <a:solidFill>
                  <a:prstClr val="white">
                    <a:lumMod val="75000"/>
                  </a:prstClr>
                </a:solidFill>
                <a:latin typeface="Arial" pitchFamily="34" charset="0"/>
              </a:rPr>
              <a:t> op </a:t>
            </a:r>
            <a:r>
              <a:rPr lang="en-US" sz="2000" dirty="0" err="1">
                <a:solidFill>
                  <a:prstClr val="white">
                    <a:lumMod val="75000"/>
                  </a:prstClr>
                </a:solidFill>
                <a:latin typeface="Arial" pitchFamily="34" charset="0"/>
              </a:rPr>
              <a:t>intreevlak</a:t>
            </a:r>
            <a:r>
              <a:rPr lang="en-US" sz="2000" dirty="0">
                <a:solidFill>
                  <a:prstClr val="white">
                    <a:lumMod val="75000"/>
                  </a:prstClr>
                </a:solidFill>
                <a:latin typeface="Arial" pitchFamily="34" charset="0"/>
              </a:rPr>
              <a:t> in </a:t>
            </a:r>
            <a:r>
              <a:rPr lang="en-US" sz="2000" dirty="0" err="1">
                <a:solidFill>
                  <a:prstClr val="white">
                    <a:lumMod val="75000"/>
                  </a:prstClr>
                </a:solidFill>
                <a:latin typeface="Arial" pitchFamily="34" charset="0"/>
              </a:rPr>
              <a:t>bedrywe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soos</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toerisme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kinderversorging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bejaardesorg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huisbestuur</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gasvryheids-bedryf</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spyseniering</a:t>
            </a:r>
            <a:endParaRPr lang="en-ZA" sz="2000" dirty="0">
              <a:solidFill>
                <a:prstClr val="white">
                  <a:lumMod val="75000"/>
                </a:prstClr>
              </a:solidFill>
              <a:latin typeface="Arial" pitchFamily="34" charset="0"/>
            </a:endParaRPr>
          </a:p>
        </p:txBody>
      </p:sp>
    </p:spTree>
    <p:extLst>
      <p:ext uri="{BB962C8B-B14F-4D97-AF65-F5344CB8AC3E}">
        <p14:creationId xmlns:p14="http://schemas.microsoft.com/office/powerpoint/2010/main" val="3954855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135096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2"/>
          <p:cNvSpPr txBox="1">
            <a:spLocks noChangeArrowheads="1"/>
          </p:cNvSpPr>
          <p:nvPr/>
        </p:nvSpPr>
        <p:spPr bwMode="auto">
          <a:xfrm>
            <a:off x="395288" y="4005263"/>
            <a:ext cx="85693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buFont typeface="Arial" pitchFamily="34" charset="0"/>
              <a:buChar char="•"/>
            </a:pPr>
            <a:r>
              <a:rPr lang="en-US" sz="2000" dirty="0" err="1">
                <a:solidFill>
                  <a:prstClr val="black"/>
                </a:solidFill>
                <a:latin typeface="Arial" pitchFamily="34" charset="0"/>
              </a:rPr>
              <a:t>Navorsing</a:t>
            </a:r>
            <a:r>
              <a:rPr lang="en-US" sz="2000" dirty="0">
                <a:solidFill>
                  <a:prstClr val="black"/>
                </a:solidFill>
                <a:latin typeface="Arial" pitchFamily="34" charset="0"/>
              </a:rPr>
              <a:t> </a:t>
            </a:r>
            <a:r>
              <a:rPr lang="en-US" sz="2000" dirty="0" err="1">
                <a:solidFill>
                  <a:prstClr val="black"/>
                </a:solidFill>
                <a:latin typeface="Arial" pitchFamily="34" charset="0"/>
              </a:rPr>
              <a:t>toon</a:t>
            </a:r>
            <a:r>
              <a:rPr lang="en-US" sz="2000" dirty="0">
                <a:solidFill>
                  <a:prstClr val="black"/>
                </a:solidFill>
                <a:latin typeface="Arial" pitchFamily="34" charset="0"/>
              </a:rPr>
              <a:t>: die </a:t>
            </a:r>
            <a:r>
              <a:rPr lang="en-US" sz="2000" dirty="0" err="1">
                <a:solidFill>
                  <a:prstClr val="black"/>
                </a:solidFill>
                <a:latin typeface="Arial" pitchFamily="34" charset="0"/>
              </a:rPr>
              <a:t>grootste</a:t>
            </a:r>
            <a:r>
              <a:rPr lang="en-US" sz="2000" dirty="0">
                <a:solidFill>
                  <a:prstClr val="black"/>
                </a:solidFill>
                <a:latin typeface="Arial" pitchFamily="34" charset="0"/>
              </a:rPr>
              <a:t> </a:t>
            </a:r>
            <a:r>
              <a:rPr lang="en-US" sz="2000" dirty="0" err="1">
                <a:solidFill>
                  <a:prstClr val="black"/>
                </a:solidFill>
                <a:latin typeface="Arial" pitchFamily="34" charset="0"/>
              </a:rPr>
              <a:t>sosio-ekonomiese</a:t>
            </a:r>
            <a:r>
              <a:rPr lang="en-US" sz="2000" dirty="0">
                <a:solidFill>
                  <a:prstClr val="black"/>
                </a:solidFill>
                <a:latin typeface="Arial" pitchFamily="34" charset="0"/>
              </a:rPr>
              <a:t> </a:t>
            </a:r>
            <a:r>
              <a:rPr lang="en-US" sz="2000" dirty="0" err="1">
                <a:solidFill>
                  <a:prstClr val="black"/>
                </a:solidFill>
                <a:latin typeface="Arial" pitchFamily="34" charset="0"/>
              </a:rPr>
              <a:t>probleem</a:t>
            </a:r>
            <a:r>
              <a:rPr lang="en-US" sz="2000" dirty="0">
                <a:solidFill>
                  <a:prstClr val="black"/>
                </a:solidFill>
                <a:latin typeface="Arial" pitchFamily="34" charset="0"/>
              </a:rPr>
              <a:t> in </a:t>
            </a:r>
            <a:r>
              <a:rPr lang="en-US" sz="2000" dirty="0" err="1">
                <a:solidFill>
                  <a:prstClr val="black"/>
                </a:solidFill>
                <a:latin typeface="Arial" pitchFamily="34" charset="0"/>
              </a:rPr>
              <a:t>agtergeblewe</a:t>
            </a:r>
            <a:r>
              <a:rPr lang="en-US" sz="2000" dirty="0">
                <a:solidFill>
                  <a:prstClr val="black"/>
                </a:solidFill>
                <a:latin typeface="Arial" pitchFamily="34" charset="0"/>
              </a:rPr>
              <a:t> </a:t>
            </a:r>
            <a:r>
              <a:rPr lang="en-US" sz="2000" dirty="0" err="1">
                <a:solidFill>
                  <a:prstClr val="black"/>
                </a:solidFill>
                <a:latin typeface="Arial" pitchFamily="34" charset="0"/>
              </a:rPr>
              <a:t>gemeenskappe</a:t>
            </a:r>
            <a:r>
              <a:rPr lang="en-US" sz="2000" dirty="0">
                <a:solidFill>
                  <a:prstClr val="black"/>
                </a:solidFill>
                <a:latin typeface="Arial" pitchFamily="34" charset="0"/>
              </a:rPr>
              <a:t>: </a:t>
            </a:r>
            <a:r>
              <a:rPr lang="en-US" sz="2000" dirty="0" err="1">
                <a:solidFill>
                  <a:prstClr val="black"/>
                </a:solidFill>
                <a:latin typeface="Arial" pitchFamily="34" charset="0"/>
              </a:rPr>
              <a:t>ongeletterdheid</a:t>
            </a:r>
            <a:r>
              <a:rPr lang="en-US" sz="2000" dirty="0">
                <a:solidFill>
                  <a:prstClr val="black"/>
                </a:solidFill>
                <a:latin typeface="Arial" pitchFamily="34" charset="0"/>
              </a:rPr>
              <a:t>, </a:t>
            </a:r>
            <a:r>
              <a:rPr lang="en-US" sz="2000" dirty="0" err="1">
                <a:solidFill>
                  <a:prstClr val="black"/>
                </a:solidFill>
                <a:latin typeface="Arial" pitchFamily="34" charset="0"/>
              </a:rPr>
              <a:t>armoede</a:t>
            </a:r>
            <a:r>
              <a:rPr lang="en-US" sz="2000" dirty="0">
                <a:solidFill>
                  <a:prstClr val="black"/>
                </a:solidFill>
                <a:latin typeface="Arial" pitchFamily="34" charset="0"/>
              </a:rPr>
              <a:t>, </a:t>
            </a:r>
            <a:r>
              <a:rPr lang="en-US" sz="2000" dirty="0" err="1">
                <a:solidFill>
                  <a:prstClr val="black"/>
                </a:solidFill>
                <a:latin typeface="Arial" pitchFamily="34" charset="0"/>
              </a:rPr>
              <a:t>werkloosheid</a:t>
            </a:r>
            <a:endParaRPr lang="en-US" sz="2000" dirty="0">
              <a:solidFill>
                <a:prstClr val="black"/>
              </a:solidFill>
              <a:latin typeface="Arial" pitchFamily="34" charset="0"/>
            </a:endParaRPr>
          </a:p>
          <a:p>
            <a:pPr eaLnBrk="1" fontAlgn="base" hangingPunct="1">
              <a:spcBef>
                <a:spcPct val="0"/>
              </a:spcBef>
              <a:spcAft>
                <a:spcPct val="0"/>
              </a:spcAft>
              <a:buFont typeface="Arial" pitchFamily="34" charset="0"/>
              <a:buChar char="•"/>
            </a:pPr>
            <a:r>
              <a:rPr lang="en-US" sz="2000" dirty="0" err="1">
                <a:solidFill>
                  <a:prstClr val="black"/>
                </a:solidFill>
                <a:latin typeface="Arial" pitchFamily="34" charset="0"/>
              </a:rPr>
              <a:t>Breek</a:t>
            </a:r>
            <a:r>
              <a:rPr lang="en-US" sz="2000" dirty="0">
                <a:solidFill>
                  <a:prstClr val="black"/>
                </a:solidFill>
                <a:latin typeface="Arial" pitchFamily="34" charset="0"/>
              </a:rPr>
              <a:t> </a:t>
            </a:r>
            <a:r>
              <a:rPr lang="en-US" sz="2000" dirty="0" err="1">
                <a:solidFill>
                  <a:prstClr val="black"/>
                </a:solidFill>
                <a:latin typeface="Arial" pitchFamily="34" charset="0"/>
              </a:rPr>
              <a:t>siklus</a:t>
            </a:r>
            <a:r>
              <a:rPr lang="en-US" sz="2000" dirty="0">
                <a:solidFill>
                  <a:prstClr val="black"/>
                </a:solidFill>
                <a:latin typeface="Arial" pitchFamily="34" charset="0"/>
              </a:rPr>
              <a:t> van </a:t>
            </a:r>
            <a:r>
              <a:rPr lang="en-US" sz="2000" dirty="0" err="1">
                <a:solidFill>
                  <a:prstClr val="black"/>
                </a:solidFill>
                <a:latin typeface="Arial" pitchFamily="34" charset="0"/>
              </a:rPr>
              <a:t>armoede</a:t>
            </a:r>
            <a:r>
              <a:rPr lang="en-US" sz="2000" dirty="0">
                <a:solidFill>
                  <a:prstClr val="black"/>
                </a:solidFill>
                <a:latin typeface="Arial" pitchFamily="34" charset="0"/>
              </a:rPr>
              <a:t> en </a:t>
            </a:r>
            <a:r>
              <a:rPr lang="en-US" sz="2000" dirty="0" err="1">
                <a:solidFill>
                  <a:prstClr val="black"/>
                </a:solidFill>
                <a:latin typeface="Arial" pitchFamily="34" charset="0"/>
              </a:rPr>
              <a:t>ellende</a:t>
            </a:r>
            <a:r>
              <a:rPr lang="en-US" sz="2000" dirty="0">
                <a:solidFill>
                  <a:prstClr val="black"/>
                </a:solidFill>
                <a:latin typeface="Arial" pitchFamily="34" charset="0"/>
              </a:rPr>
              <a:t> </a:t>
            </a:r>
            <a:r>
              <a:rPr lang="en-US" sz="2000" dirty="0" err="1">
                <a:solidFill>
                  <a:prstClr val="black"/>
                </a:solidFill>
                <a:latin typeface="Arial" pitchFamily="34" charset="0"/>
              </a:rPr>
              <a:t>deur</a:t>
            </a:r>
            <a:r>
              <a:rPr lang="en-US" sz="2000" dirty="0">
                <a:solidFill>
                  <a:prstClr val="black"/>
                </a:solidFill>
                <a:latin typeface="Arial" pitchFamily="34" charset="0"/>
              </a:rPr>
              <a:t> </a:t>
            </a:r>
            <a:r>
              <a:rPr lang="en-US" sz="2000" dirty="0" err="1">
                <a:solidFill>
                  <a:prstClr val="black"/>
                </a:solidFill>
                <a:latin typeface="Arial" pitchFamily="34" charset="0"/>
              </a:rPr>
              <a:t>bemagtiging</a:t>
            </a:r>
            <a:endParaRPr lang="en-US" sz="2000" dirty="0">
              <a:solidFill>
                <a:prstClr val="black"/>
              </a:solidFill>
              <a:latin typeface="Arial" pitchFamily="34" charset="0"/>
            </a:endParaRPr>
          </a:p>
          <a:p>
            <a:pPr eaLnBrk="1" fontAlgn="base" hangingPunct="1">
              <a:spcBef>
                <a:spcPct val="0"/>
              </a:spcBef>
              <a:spcAft>
                <a:spcPct val="0"/>
              </a:spcAft>
              <a:buFont typeface="Arial" pitchFamily="34" charset="0"/>
              <a:buChar char="•"/>
            </a:pPr>
            <a:r>
              <a:rPr lang="en-US" sz="2000" dirty="0" err="1">
                <a:solidFill>
                  <a:prstClr val="black"/>
                </a:solidFill>
                <a:latin typeface="Arial" pitchFamily="34" charset="0"/>
              </a:rPr>
              <a:t>Droom</a:t>
            </a:r>
            <a:r>
              <a:rPr lang="en-US" sz="2000" dirty="0">
                <a:solidFill>
                  <a:prstClr val="black"/>
                </a:solidFill>
                <a:latin typeface="Arial" pitchFamily="34" charset="0"/>
              </a:rPr>
              <a:t>: </a:t>
            </a:r>
            <a:r>
              <a:rPr lang="en-US" sz="2000" dirty="0" err="1">
                <a:solidFill>
                  <a:prstClr val="black"/>
                </a:solidFill>
                <a:latin typeface="Arial" pitchFamily="34" charset="0"/>
              </a:rPr>
              <a:t>stig</a:t>
            </a:r>
            <a:r>
              <a:rPr lang="en-US" sz="2000" dirty="0">
                <a:solidFill>
                  <a:prstClr val="black"/>
                </a:solidFill>
                <a:latin typeface="Arial" pitchFamily="34" charset="0"/>
              </a:rPr>
              <a:t> ‘n </a:t>
            </a:r>
            <a:r>
              <a:rPr lang="en-US" sz="2000" dirty="0" err="1">
                <a:solidFill>
                  <a:prstClr val="black"/>
                </a:solidFill>
                <a:latin typeface="Arial" pitchFamily="34" charset="0"/>
              </a:rPr>
              <a:t>opleidingsentrum</a:t>
            </a:r>
            <a:r>
              <a:rPr lang="en-US" sz="2000" dirty="0">
                <a:solidFill>
                  <a:prstClr val="black"/>
                </a:solidFill>
                <a:latin typeface="Arial" pitchFamily="34" charset="0"/>
              </a:rPr>
              <a:t> </a:t>
            </a:r>
            <a:r>
              <a:rPr lang="en-US" sz="2000" dirty="0" err="1">
                <a:solidFill>
                  <a:prstClr val="black"/>
                </a:solidFill>
                <a:latin typeface="Arial" pitchFamily="34" charset="0"/>
              </a:rPr>
              <a:t>waar</a:t>
            </a:r>
            <a:r>
              <a:rPr lang="en-US" sz="2000" dirty="0">
                <a:solidFill>
                  <a:prstClr val="black"/>
                </a:solidFill>
                <a:latin typeface="Arial" pitchFamily="34" charset="0"/>
              </a:rPr>
              <a:t> </a:t>
            </a:r>
            <a:r>
              <a:rPr lang="en-US" sz="2000" dirty="0" err="1">
                <a:solidFill>
                  <a:prstClr val="black"/>
                </a:solidFill>
                <a:latin typeface="Arial" pitchFamily="34" charset="0"/>
              </a:rPr>
              <a:t>holistiese</a:t>
            </a:r>
            <a:r>
              <a:rPr lang="en-US" sz="2000" dirty="0">
                <a:solidFill>
                  <a:prstClr val="black"/>
                </a:solidFill>
                <a:latin typeface="Arial" pitchFamily="34" charset="0"/>
              </a:rPr>
              <a:t> </a:t>
            </a:r>
            <a:r>
              <a:rPr lang="en-US" sz="2000" dirty="0" err="1">
                <a:solidFill>
                  <a:prstClr val="black"/>
                </a:solidFill>
                <a:latin typeface="Arial" pitchFamily="34" charset="0"/>
              </a:rPr>
              <a:t>benadering</a:t>
            </a:r>
            <a:r>
              <a:rPr lang="en-US" sz="2000" dirty="0">
                <a:solidFill>
                  <a:prstClr val="black"/>
                </a:solidFill>
                <a:latin typeface="Arial" pitchFamily="34" charset="0"/>
              </a:rPr>
              <a:t> </a:t>
            </a:r>
            <a:r>
              <a:rPr lang="en-US" sz="2000" dirty="0" err="1">
                <a:solidFill>
                  <a:prstClr val="black"/>
                </a:solidFill>
                <a:latin typeface="Arial" pitchFamily="34" charset="0"/>
              </a:rPr>
              <a:t>gevolg</a:t>
            </a:r>
            <a:r>
              <a:rPr lang="en-US" sz="2000" dirty="0">
                <a:solidFill>
                  <a:prstClr val="black"/>
                </a:solidFill>
                <a:latin typeface="Arial" pitchFamily="34" charset="0"/>
              </a:rPr>
              <a:t> word </a:t>
            </a:r>
            <a:r>
              <a:rPr lang="en-US" sz="2000" dirty="0" err="1">
                <a:solidFill>
                  <a:prstClr val="black"/>
                </a:solidFill>
                <a:latin typeface="Arial" pitchFamily="34" charset="0"/>
              </a:rPr>
              <a:t>om</a:t>
            </a:r>
            <a:r>
              <a:rPr lang="en-US" sz="2000" dirty="0">
                <a:solidFill>
                  <a:prstClr val="black"/>
                </a:solidFill>
                <a:latin typeface="Arial" pitchFamily="34" charset="0"/>
              </a:rPr>
              <a:t> </a:t>
            </a:r>
            <a:r>
              <a:rPr lang="en-US" sz="2000" dirty="0" err="1">
                <a:solidFill>
                  <a:prstClr val="black"/>
                </a:solidFill>
                <a:latin typeface="Arial" pitchFamily="34" charset="0"/>
              </a:rPr>
              <a:t>mense</a:t>
            </a:r>
            <a:r>
              <a:rPr lang="en-US" sz="2000" dirty="0">
                <a:solidFill>
                  <a:prstClr val="black"/>
                </a:solidFill>
                <a:latin typeface="Arial" pitchFamily="34" charset="0"/>
              </a:rPr>
              <a:t> </a:t>
            </a:r>
            <a:r>
              <a:rPr lang="en-US" sz="2000" dirty="0" err="1">
                <a:solidFill>
                  <a:prstClr val="black"/>
                </a:solidFill>
                <a:latin typeface="Arial" pitchFamily="34" charset="0"/>
              </a:rPr>
              <a:t>te</a:t>
            </a:r>
            <a:r>
              <a:rPr lang="en-US" sz="2000" dirty="0">
                <a:solidFill>
                  <a:prstClr val="black"/>
                </a:solidFill>
                <a:latin typeface="Arial" pitchFamily="34" charset="0"/>
              </a:rPr>
              <a:t> </a:t>
            </a:r>
            <a:r>
              <a:rPr lang="en-US" sz="2000" dirty="0" err="1">
                <a:solidFill>
                  <a:prstClr val="black"/>
                </a:solidFill>
                <a:latin typeface="Arial" pitchFamily="34" charset="0"/>
              </a:rPr>
              <a:t>bemagtig</a:t>
            </a:r>
            <a:r>
              <a:rPr lang="en-US" sz="2000" dirty="0">
                <a:solidFill>
                  <a:prstClr val="black"/>
                </a:solidFill>
                <a:latin typeface="Arial" pitchFamily="34" charset="0"/>
              </a:rPr>
              <a:t>; </a:t>
            </a:r>
            <a:r>
              <a:rPr lang="en-US" sz="2000" dirty="0" err="1">
                <a:solidFill>
                  <a:prstClr val="black"/>
                </a:solidFill>
                <a:latin typeface="Arial" pitchFamily="34" charset="0"/>
              </a:rPr>
              <a:t>geletterdheidskursusse</a:t>
            </a:r>
            <a:r>
              <a:rPr lang="en-US" sz="2000" dirty="0">
                <a:solidFill>
                  <a:prstClr val="black"/>
                </a:solidFill>
                <a:latin typeface="Arial" pitchFamily="34" charset="0"/>
              </a:rPr>
              <a:t>, </a:t>
            </a:r>
            <a:r>
              <a:rPr lang="en-US" sz="2000" dirty="0" err="1">
                <a:solidFill>
                  <a:prstClr val="black"/>
                </a:solidFill>
                <a:latin typeface="Arial" pitchFamily="34" charset="0"/>
              </a:rPr>
              <a:t>beroepsopleiding</a:t>
            </a:r>
            <a:endParaRPr lang="en-US" sz="2000" dirty="0">
              <a:solidFill>
                <a:prstClr val="black"/>
              </a:solidFill>
              <a:latin typeface="Arial" pitchFamily="34" charset="0"/>
            </a:endParaRPr>
          </a:p>
          <a:p>
            <a:pPr eaLnBrk="1" fontAlgn="base" hangingPunct="1">
              <a:spcBef>
                <a:spcPct val="0"/>
              </a:spcBef>
              <a:spcAft>
                <a:spcPct val="0"/>
              </a:spcAft>
              <a:buFont typeface="Arial" pitchFamily="34" charset="0"/>
              <a:buChar char="•"/>
            </a:pPr>
            <a:r>
              <a:rPr lang="en-US" sz="2000" dirty="0" err="1">
                <a:solidFill>
                  <a:prstClr val="white">
                    <a:lumMod val="75000"/>
                  </a:prstClr>
                </a:solidFill>
                <a:latin typeface="Arial" pitchFamily="34" charset="0"/>
              </a:rPr>
              <a:t>Arbeidsmark</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bied</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werkgeleenthede</a:t>
            </a:r>
            <a:r>
              <a:rPr lang="en-US" sz="2000" dirty="0">
                <a:solidFill>
                  <a:prstClr val="white">
                    <a:lumMod val="75000"/>
                  </a:prstClr>
                </a:solidFill>
                <a:latin typeface="Arial" pitchFamily="34" charset="0"/>
              </a:rPr>
              <a:t> op </a:t>
            </a:r>
            <a:r>
              <a:rPr lang="en-US" sz="2000" dirty="0" err="1">
                <a:solidFill>
                  <a:prstClr val="white">
                    <a:lumMod val="75000"/>
                  </a:prstClr>
                </a:solidFill>
                <a:latin typeface="Arial" pitchFamily="34" charset="0"/>
              </a:rPr>
              <a:t>intreevlak</a:t>
            </a:r>
            <a:r>
              <a:rPr lang="en-US" sz="2000" dirty="0">
                <a:solidFill>
                  <a:prstClr val="white">
                    <a:lumMod val="75000"/>
                  </a:prstClr>
                </a:solidFill>
                <a:latin typeface="Arial" pitchFamily="34" charset="0"/>
              </a:rPr>
              <a:t> in </a:t>
            </a:r>
            <a:r>
              <a:rPr lang="en-US" sz="2000" dirty="0" err="1">
                <a:solidFill>
                  <a:prstClr val="white">
                    <a:lumMod val="75000"/>
                  </a:prstClr>
                </a:solidFill>
                <a:latin typeface="Arial" pitchFamily="34" charset="0"/>
              </a:rPr>
              <a:t>bedrywe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soos</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toerisme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kinderversorging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bejaardesorg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huisbestuur</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gasvryheids-bedryf</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spyseniering</a:t>
            </a:r>
            <a:endParaRPr lang="en-ZA" sz="2000" dirty="0">
              <a:solidFill>
                <a:prstClr val="white">
                  <a:lumMod val="75000"/>
                </a:prstClr>
              </a:solidFill>
              <a:latin typeface="Arial" pitchFamily="34" charset="0"/>
            </a:endParaRPr>
          </a:p>
        </p:txBody>
      </p:sp>
    </p:spTree>
    <p:extLst>
      <p:ext uri="{BB962C8B-B14F-4D97-AF65-F5344CB8AC3E}">
        <p14:creationId xmlns:p14="http://schemas.microsoft.com/office/powerpoint/2010/main" val="1824786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135096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2"/>
          <p:cNvSpPr txBox="1">
            <a:spLocks noChangeArrowheads="1"/>
          </p:cNvSpPr>
          <p:nvPr/>
        </p:nvSpPr>
        <p:spPr bwMode="auto">
          <a:xfrm>
            <a:off x="395288" y="4005263"/>
            <a:ext cx="85693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buFont typeface="Arial" pitchFamily="34" charset="0"/>
              <a:buChar char="•"/>
            </a:pPr>
            <a:r>
              <a:rPr lang="en-US" sz="2000">
                <a:solidFill>
                  <a:prstClr val="black"/>
                </a:solidFill>
                <a:latin typeface="Arial" pitchFamily="34" charset="0"/>
              </a:rPr>
              <a:t>Navorsing toon: die grootste sosio-ekonomiese probleem in agtergeblewe gemeenskappe: ongeletterdheid, armoede, werkloosheid</a:t>
            </a:r>
          </a:p>
          <a:p>
            <a:pPr eaLnBrk="1" fontAlgn="base" hangingPunct="1">
              <a:spcBef>
                <a:spcPct val="0"/>
              </a:spcBef>
              <a:spcAft>
                <a:spcPct val="0"/>
              </a:spcAft>
              <a:buFont typeface="Arial" pitchFamily="34" charset="0"/>
              <a:buChar char="•"/>
            </a:pPr>
            <a:r>
              <a:rPr lang="en-US" sz="2000">
                <a:solidFill>
                  <a:prstClr val="black"/>
                </a:solidFill>
                <a:latin typeface="Arial" pitchFamily="34" charset="0"/>
              </a:rPr>
              <a:t>Breek siklus van armoede en ellende deur bemagtiging</a:t>
            </a:r>
          </a:p>
          <a:p>
            <a:pPr eaLnBrk="1" fontAlgn="base" hangingPunct="1">
              <a:spcBef>
                <a:spcPct val="0"/>
              </a:spcBef>
              <a:spcAft>
                <a:spcPct val="0"/>
              </a:spcAft>
              <a:buFont typeface="Arial" pitchFamily="34" charset="0"/>
              <a:buChar char="•"/>
            </a:pPr>
            <a:r>
              <a:rPr lang="en-US" sz="2000">
                <a:solidFill>
                  <a:prstClr val="black"/>
                </a:solidFill>
                <a:latin typeface="Arial" pitchFamily="34" charset="0"/>
              </a:rPr>
              <a:t>Droom: stig ‘n opleidingsentrum waar holistiese benadering gevolg word om mense te bemagtig; geletterdheidskursusse, beroepsopleiding</a:t>
            </a:r>
          </a:p>
          <a:p>
            <a:pPr eaLnBrk="1" fontAlgn="base" hangingPunct="1">
              <a:spcBef>
                <a:spcPct val="0"/>
              </a:spcBef>
              <a:spcAft>
                <a:spcPct val="0"/>
              </a:spcAft>
              <a:buFont typeface="Arial" pitchFamily="34" charset="0"/>
              <a:buChar char="•"/>
            </a:pPr>
            <a:r>
              <a:rPr lang="en-US" sz="2000">
                <a:solidFill>
                  <a:prstClr val="black"/>
                </a:solidFill>
                <a:latin typeface="Arial" pitchFamily="34" charset="0"/>
              </a:rPr>
              <a:t>Arbeidsmark bied werkgeleenthede op intreevlak in bedrywe soos toerisme, kinderversorging, bejaardesorg, huisbestuur, gasvryheids-bedryf, spyseniering</a:t>
            </a:r>
            <a:endParaRPr lang="en-ZA" sz="2000">
              <a:solidFill>
                <a:prstClr val="black"/>
              </a:solidFill>
              <a:latin typeface="Arial" pitchFamily="34" charset="0"/>
            </a:endParaRPr>
          </a:p>
        </p:txBody>
      </p:sp>
    </p:spTree>
    <p:extLst>
      <p:ext uri="{BB962C8B-B14F-4D97-AF65-F5344CB8AC3E}">
        <p14:creationId xmlns:p14="http://schemas.microsoft.com/office/powerpoint/2010/main" val="1349056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5" descr="C:\Konvokasie\Bergzich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1282700"/>
            <a:ext cx="3736975"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2"/>
          <p:cNvSpPr txBox="1">
            <a:spLocks noChangeArrowheads="1"/>
          </p:cNvSpPr>
          <p:nvPr/>
        </p:nvSpPr>
        <p:spPr bwMode="auto">
          <a:xfrm>
            <a:off x="1908175" y="6092825"/>
            <a:ext cx="460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a:solidFill>
                  <a:prstClr val="black"/>
                </a:solidFill>
              </a:rPr>
              <a:t>Opening: 6 Maart 1992</a:t>
            </a:r>
            <a:endParaRPr lang="en-ZA">
              <a:solidFill>
                <a:prstClr val="black"/>
              </a:solidFill>
            </a:endParaRPr>
          </a:p>
        </p:txBody>
      </p:sp>
    </p:spTree>
    <p:extLst>
      <p:ext uri="{BB962C8B-B14F-4D97-AF65-F5344CB8AC3E}">
        <p14:creationId xmlns:p14="http://schemas.microsoft.com/office/powerpoint/2010/main" val="182659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Box 3"/>
          <p:cNvSpPr txBox="1">
            <a:spLocks noChangeArrowheads="1"/>
          </p:cNvSpPr>
          <p:nvPr/>
        </p:nvSpPr>
        <p:spPr bwMode="auto">
          <a:xfrm>
            <a:off x="468313" y="4154488"/>
            <a:ext cx="813593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sz="2800">
                <a:solidFill>
                  <a:prstClr val="black"/>
                </a:solidFill>
              </a:rPr>
              <a:t>Missie: “Om mense te ontwikkel en te bemagtig met lewens-, tegniese en beroepsgeorienteerde vaardig-hede. Om deur middel van ‘n interne uitplasingsburo  studente van werk te verseker en te help om ‘n menswaardige vergoeding te beding.”</a:t>
            </a:r>
            <a:endParaRPr lang="en-ZA" sz="2800">
              <a:solidFill>
                <a:prstClr val="black"/>
              </a:solidFill>
            </a:endParaRPr>
          </a:p>
        </p:txBody>
      </p:sp>
      <p:pic>
        <p:nvPicPr>
          <p:cNvPr id="122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1277938"/>
            <a:ext cx="43132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098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Box 6"/>
          <p:cNvSpPr txBox="1">
            <a:spLocks noChangeArrowheads="1"/>
          </p:cNvSpPr>
          <p:nvPr/>
        </p:nvSpPr>
        <p:spPr bwMode="auto">
          <a:xfrm>
            <a:off x="611188" y="5575300"/>
            <a:ext cx="7921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400">
                <a:solidFill>
                  <a:srgbClr val="000000"/>
                </a:solidFill>
              </a:rPr>
              <a:t>Brand verwoes Bergzichthuis November 1992</a:t>
            </a:r>
            <a:endParaRPr lang="en-ZA" sz="2400">
              <a:solidFill>
                <a:srgbClr val="000000"/>
              </a:solidFill>
            </a:endParaRPr>
          </a:p>
        </p:txBody>
      </p:sp>
      <p:pic>
        <p:nvPicPr>
          <p:cNvPr id="1331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1557338"/>
            <a:ext cx="63039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931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 y="1265238"/>
            <a:ext cx="91757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11113"/>
            <a:ext cx="9144001" cy="255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841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76375"/>
            <a:ext cx="7373937"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p:cNvSpPr txBox="1">
            <a:spLocks noChangeArrowheads="1"/>
          </p:cNvSpPr>
          <p:nvPr/>
        </p:nvSpPr>
        <p:spPr bwMode="auto">
          <a:xfrm>
            <a:off x="2987675" y="5594350"/>
            <a:ext cx="3313113"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FFFF00"/>
                </a:solidFill>
                <a:latin typeface="Arial" pitchFamily="34" charset="0"/>
              </a:rPr>
              <a:t>Elroy Adams</a:t>
            </a:r>
            <a:endParaRPr lang="en-ZA" sz="2800">
              <a:solidFill>
                <a:srgbClr val="FFFF00"/>
              </a:solidFill>
              <a:latin typeface="Arial" pitchFamily="34" charset="0"/>
            </a:endParaRPr>
          </a:p>
        </p:txBody>
      </p:sp>
    </p:spTree>
    <p:extLst>
      <p:ext uri="{BB962C8B-B14F-4D97-AF65-F5344CB8AC3E}">
        <p14:creationId xmlns:p14="http://schemas.microsoft.com/office/powerpoint/2010/main" val="1633258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76644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7"/>
          <p:cNvSpPr txBox="1">
            <a:spLocks noChangeArrowheads="1"/>
          </p:cNvSpPr>
          <p:nvPr/>
        </p:nvSpPr>
        <p:spPr bwMode="auto">
          <a:xfrm>
            <a:off x="2627313" y="5654675"/>
            <a:ext cx="4032250"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FFFF00"/>
                </a:solidFill>
                <a:latin typeface="Arial" pitchFamily="34" charset="0"/>
              </a:rPr>
              <a:t>Kinderontwikkeling</a:t>
            </a:r>
          </a:p>
          <a:p>
            <a:pPr algn="ctr" eaLnBrk="1" fontAlgn="base" hangingPunct="1">
              <a:spcBef>
                <a:spcPct val="0"/>
              </a:spcBef>
              <a:spcAft>
                <a:spcPct val="0"/>
              </a:spcAft>
            </a:pPr>
            <a:r>
              <a:rPr lang="en-US" sz="2000">
                <a:solidFill>
                  <a:srgbClr val="FFFF00"/>
                </a:solidFill>
                <a:latin typeface="Arial" pitchFamily="34" charset="0"/>
              </a:rPr>
              <a:t>Jesika Jones: Klein Ma Ge Train</a:t>
            </a:r>
            <a:endParaRPr lang="en-ZA" sz="2000">
              <a:solidFill>
                <a:srgbClr val="FFFF00"/>
              </a:solidFill>
              <a:latin typeface="Arial" pitchFamily="34" charset="0"/>
            </a:endParaRPr>
          </a:p>
        </p:txBody>
      </p:sp>
    </p:spTree>
    <p:extLst>
      <p:ext uri="{BB962C8B-B14F-4D97-AF65-F5344CB8AC3E}">
        <p14:creationId xmlns:p14="http://schemas.microsoft.com/office/powerpoint/2010/main" val="4141438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052513"/>
            <a:ext cx="8229600" cy="623887"/>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412875"/>
            <a:ext cx="721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p:cNvSpPr txBox="1">
            <a:spLocks noChangeArrowheads="1"/>
          </p:cNvSpPr>
          <p:nvPr/>
        </p:nvSpPr>
        <p:spPr bwMode="auto">
          <a:xfrm>
            <a:off x="2987675" y="5594350"/>
            <a:ext cx="3313113"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FFFF00"/>
                </a:solidFill>
                <a:latin typeface="Arial" pitchFamily="34" charset="0"/>
              </a:rPr>
              <a:t>Spyseniering</a:t>
            </a:r>
            <a:endParaRPr lang="en-ZA" sz="2800">
              <a:solidFill>
                <a:srgbClr val="FFFF00"/>
              </a:solidFill>
              <a:latin typeface="Arial" pitchFamily="34" charset="0"/>
            </a:endParaRPr>
          </a:p>
        </p:txBody>
      </p:sp>
    </p:spTree>
    <p:extLst>
      <p:ext uri="{BB962C8B-B14F-4D97-AF65-F5344CB8AC3E}">
        <p14:creationId xmlns:p14="http://schemas.microsoft.com/office/powerpoint/2010/main" val="1791096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900113" y="336550"/>
            <a:ext cx="7488237"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ZA">
                <a:solidFill>
                  <a:prstClr val="black"/>
                </a:solidFill>
                <a:cs typeface="Arial" pitchFamily="34" charset="0"/>
              </a:rPr>
              <a:t>A G E N D A</a:t>
            </a:r>
          </a:p>
          <a:p>
            <a:pPr fontAlgn="base">
              <a:spcBef>
                <a:spcPct val="0"/>
              </a:spcBef>
              <a:spcAft>
                <a:spcPct val="0"/>
              </a:spcAft>
            </a:pPr>
            <a:r>
              <a:rPr lang="en-ZA" sz="2400">
                <a:solidFill>
                  <a:prstClr val="black"/>
                </a:solidFill>
                <a:latin typeface="Arial" pitchFamily="34" charset="0"/>
                <a:cs typeface="Arial" pitchFamily="34" charset="0"/>
              </a:rPr>
              <a:t>1. Konstituering.</a:t>
            </a:r>
          </a:p>
          <a:p>
            <a:pPr fontAlgn="base">
              <a:spcBef>
                <a:spcPct val="0"/>
              </a:spcBef>
              <a:spcAft>
                <a:spcPct val="0"/>
              </a:spcAft>
            </a:pPr>
            <a:r>
              <a:rPr lang="en-ZA" sz="2400">
                <a:solidFill>
                  <a:prstClr val="black"/>
                </a:solidFill>
                <a:latin typeface="Arial" pitchFamily="34" charset="0"/>
                <a:cs typeface="Arial" pitchFamily="34" charset="0"/>
              </a:rPr>
              <a:t>2. Opening.</a:t>
            </a:r>
          </a:p>
          <a:p>
            <a:pPr fontAlgn="base">
              <a:spcBef>
                <a:spcPct val="0"/>
              </a:spcBef>
              <a:spcAft>
                <a:spcPct val="0"/>
              </a:spcAft>
            </a:pPr>
            <a:r>
              <a:rPr lang="en-ZA" sz="2400">
                <a:solidFill>
                  <a:prstClr val="black"/>
                </a:solidFill>
                <a:latin typeface="Arial" pitchFamily="34" charset="0"/>
                <a:cs typeface="Arial" pitchFamily="34" charset="0"/>
              </a:rPr>
              <a:t>3. Verwelkoming.</a:t>
            </a:r>
          </a:p>
          <a:p>
            <a:pPr fontAlgn="base">
              <a:spcBef>
                <a:spcPct val="0"/>
              </a:spcBef>
              <a:spcAft>
                <a:spcPct val="0"/>
              </a:spcAft>
            </a:pPr>
            <a:r>
              <a:rPr lang="en-ZA" sz="2400">
                <a:solidFill>
                  <a:prstClr val="black"/>
                </a:solidFill>
                <a:latin typeface="Arial" pitchFamily="34" charset="0"/>
                <a:cs typeface="Arial" pitchFamily="34" charset="0"/>
              </a:rPr>
              <a:t>4. Notule van die vorige vergadering 10 Nov 2011.</a:t>
            </a:r>
          </a:p>
          <a:p>
            <a:pPr fontAlgn="base">
              <a:spcBef>
                <a:spcPct val="0"/>
              </a:spcBef>
              <a:spcAft>
                <a:spcPct val="0"/>
              </a:spcAft>
            </a:pPr>
            <a:r>
              <a:rPr lang="en-ZA" sz="2400">
                <a:solidFill>
                  <a:prstClr val="black"/>
                </a:solidFill>
                <a:latin typeface="Arial" pitchFamily="34" charset="0"/>
                <a:cs typeface="Arial" pitchFamily="34" charset="0"/>
              </a:rPr>
              <a:t>5. Toekenning van die oorkonde vir gemeenskaps-ontwikkeling aan mev Cecile Kotzé.</a:t>
            </a:r>
          </a:p>
          <a:p>
            <a:pPr fontAlgn="base">
              <a:spcBef>
                <a:spcPct val="0"/>
              </a:spcBef>
              <a:spcAft>
                <a:spcPct val="0"/>
              </a:spcAft>
            </a:pPr>
            <a:r>
              <a:rPr lang="en-ZA" sz="2400">
                <a:solidFill>
                  <a:prstClr val="black"/>
                </a:solidFill>
                <a:latin typeface="Arial" pitchFamily="34" charset="0"/>
                <a:cs typeface="Arial" pitchFamily="34" charset="0"/>
              </a:rPr>
              <a:t>6. Geleentheidspreker: Dr Ivan Meyer. Die titel van sy voordrag is: “</a:t>
            </a:r>
            <a:r>
              <a:rPr lang="en-ZA" sz="2400" i="1">
                <a:solidFill>
                  <a:prstClr val="black"/>
                </a:solidFill>
                <a:latin typeface="Arial" pitchFamily="34" charset="0"/>
                <a:cs typeface="Arial" pitchFamily="34" charset="0"/>
              </a:rPr>
              <a:t>Kulturele warmte: ŉ strategiese padkaart vir die skepping van sosiale kohesie</a:t>
            </a:r>
            <a:r>
              <a:rPr lang="en-ZA" sz="2400">
                <a:solidFill>
                  <a:prstClr val="black"/>
                </a:solidFill>
                <a:latin typeface="Arial" pitchFamily="34" charset="0"/>
                <a:cs typeface="Arial" pitchFamily="34" charset="0"/>
              </a:rPr>
              <a:t>."</a:t>
            </a:r>
          </a:p>
          <a:p>
            <a:pPr fontAlgn="base">
              <a:spcBef>
                <a:spcPct val="0"/>
              </a:spcBef>
              <a:spcAft>
                <a:spcPct val="0"/>
              </a:spcAft>
            </a:pPr>
            <a:r>
              <a:rPr lang="en-ZA" sz="2400">
                <a:solidFill>
                  <a:prstClr val="black"/>
                </a:solidFill>
                <a:latin typeface="Arial" pitchFamily="34" charset="0"/>
                <a:cs typeface="Arial" pitchFamily="34" charset="0"/>
              </a:rPr>
              <a:t>7. Kort voordrag: Prof Arnold Schoonwinkel </a:t>
            </a:r>
          </a:p>
          <a:p>
            <a:pPr fontAlgn="base">
              <a:spcBef>
                <a:spcPct val="0"/>
              </a:spcBef>
              <a:spcAft>
                <a:spcPct val="0"/>
              </a:spcAft>
            </a:pPr>
            <a:r>
              <a:rPr lang="en-ZA" sz="2400">
                <a:solidFill>
                  <a:prstClr val="black"/>
                </a:solidFill>
                <a:latin typeface="Arial" pitchFamily="34" charset="0"/>
                <a:cs typeface="Arial" pitchFamily="34" charset="0"/>
              </a:rPr>
              <a:t>                (Viserektor: Leer en Onderrig)</a:t>
            </a:r>
          </a:p>
          <a:p>
            <a:pPr fontAlgn="base">
              <a:spcBef>
                <a:spcPct val="0"/>
              </a:spcBef>
              <a:spcAft>
                <a:spcPct val="0"/>
              </a:spcAft>
            </a:pPr>
            <a:r>
              <a:rPr lang="en-ZA" sz="2400">
                <a:solidFill>
                  <a:prstClr val="black"/>
                </a:solidFill>
                <a:latin typeface="Arial" pitchFamily="34" charset="0"/>
                <a:cs typeface="Arial" pitchFamily="34" charset="0"/>
              </a:rPr>
              <a:t>8. Kort voordrag: Prof Eugene Cloete </a:t>
            </a:r>
          </a:p>
          <a:p>
            <a:pPr fontAlgn="base">
              <a:spcBef>
                <a:spcPct val="0"/>
              </a:spcBef>
              <a:spcAft>
                <a:spcPct val="0"/>
              </a:spcAft>
            </a:pPr>
            <a:r>
              <a:rPr lang="en-ZA" sz="2400">
                <a:solidFill>
                  <a:prstClr val="black"/>
                </a:solidFill>
                <a:latin typeface="Arial" pitchFamily="34" charset="0"/>
                <a:cs typeface="Arial" pitchFamily="34" charset="0"/>
              </a:rPr>
              <a:t>                (Viserektor: Navorsing en Innovasie)</a:t>
            </a:r>
          </a:p>
          <a:p>
            <a:pPr fontAlgn="base">
              <a:spcBef>
                <a:spcPct val="0"/>
              </a:spcBef>
              <a:spcAft>
                <a:spcPct val="0"/>
              </a:spcAft>
            </a:pPr>
            <a:r>
              <a:rPr lang="en-ZA" sz="2400">
                <a:solidFill>
                  <a:prstClr val="black"/>
                </a:solidFill>
                <a:latin typeface="Arial" pitchFamily="34" charset="0"/>
                <a:cs typeface="Arial" pitchFamily="34" charset="0"/>
              </a:rPr>
              <a:t>9. Mededelings deur die Rektor.</a:t>
            </a:r>
          </a:p>
          <a:p>
            <a:pPr fontAlgn="base">
              <a:spcBef>
                <a:spcPct val="0"/>
              </a:spcBef>
              <a:spcAft>
                <a:spcPct val="0"/>
              </a:spcAft>
            </a:pPr>
            <a:r>
              <a:rPr lang="en-ZA" sz="2400">
                <a:solidFill>
                  <a:prstClr val="black"/>
                </a:solidFill>
                <a:latin typeface="Arial" pitchFamily="34" charset="0"/>
                <a:cs typeface="Arial" pitchFamily="34" charset="0"/>
              </a:rPr>
              <a:t>10. Mededelings deur die President.</a:t>
            </a:r>
          </a:p>
          <a:p>
            <a:pPr fontAlgn="base">
              <a:spcBef>
                <a:spcPct val="0"/>
              </a:spcBef>
              <a:spcAft>
                <a:spcPct val="0"/>
              </a:spcAft>
            </a:pPr>
            <a:r>
              <a:rPr lang="en-ZA" sz="2400">
                <a:solidFill>
                  <a:prstClr val="black"/>
                </a:solidFill>
                <a:latin typeface="Arial" pitchFamily="34" charset="0"/>
                <a:cs typeface="Arial" pitchFamily="34" charset="0"/>
              </a:rPr>
              <a:t>11. Verkiesing van sekretaris UK(K).</a:t>
            </a:r>
          </a:p>
        </p:txBody>
      </p:sp>
    </p:spTree>
    <p:extLst>
      <p:ext uri="{BB962C8B-B14F-4D97-AF65-F5344CB8AC3E}">
        <p14:creationId xmlns:p14="http://schemas.microsoft.com/office/powerpoint/2010/main" val="1264974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484313"/>
            <a:ext cx="758983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2987675" y="5594350"/>
            <a:ext cx="3313113"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FFFF00"/>
                </a:solidFill>
                <a:latin typeface="Arial" pitchFamily="34" charset="0"/>
              </a:rPr>
              <a:t>Babasorg</a:t>
            </a:r>
            <a:endParaRPr lang="en-ZA" sz="2800">
              <a:solidFill>
                <a:srgbClr val="FFFF00"/>
              </a:solidFill>
              <a:latin typeface="Arial" pitchFamily="34" charset="0"/>
            </a:endParaRPr>
          </a:p>
        </p:txBody>
      </p:sp>
    </p:spTree>
    <p:extLst>
      <p:ext uri="{BB962C8B-B14F-4D97-AF65-F5344CB8AC3E}">
        <p14:creationId xmlns:p14="http://schemas.microsoft.com/office/powerpoint/2010/main" val="676855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938" y="1352550"/>
            <a:ext cx="8215312"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Box 6"/>
          <p:cNvSpPr txBox="1">
            <a:spLocks noChangeArrowheads="1"/>
          </p:cNvSpPr>
          <p:nvPr/>
        </p:nvSpPr>
        <p:spPr bwMode="auto">
          <a:xfrm>
            <a:off x="1908175" y="5594350"/>
            <a:ext cx="532765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FFFF00"/>
                </a:solidFill>
                <a:latin typeface="Arial" pitchFamily="34" charset="0"/>
              </a:rPr>
              <a:t>Verswakte bejaardesorg</a:t>
            </a:r>
            <a:endParaRPr lang="en-ZA" sz="2800">
              <a:solidFill>
                <a:srgbClr val="FFFF00"/>
              </a:solidFill>
              <a:latin typeface="Arial" pitchFamily="34" charset="0"/>
            </a:endParaRPr>
          </a:p>
        </p:txBody>
      </p:sp>
    </p:spTree>
    <p:extLst>
      <p:ext uri="{BB962C8B-B14F-4D97-AF65-F5344CB8AC3E}">
        <p14:creationId xmlns:p14="http://schemas.microsoft.com/office/powerpoint/2010/main" val="1983565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265238"/>
            <a:ext cx="8726487"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Box 7"/>
          <p:cNvSpPr txBox="1">
            <a:spLocks noChangeArrowheads="1"/>
          </p:cNvSpPr>
          <p:nvPr/>
        </p:nvSpPr>
        <p:spPr bwMode="auto">
          <a:xfrm>
            <a:off x="2987675" y="5948363"/>
            <a:ext cx="3313113"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FFFF00"/>
                </a:solidFill>
                <a:latin typeface="Arial" pitchFamily="34" charset="0"/>
              </a:rPr>
              <a:t>Huisbestuur</a:t>
            </a:r>
            <a:endParaRPr lang="en-ZA" sz="2800">
              <a:solidFill>
                <a:srgbClr val="FFFF00"/>
              </a:solidFill>
              <a:latin typeface="Arial" pitchFamily="34" charset="0"/>
            </a:endParaRPr>
          </a:p>
        </p:txBody>
      </p:sp>
    </p:spTree>
    <p:extLst>
      <p:ext uri="{BB962C8B-B14F-4D97-AF65-F5344CB8AC3E}">
        <p14:creationId xmlns:p14="http://schemas.microsoft.com/office/powerpoint/2010/main" val="2218635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1288"/>
            <a:ext cx="8237538"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Box 6"/>
          <p:cNvSpPr txBox="1">
            <a:spLocks noChangeArrowheads="1"/>
          </p:cNvSpPr>
          <p:nvPr/>
        </p:nvSpPr>
        <p:spPr bwMode="auto">
          <a:xfrm>
            <a:off x="1447800" y="5838825"/>
            <a:ext cx="6048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FFFF00"/>
                </a:solidFill>
                <a:latin typeface="Arial" pitchFamily="34" charset="0"/>
              </a:rPr>
              <a:t>Huisbestuur: lewensoriëntering </a:t>
            </a:r>
            <a:endParaRPr lang="en-ZA" sz="2800">
              <a:solidFill>
                <a:srgbClr val="FFFF00"/>
              </a:solidFill>
              <a:latin typeface="Arial" pitchFamily="34" charset="0"/>
            </a:endParaRPr>
          </a:p>
        </p:txBody>
      </p:sp>
    </p:spTree>
    <p:extLst>
      <p:ext uri="{BB962C8B-B14F-4D97-AF65-F5344CB8AC3E}">
        <p14:creationId xmlns:p14="http://schemas.microsoft.com/office/powerpoint/2010/main" val="1572891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38" y="1412875"/>
            <a:ext cx="7259637"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
          <p:cNvSpPr txBox="1">
            <a:spLocks noChangeArrowheads="1"/>
          </p:cNvSpPr>
          <p:nvPr/>
        </p:nvSpPr>
        <p:spPr bwMode="auto">
          <a:xfrm>
            <a:off x="1998663" y="5661025"/>
            <a:ext cx="5400675" cy="954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FFFF00"/>
                </a:solidFill>
              </a:rPr>
              <a:t>1992: R250 000 in spaarrekening</a:t>
            </a:r>
          </a:p>
          <a:p>
            <a:pPr algn="ctr" eaLnBrk="1" fontAlgn="base" hangingPunct="1">
              <a:spcBef>
                <a:spcPct val="0"/>
              </a:spcBef>
              <a:spcAft>
                <a:spcPct val="0"/>
              </a:spcAft>
            </a:pPr>
            <a:r>
              <a:rPr lang="en-US" sz="2800">
                <a:solidFill>
                  <a:srgbClr val="FFFF00"/>
                </a:solidFill>
              </a:rPr>
              <a:t>2002: jaarlikse omset R3 miljoen</a:t>
            </a:r>
            <a:endParaRPr lang="en-ZA" sz="2800">
              <a:solidFill>
                <a:srgbClr val="FFFF00"/>
              </a:solidFill>
            </a:endParaRPr>
          </a:p>
        </p:txBody>
      </p:sp>
    </p:spTree>
    <p:extLst>
      <p:ext uri="{BB962C8B-B14F-4D97-AF65-F5344CB8AC3E}">
        <p14:creationId xmlns:p14="http://schemas.microsoft.com/office/powerpoint/2010/main" val="3491627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Box 4"/>
          <p:cNvSpPr txBox="1">
            <a:spLocks noChangeArrowheads="1"/>
          </p:cNvSpPr>
          <p:nvPr/>
        </p:nvSpPr>
        <p:spPr bwMode="auto">
          <a:xfrm>
            <a:off x="179388" y="1484313"/>
            <a:ext cx="86407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sz="2400">
                <a:solidFill>
                  <a:srgbClr val="000000"/>
                </a:solidFill>
              </a:rPr>
              <a:t>We regard Bergzicht as one of South Africa’s most succesful training institutions for unskilled people from socially disadvantaged backgrounds. Bergzicht gives hope to those who fall through the grid due to lack of education and opportunities. We have seen Bergzicht train more than 10,000 students over the years – mostly women in dire need to support their families. Their placement office has assisted over 90% of the students in finding permanent jobs and their support centre has many associates who have followed their example. Taking all the family members and dependents into account, we can say that Bergzicht has transformed the lives of more than 100,000 people in the Western Cape and beyond. We are truly proud to be part of such an amazing story.</a:t>
            </a:r>
          </a:p>
          <a:p>
            <a:pPr algn="r" eaLnBrk="1" fontAlgn="base" hangingPunct="1">
              <a:spcBef>
                <a:spcPct val="0"/>
              </a:spcBef>
              <a:spcAft>
                <a:spcPct val="0"/>
              </a:spcAft>
            </a:pPr>
            <a:r>
              <a:rPr lang="en-US" sz="2400">
                <a:solidFill>
                  <a:srgbClr val="000000"/>
                </a:solidFill>
              </a:rPr>
              <a:t>- Hanns Seidel Foundation, Germany</a:t>
            </a:r>
            <a:endParaRPr lang="en-ZA" sz="2400">
              <a:solidFill>
                <a:srgbClr val="000000"/>
              </a:solidFill>
            </a:endParaRPr>
          </a:p>
        </p:txBody>
      </p:sp>
    </p:spTree>
    <p:extLst>
      <p:ext uri="{BB962C8B-B14F-4D97-AF65-F5344CB8AC3E}">
        <p14:creationId xmlns:p14="http://schemas.microsoft.com/office/powerpoint/2010/main" val="3520175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Box 4"/>
          <p:cNvSpPr txBox="1">
            <a:spLocks noChangeArrowheads="1"/>
          </p:cNvSpPr>
          <p:nvPr/>
        </p:nvSpPr>
        <p:spPr bwMode="auto">
          <a:xfrm>
            <a:off x="468313" y="1484313"/>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000000"/>
                </a:solidFill>
              </a:rPr>
              <a:t>Konvokasietoekenning vir gemeensontwikkeling 2012</a:t>
            </a:r>
            <a:endParaRPr lang="en-ZA" sz="2800">
              <a:solidFill>
                <a:srgbClr val="000000"/>
              </a:solidFill>
            </a:endParaRPr>
          </a:p>
        </p:txBody>
      </p:sp>
      <p:sp>
        <p:nvSpPr>
          <p:cNvPr id="5125" name="TextBox 6"/>
          <p:cNvSpPr txBox="1">
            <a:spLocks noChangeArrowheads="1"/>
          </p:cNvSpPr>
          <p:nvPr/>
        </p:nvSpPr>
        <p:spPr bwMode="auto">
          <a:xfrm>
            <a:off x="611188" y="5575300"/>
            <a:ext cx="7921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400">
                <a:solidFill>
                  <a:srgbClr val="000000"/>
                </a:solidFill>
              </a:rPr>
              <a:t>Mev Cecile Kotzé</a:t>
            </a:r>
          </a:p>
          <a:p>
            <a:pPr algn="ctr" eaLnBrk="1" fontAlgn="base" hangingPunct="1">
              <a:spcBef>
                <a:spcPct val="0"/>
              </a:spcBef>
              <a:spcAft>
                <a:spcPct val="0"/>
              </a:spcAft>
            </a:pPr>
            <a:r>
              <a:rPr lang="en-US" sz="2400">
                <a:solidFill>
                  <a:srgbClr val="000000"/>
                </a:solidFill>
              </a:rPr>
              <a:t>“</a:t>
            </a:r>
            <a:r>
              <a:rPr lang="en-US" sz="2400" i="1">
                <a:solidFill>
                  <a:srgbClr val="000000"/>
                </a:solidFill>
              </a:rPr>
              <a:t>Kennis gee lig en daarmee saam vryheid en vrede</a:t>
            </a:r>
            <a:r>
              <a:rPr lang="en-US" sz="2400">
                <a:solidFill>
                  <a:srgbClr val="000000"/>
                </a:solidFill>
              </a:rPr>
              <a:t>”</a:t>
            </a:r>
            <a:endParaRPr lang="en-ZA" sz="240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889" y="2096864"/>
            <a:ext cx="2444221" cy="3470795"/>
          </a:xfrm>
          <a:prstGeom prst="rect">
            <a:avLst/>
          </a:prstGeom>
        </p:spPr>
      </p:pic>
    </p:spTree>
    <p:extLst>
      <p:ext uri="{BB962C8B-B14F-4D97-AF65-F5344CB8AC3E}">
        <p14:creationId xmlns:p14="http://schemas.microsoft.com/office/powerpoint/2010/main" val="4138804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US_Stacked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3375"/>
            <a:ext cx="66960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596900" y="2919413"/>
            <a:ext cx="79343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pPr>
            <a:r>
              <a:rPr lang="en-US" sz="8000" i="1">
                <a:solidFill>
                  <a:srgbClr val="8E001B"/>
                </a:solidFill>
                <a:latin typeface="Alien Encounters Solid"/>
              </a:rPr>
              <a:t>Konvokasie</a:t>
            </a:r>
          </a:p>
        </p:txBody>
      </p:sp>
      <p:sp>
        <p:nvSpPr>
          <p:cNvPr id="25604" name="TextBox 1"/>
          <p:cNvSpPr txBox="1">
            <a:spLocks noChangeArrowheads="1"/>
          </p:cNvSpPr>
          <p:nvPr/>
        </p:nvSpPr>
        <p:spPr bwMode="auto">
          <a:xfrm>
            <a:off x="568325" y="4214813"/>
            <a:ext cx="7791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3600">
                <a:solidFill>
                  <a:srgbClr val="000000"/>
                </a:solidFill>
              </a:rPr>
              <a:t>8 Nov 2012</a:t>
            </a:r>
            <a:endParaRPr lang="en-US" sz="3600">
              <a:solidFill>
                <a:srgbClr val="A50021"/>
              </a:solidFill>
            </a:endParaRPr>
          </a:p>
          <a:p>
            <a:pPr eaLnBrk="1" fontAlgn="base" hangingPunct="1">
              <a:spcBef>
                <a:spcPct val="0"/>
              </a:spcBef>
              <a:spcAft>
                <a:spcPct val="0"/>
              </a:spcAft>
            </a:pPr>
            <a:endParaRPr lang="en-ZA">
              <a:solidFill>
                <a:srgbClr val="000000"/>
              </a:solidFill>
            </a:endParaRPr>
          </a:p>
        </p:txBody>
      </p:sp>
    </p:spTree>
    <p:extLst>
      <p:ext uri="{BB962C8B-B14F-4D97-AF65-F5344CB8AC3E}">
        <p14:creationId xmlns:p14="http://schemas.microsoft.com/office/powerpoint/2010/main" val="366826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Box 4"/>
          <p:cNvSpPr txBox="1">
            <a:spLocks noChangeArrowheads="1"/>
          </p:cNvSpPr>
          <p:nvPr/>
        </p:nvSpPr>
        <p:spPr bwMode="auto">
          <a:xfrm>
            <a:off x="1614488" y="1265238"/>
            <a:ext cx="5905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3200">
                <a:solidFill>
                  <a:prstClr val="black"/>
                </a:solidFill>
              </a:rPr>
              <a:t>Geleentheidspreker</a:t>
            </a:r>
            <a:endParaRPr lang="en-ZA" sz="3200">
              <a:solidFill>
                <a:prstClr val="black"/>
              </a:solidFill>
            </a:endParaRPr>
          </a:p>
        </p:txBody>
      </p:sp>
      <p:pic>
        <p:nvPicPr>
          <p:cNvPr id="266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849438"/>
            <a:ext cx="30845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6"/>
          <p:cNvSpPr txBox="1">
            <a:spLocks noChangeArrowheads="1"/>
          </p:cNvSpPr>
          <p:nvPr/>
        </p:nvSpPr>
        <p:spPr bwMode="auto">
          <a:xfrm>
            <a:off x="677863" y="4440238"/>
            <a:ext cx="777716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prstClr val="black"/>
                </a:solidFill>
              </a:rPr>
              <a:t>Dr Ivan Meyer</a:t>
            </a:r>
          </a:p>
          <a:p>
            <a:pPr algn="ctr" eaLnBrk="1" fontAlgn="base" hangingPunct="1">
              <a:spcBef>
                <a:spcPct val="0"/>
              </a:spcBef>
              <a:spcAft>
                <a:spcPct val="0"/>
              </a:spcAft>
            </a:pPr>
            <a:r>
              <a:rPr lang="en-US">
                <a:solidFill>
                  <a:prstClr val="black"/>
                </a:solidFill>
              </a:rPr>
              <a:t>Min. van Kultuursake en Sport, Weskaap regering</a:t>
            </a:r>
          </a:p>
          <a:p>
            <a:pPr algn="ctr" eaLnBrk="1" fontAlgn="base" hangingPunct="1">
              <a:spcBef>
                <a:spcPct val="0"/>
              </a:spcBef>
              <a:spcAft>
                <a:spcPct val="0"/>
              </a:spcAft>
            </a:pPr>
            <a:r>
              <a:rPr lang="en-ZA" sz="3200">
                <a:solidFill>
                  <a:prstClr val="black"/>
                </a:solidFill>
              </a:rPr>
              <a:t>Kulturele warmte: ŉ strategiese padkaart vir die skepping van sosiale kohesie</a:t>
            </a:r>
          </a:p>
        </p:txBody>
      </p:sp>
    </p:spTree>
    <p:extLst>
      <p:ext uri="{BB962C8B-B14F-4D97-AF65-F5344CB8AC3E}">
        <p14:creationId xmlns:p14="http://schemas.microsoft.com/office/powerpoint/2010/main" val="4250827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US_Stacked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3375"/>
            <a:ext cx="66960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596900" y="2919413"/>
            <a:ext cx="79343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pPr>
            <a:r>
              <a:rPr lang="en-US" sz="8000" i="1">
                <a:solidFill>
                  <a:srgbClr val="8E001B"/>
                </a:solidFill>
                <a:latin typeface="Alien Encounters Solid"/>
              </a:rPr>
              <a:t>Konvokasie</a:t>
            </a:r>
          </a:p>
        </p:txBody>
      </p:sp>
      <p:sp>
        <p:nvSpPr>
          <p:cNvPr id="27652" name="TextBox 1"/>
          <p:cNvSpPr txBox="1">
            <a:spLocks noChangeArrowheads="1"/>
          </p:cNvSpPr>
          <p:nvPr/>
        </p:nvSpPr>
        <p:spPr bwMode="auto">
          <a:xfrm>
            <a:off x="568325" y="4214813"/>
            <a:ext cx="7791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3600">
                <a:solidFill>
                  <a:srgbClr val="000000"/>
                </a:solidFill>
              </a:rPr>
              <a:t>8 Nov 2012</a:t>
            </a:r>
            <a:endParaRPr lang="en-US" sz="3600">
              <a:solidFill>
                <a:srgbClr val="A50021"/>
              </a:solidFill>
            </a:endParaRPr>
          </a:p>
          <a:p>
            <a:pPr eaLnBrk="1" fontAlgn="base" hangingPunct="1">
              <a:spcBef>
                <a:spcPct val="0"/>
              </a:spcBef>
              <a:spcAft>
                <a:spcPct val="0"/>
              </a:spcAft>
            </a:pPr>
            <a:endParaRPr lang="en-ZA">
              <a:solidFill>
                <a:srgbClr val="000000"/>
              </a:solidFill>
            </a:endParaRPr>
          </a:p>
        </p:txBody>
      </p:sp>
    </p:spTree>
    <p:extLst>
      <p:ext uri="{BB962C8B-B14F-4D97-AF65-F5344CB8AC3E}">
        <p14:creationId xmlns:p14="http://schemas.microsoft.com/office/powerpoint/2010/main" val="3758472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US_Stacked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3375"/>
            <a:ext cx="66960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596900" y="2919413"/>
            <a:ext cx="79343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pPr>
            <a:r>
              <a:rPr lang="en-US" sz="8000" i="1">
                <a:solidFill>
                  <a:srgbClr val="8E001B"/>
                </a:solidFill>
                <a:latin typeface="Alien Encounters Solid"/>
              </a:rPr>
              <a:t>Konvokasie</a:t>
            </a:r>
          </a:p>
        </p:txBody>
      </p:sp>
      <p:sp>
        <p:nvSpPr>
          <p:cNvPr id="4100" name="TextBox 1"/>
          <p:cNvSpPr txBox="1">
            <a:spLocks noChangeArrowheads="1"/>
          </p:cNvSpPr>
          <p:nvPr/>
        </p:nvSpPr>
        <p:spPr bwMode="auto">
          <a:xfrm>
            <a:off x="568325" y="4214813"/>
            <a:ext cx="7791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3600">
                <a:solidFill>
                  <a:srgbClr val="000000"/>
                </a:solidFill>
              </a:rPr>
              <a:t>8 Nov 2012</a:t>
            </a:r>
            <a:endParaRPr lang="en-US" sz="3600">
              <a:solidFill>
                <a:srgbClr val="A50021"/>
              </a:solidFill>
            </a:endParaRPr>
          </a:p>
          <a:p>
            <a:pPr eaLnBrk="1" fontAlgn="base" hangingPunct="1">
              <a:spcBef>
                <a:spcPct val="0"/>
              </a:spcBef>
              <a:spcAft>
                <a:spcPct val="0"/>
              </a:spcAft>
            </a:pPr>
            <a:endParaRPr lang="en-ZA">
              <a:solidFill>
                <a:srgbClr val="000000"/>
              </a:solidFill>
            </a:endParaRPr>
          </a:p>
        </p:txBody>
      </p:sp>
    </p:spTree>
    <p:extLst>
      <p:ext uri="{BB962C8B-B14F-4D97-AF65-F5344CB8AC3E}">
        <p14:creationId xmlns:p14="http://schemas.microsoft.com/office/powerpoint/2010/main" val="2892085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extBox 6"/>
          <p:cNvSpPr txBox="1">
            <a:spLocks noChangeArrowheads="1"/>
          </p:cNvSpPr>
          <p:nvPr/>
        </p:nvSpPr>
        <p:spPr bwMode="auto">
          <a:xfrm>
            <a:off x="677863" y="5343525"/>
            <a:ext cx="77771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000000"/>
                </a:solidFill>
              </a:rPr>
              <a:t>Prof Arnold Schoonwinkel</a:t>
            </a:r>
          </a:p>
          <a:p>
            <a:pPr algn="ctr" eaLnBrk="1" fontAlgn="base" hangingPunct="1">
              <a:spcBef>
                <a:spcPct val="0"/>
              </a:spcBef>
              <a:spcAft>
                <a:spcPct val="0"/>
              </a:spcAft>
            </a:pPr>
            <a:r>
              <a:rPr lang="en-US" sz="2800">
                <a:solidFill>
                  <a:srgbClr val="000000"/>
                </a:solidFill>
              </a:rPr>
              <a:t>Viserektor: Leer &amp; Onderrig</a:t>
            </a:r>
          </a:p>
        </p:txBody>
      </p:sp>
      <p:pic>
        <p:nvPicPr>
          <p:cNvPr id="286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65263"/>
            <a:ext cx="2808288"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338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US_Stacked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3375"/>
            <a:ext cx="66960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596900" y="2919413"/>
            <a:ext cx="79343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pPr>
            <a:r>
              <a:rPr lang="en-US" sz="8000" i="1">
                <a:solidFill>
                  <a:srgbClr val="8E001B"/>
                </a:solidFill>
                <a:latin typeface="Alien Encounters Solid"/>
              </a:rPr>
              <a:t>Konvokasie</a:t>
            </a:r>
          </a:p>
        </p:txBody>
      </p:sp>
      <p:sp>
        <p:nvSpPr>
          <p:cNvPr id="29700" name="TextBox 1"/>
          <p:cNvSpPr txBox="1">
            <a:spLocks noChangeArrowheads="1"/>
          </p:cNvSpPr>
          <p:nvPr/>
        </p:nvSpPr>
        <p:spPr bwMode="auto">
          <a:xfrm>
            <a:off x="568325" y="4214813"/>
            <a:ext cx="7791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3600">
                <a:solidFill>
                  <a:srgbClr val="000000"/>
                </a:solidFill>
              </a:rPr>
              <a:t>8 Nov 2012</a:t>
            </a:r>
            <a:endParaRPr lang="en-US" sz="3600">
              <a:solidFill>
                <a:srgbClr val="A50021"/>
              </a:solidFill>
            </a:endParaRPr>
          </a:p>
          <a:p>
            <a:pPr eaLnBrk="1" fontAlgn="base" hangingPunct="1">
              <a:spcBef>
                <a:spcPct val="0"/>
              </a:spcBef>
              <a:spcAft>
                <a:spcPct val="0"/>
              </a:spcAft>
            </a:pPr>
            <a:endParaRPr lang="en-ZA">
              <a:solidFill>
                <a:srgbClr val="000000"/>
              </a:solidFill>
            </a:endParaRPr>
          </a:p>
        </p:txBody>
      </p:sp>
    </p:spTree>
    <p:extLst>
      <p:ext uri="{BB962C8B-B14F-4D97-AF65-F5344CB8AC3E}">
        <p14:creationId xmlns:p14="http://schemas.microsoft.com/office/powerpoint/2010/main" val="2617073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TextBox 6"/>
          <p:cNvSpPr txBox="1">
            <a:spLocks noChangeArrowheads="1"/>
          </p:cNvSpPr>
          <p:nvPr/>
        </p:nvSpPr>
        <p:spPr bwMode="auto">
          <a:xfrm>
            <a:off x="677863" y="4724400"/>
            <a:ext cx="77771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000000"/>
                </a:solidFill>
              </a:rPr>
              <a:t>Prof Eugene Cloete</a:t>
            </a:r>
          </a:p>
          <a:p>
            <a:pPr algn="ctr" eaLnBrk="1" fontAlgn="base" hangingPunct="1">
              <a:spcBef>
                <a:spcPct val="0"/>
              </a:spcBef>
              <a:spcAft>
                <a:spcPct val="0"/>
              </a:spcAft>
            </a:pPr>
            <a:r>
              <a:rPr lang="en-US" sz="2800">
                <a:solidFill>
                  <a:srgbClr val="000000"/>
                </a:solidFill>
              </a:rPr>
              <a:t>Viserektor: Navorsing &amp; Innovasie</a:t>
            </a:r>
          </a:p>
        </p:txBody>
      </p:sp>
      <p:pic>
        <p:nvPicPr>
          <p:cNvPr id="307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2588" y="1557338"/>
            <a:ext cx="32734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804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US_Stacked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3375"/>
            <a:ext cx="66960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596900" y="2919413"/>
            <a:ext cx="79343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pPr>
            <a:r>
              <a:rPr lang="en-US" sz="8000" i="1">
                <a:solidFill>
                  <a:srgbClr val="8E001B"/>
                </a:solidFill>
                <a:latin typeface="Alien Encounters Solid"/>
              </a:rPr>
              <a:t>Konvokasie</a:t>
            </a:r>
          </a:p>
        </p:txBody>
      </p:sp>
      <p:sp>
        <p:nvSpPr>
          <p:cNvPr id="31748" name="TextBox 1"/>
          <p:cNvSpPr txBox="1">
            <a:spLocks noChangeArrowheads="1"/>
          </p:cNvSpPr>
          <p:nvPr/>
        </p:nvSpPr>
        <p:spPr bwMode="auto">
          <a:xfrm>
            <a:off x="568325" y="4214813"/>
            <a:ext cx="7791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3600">
                <a:solidFill>
                  <a:srgbClr val="000000"/>
                </a:solidFill>
              </a:rPr>
              <a:t>8 Nov 2012</a:t>
            </a:r>
            <a:endParaRPr lang="en-US" sz="3600">
              <a:solidFill>
                <a:srgbClr val="A50021"/>
              </a:solidFill>
            </a:endParaRPr>
          </a:p>
          <a:p>
            <a:pPr eaLnBrk="1" fontAlgn="base" hangingPunct="1">
              <a:spcBef>
                <a:spcPct val="0"/>
              </a:spcBef>
              <a:spcAft>
                <a:spcPct val="0"/>
              </a:spcAft>
            </a:pPr>
            <a:endParaRPr lang="en-ZA">
              <a:solidFill>
                <a:srgbClr val="000000"/>
              </a:solidFill>
            </a:endParaRPr>
          </a:p>
        </p:txBody>
      </p:sp>
    </p:spTree>
    <p:extLst>
      <p:ext uri="{BB962C8B-B14F-4D97-AF65-F5344CB8AC3E}">
        <p14:creationId xmlns:p14="http://schemas.microsoft.com/office/powerpoint/2010/main" val="646162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TextBox 4"/>
          <p:cNvSpPr txBox="1">
            <a:spLocks noChangeArrowheads="1"/>
          </p:cNvSpPr>
          <p:nvPr/>
        </p:nvSpPr>
        <p:spPr bwMode="auto">
          <a:xfrm>
            <a:off x="1614488" y="1265238"/>
            <a:ext cx="5905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3200">
                <a:solidFill>
                  <a:srgbClr val="000000"/>
                </a:solidFill>
              </a:rPr>
              <a:t>Mededelings deur die rektor</a:t>
            </a:r>
            <a:endParaRPr lang="en-ZA" sz="3200">
              <a:solidFill>
                <a:srgbClr val="000000"/>
              </a:solidFill>
            </a:endParaRPr>
          </a:p>
        </p:txBody>
      </p:sp>
      <p:sp>
        <p:nvSpPr>
          <p:cNvPr id="32773" name="TextBox 6"/>
          <p:cNvSpPr txBox="1">
            <a:spLocks noChangeArrowheads="1"/>
          </p:cNvSpPr>
          <p:nvPr/>
        </p:nvSpPr>
        <p:spPr bwMode="auto">
          <a:xfrm>
            <a:off x="685800" y="5157788"/>
            <a:ext cx="77771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000000"/>
                </a:solidFill>
              </a:rPr>
              <a:t>Prof Russel Botman</a:t>
            </a:r>
          </a:p>
          <a:p>
            <a:pPr algn="ctr" eaLnBrk="1" fontAlgn="base" hangingPunct="1">
              <a:spcBef>
                <a:spcPct val="0"/>
              </a:spcBef>
              <a:spcAft>
                <a:spcPct val="0"/>
              </a:spcAft>
            </a:pPr>
            <a:r>
              <a:rPr lang="en-US" sz="2800">
                <a:solidFill>
                  <a:srgbClr val="000000"/>
                </a:solidFill>
              </a:rPr>
              <a:t>Rektor &amp; Visekanselier</a:t>
            </a:r>
          </a:p>
        </p:txBody>
      </p:sp>
      <p:pic>
        <p:nvPicPr>
          <p:cNvPr id="327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7388" y="2022475"/>
            <a:ext cx="23526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598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US_Stacked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33375"/>
            <a:ext cx="66960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596900" y="2919413"/>
            <a:ext cx="79343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pPr>
            <a:r>
              <a:rPr lang="en-US" sz="8000" i="1">
                <a:solidFill>
                  <a:srgbClr val="8E001B"/>
                </a:solidFill>
                <a:latin typeface="Alien Encounters Solid"/>
              </a:rPr>
              <a:t>Konvokasie</a:t>
            </a:r>
          </a:p>
        </p:txBody>
      </p:sp>
      <p:sp>
        <p:nvSpPr>
          <p:cNvPr id="33796" name="TextBox 1"/>
          <p:cNvSpPr txBox="1">
            <a:spLocks noChangeArrowheads="1"/>
          </p:cNvSpPr>
          <p:nvPr/>
        </p:nvSpPr>
        <p:spPr bwMode="auto">
          <a:xfrm>
            <a:off x="568325" y="4214813"/>
            <a:ext cx="7791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3600">
                <a:solidFill>
                  <a:srgbClr val="000000"/>
                </a:solidFill>
              </a:rPr>
              <a:t>8 Nov 2012</a:t>
            </a:r>
            <a:endParaRPr lang="en-US" sz="3600">
              <a:solidFill>
                <a:srgbClr val="A50021"/>
              </a:solidFill>
            </a:endParaRPr>
          </a:p>
          <a:p>
            <a:pPr eaLnBrk="1" fontAlgn="base" hangingPunct="1">
              <a:spcBef>
                <a:spcPct val="0"/>
              </a:spcBef>
              <a:spcAft>
                <a:spcPct val="0"/>
              </a:spcAft>
            </a:pPr>
            <a:endParaRPr lang="en-ZA">
              <a:solidFill>
                <a:srgbClr val="000000"/>
              </a:solidFill>
            </a:endParaRPr>
          </a:p>
        </p:txBody>
      </p:sp>
    </p:spTree>
    <p:extLst>
      <p:ext uri="{BB962C8B-B14F-4D97-AF65-F5344CB8AC3E}">
        <p14:creationId xmlns:p14="http://schemas.microsoft.com/office/powerpoint/2010/main" val="1344799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Box 4"/>
          <p:cNvSpPr txBox="1">
            <a:spLocks noChangeArrowheads="1"/>
          </p:cNvSpPr>
          <p:nvPr/>
        </p:nvSpPr>
        <p:spPr bwMode="auto">
          <a:xfrm>
            <a:off x="468313" y="1484313"/>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000000"/>
                </a:solidFill>
              </a:rPr>
              <a:t>Konvokasietoekenning vir gemeensontwikkeling 2012</a:t>
            </a:r>
            <a:endParaRPr lang="en-ZA" sz="2800">
              <a:solidFill>
                <a:srgbClr val="000000"/>
              </a:solidFill>
            </a:endParaRPr>
          </a:p>
        </p:txBody>
      </p:sp>
      <p:sp>
        <p:nvSpPr>
          <p:cNvPr id="5125" name="TextBox 6"/>
          <p:cNvSpPr txBox="1">
            <a:spLocks noChangeArrowheads="1"/>
          </p:cNvSpPr>
          <p:nvPr/>
        </p:nvSpPr>
        <p:spPr bwMode="auto">
          <a:xfrm>
            <a:off x="611188" y="5575300"/>
            <a:ext cx="7921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400">
                <a:solidFill>
                  <a:srgbClr val="000000"/>
                </a:solidFill>
              </a:rPr>
              <a:t>Mev Cecile Kotzé</a:t>
            </a:r>
          </a:p>
          <a:p>
            <a:pPr algn="ctr" eaLnBrk="1" fontAlgn="base" hangingPunct="1">
              <a:spcBef>
                <a:spcPct val="0"/>
              </a:spcBef>
              <a:spcAft>
                <a:spcPct val="0"/>
              </a:spcAft>
            </a:pPr>
            <a:r>
              <a:rPr lang="en-US" sz="2400">
                <a:solidFill>
                  <a:srgbClr val="000000"/>
                </a:solidFill>
              </a:rPr>
              <a:t>“</a:t>
            </a:r>
            <a:r>
              <a:rPr lang="en-US" sz="2400" i="1">
                <a:solidFill>
                  <a:srgbClr val="000000"/>
                </a:solidFill>
              </a:rPr>
              <a:t>Kennis gee lig en daarmee saam vryheid en vrede</a:t>
            </a:r>
            <a:r>
              <a:rPr lang="en-US" sz="2400">
                <a:solidFill>
                  <a:srgbClr val="000000"/>
                </a:solidFill>
              </a:rPr>
              <a:t>”</a:t>
            </a:r>
            <a:endParaRPr lang="en-ZA" sz="240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889" y="2096864"/>
            <a:ext cx="2444221" cy="3470795"/>
          </a:xfrm>
          <a:prstGeom prst="rect">
            <a:avLst/>
          </a:prstGeom>
        </p:spPr>
      </p:pic>
    </p:spTree>
    <p:extLst>
      <p:ext uri="{BB962C8B-B14F-4D97-AF65-F5344CB8AC3E}">
        <p14:creationId xmlns:p14="http://schemas.microsoft.com/office/powerpoint/2010/main" val="413880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5" descr="C:\Konvokasie\Bergzich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1466850"/>
            <a:ext cx="4103687"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914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525588"/>
            <a:ext cx="533241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886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1773238"/>
            <a:ext cx="91503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2"/>
          <p:cNvSpPr txBox="1">
            <a:spLocks noChangeArrowheads="1"/>
          </p:cNvSpPr>
          <p:nvPr/>
        </p:nvSpPr>
        <p:spPr bwMode="auto">
          <a:xfrm>
            <a:off x="2843213" y="6021388"/>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400">
                <a:solidFill>
                  <a:srgbClr val="000000"/>
                </a:solidFill>
              </a:rPr>
              <a:t>Libertaskoor: gestig 1989</a:t>
            </a:r>
            <a:endParaRPr lang="en-ZA" sz="2400">
              <a:solidFill>
                <a:srgbClr val="000000"/>
              </a:solidFill>
            </a:endParaRPr>
          </a:p>
        </p:txBody>
      </p:sp>
    </p:spTree>
    <p:extLst>
      <p:ext uri="{BB962C8B-B14F-4D97-AF65-F5344CB8AC3E}">
        <p14:creationId xmlns:p14="http://schemas.microsoft.com/office/powerpoint/2010/main" val="3279882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Box 4"/>
          <p:cNvSpPr txBox="1">
            <a:spLocks noChangeArrowheads="1"/>
          </p:cNvSpPr>
          <p:nvPr/>
        </p:nvSpPr>
        <p:spPr bwMode="auto">
          <a:xfrm>
            <a:off x="468313" y="1484313"/>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800">
                <a:solidFill>
                  <a:srgbClr val="000000"/>
                </a:solidFill>
              </a:rPr>
              <a:t>Konvokasietoekenning vir gemeensontwikkeling 2012</a:t>
            </a:r>
            <a:endParaRPr lang="en-ZA" sz="2800">
              <a:solidFill>
                <a:srgbClr val="000000"/>
              </a:solidFill>
            </a:endParaRPr>
          </a:p>
        </p:txBody>
      </p:sp>
      <p:sp>
        <p:nvSpPr>
          <p:cNvPr id="5125" name="TextBox 6"/>
          <p:cNvSpPr txBox="1">
            <a:spLocks noChangeArrowheads="1"/>
          </p:cNvSpPr>
          <p:nvPr/>
        </p:nvSpPr>
        <p:spPr bwMode="auto">
          <a:xfrm>
            <a:off x="611188" y="5575300"/>
            <a:ext cx="7921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2400">
                <a:solidFill>
                  <a:srgbClr val="000000"/>
                </a:solidFill>
              </a:rPr>
              <a:t>Mev Cecile Kotzé</a:t>
            </a:r>
          </a:p>
          <a:p>
            <a:pPr algn="ctr" eaLnBrk="1" fontAlgn="base" hangingPunct="1">
              <a:spcBef>
                <a:spcPct val="0"/>
              </a:spcBef>
              <a:spcAft>
                <a:spcPct val="0"/>
              </a:spcAft>
            </a:pPr>
            <a:r>
              <a:rPr lang="en-US" sz="2400">
                <a:solidFill>
                  <a:srgbClr val="000000"/>
                </a:solidFill>
              </a:rPr>
              <a:t>“</a:t>
            </a:r>
            <a:r>
              <a:rPr lang="en-US" sz="2400" i="1">
                <a:solidFill>
                  <a:srgbClr val="000000"/>
                </a:solidFill>
              </a:rPr>
              <a:t>Kennis gee lig en daarmee saam vryheid en vrede</a:t>
            </a:r>
            <a:r>
              <a:rPr lang="en-US" sz="2400">
                <a:solidFill>
                  <a:srgbClr val="000000"/>
                </a:solidFill>
              </a:rPr>
              <a:t>”</a:t>
            </a:r>
            <a:endParaRPr lang="en-ZA" sz="240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889" y="2096864"/>
            <a:ext cx="2444221" cy="3470795"/>
          </a:xfrm>
          <a:prstGeom prst="rect">
            <a:avLst/>
          </a:prstGeom>
        </p:spPr>
      </p:pic>
    </p:spTree>
    <p:extLst>
      <p:ext uri="{BB962C8B-B14F-4D97-AF65-F5344CB8AC3E}">
        <p14:creationId xmlns:p14="http://schemas.microsoft.com/office/powerpoint/2010/main" val="4138804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52500"/>
            <a:ext cx="8229600" cy="623888"/>
          </a:xfrm>
        </p:spPr>
        <p:txBody>
          <a:bodyPr rtlCol="0">
            <a:normAutofit fontScale="90000"/>
          </a:bodyPr>
          <a:lstStyle/>
          <a:p>
            <a:pPr eaLnBrk="1" fontAlgn="auto" hangingPunct="1">
              <a:spcAft>
                <a:spcPts val="0"/>
              </a:spcAft>
              <a:defRPr/>
            </a:pPr>
            <a:r>
              <a:rPr lang="en-US" dirty="0" smtClean="0"/>
              <a:t/>
            </a:r>
            <a:br>
              <a:rPr lang="en-US" dirty="0" smtClean="0"/>
            </a:br>
            <a:endParaRPr lang="en-ZA"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88913"/>
            <a:ext cx="3371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135096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2"/>
          <p:cNvSpPr txBox="1">
            <a:spLocks noChangeArrowheads="1"/>
          </p:cNvSpPr>
          <p:nvPr/>
        </p:nvSpPr>
        <p:spPr bwMode="auto">
          <a:xfrm>
            <a:off x="395288" y="4005263"/>
            <a:ext cx="85693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buFont typeface="Arial" pitchFamily="34" charset="0"/>
              <a:buChar char="•"/>
            </a:pPr>
            <a:r>
              <a:rPr lang="en-US" sz="2000" dirty="0" err="1">
                <a:solidFill>
                  <a:prstClr val="black"/>
                </a:solidFill>
                <a:latin typeface="Arial" pitchFamily="34" charset="0"/>
              </a:rPr>
              <a:t>Navorsing</a:t>
            </a:r>
            <a:r>
              <a:rPr lang="en-US" sz="2000" dirty="0">
                <a:solidFill>
                  <a:prstClr val="black"/>
                </a:solidFill>
                <a:latin typeface="Arial" pitchFamily="34" charset="0"/>
              </a:rPr>
              <a:t> </a:t>
            </a:r>
            <a:r>
              <a:rPr lang="en-US" sz="2000" dirty="0" err="1">
                <a:solidFill>
                  <a:prstClr val="black"/>
                </a:solidFill>
                <a:latin typeface="Arial" pitchFamily="34" charset="0"/>
              </a:rPr>
              <a:t>toon</a:t>
            </a:r>
            <a:r>
              <a:rPr lang="en-US" sz="2000" dirty="0">
                <a:solidFill>
                  <a:prstClr val="black"/>
                </a:solidFill>
                <a:latin typeface="Arial" pitchFamily="34" charset="0"/>
              </a:rPr>
              <a:t>: die </a:t>
            </a:r>
            <a:r>
              <a:rPr lang="en-US" sz="2000" dirty="0" err="1">
                <a:solidFill>
                  <a:prstClr val="black"/>
                </a:solidFill>
                <a:latin typeface="Arial" pitchFamily="34" charset="0"/>
              </a:rPr>
              <a:t>grootste</a:t>
            </a:r>
            <a:r>
              <a:rPr lang="en-US" sz="2000" dirty="0">
                <a:solidFill>
                  <a:prstClr val="black"/>
                </a:solidFill>
                <a:latin typeface="Arial" pitchFamily="34" charset="0"/>
              </a:rPr>
              <a:t> </a:t>
            </a:r>
            <a:r>
              <a:rPr lang="en-US" sz="2000" dirty="0" err="1">
                <a:solidFill>
                  <a:prstClr val="black"/>
                </a:solidFill>
                <a:latin typeface="Arial" pitchFamily="34" charset="0"/>
              </a:rPr>
              <a:t>sosio-ekonomiese</a:t>
            </a:r>
            <a:r>
              <a:rPr lang="en-US" sz="2000" dirty="0">
                <a:solidFill>
                  <a:prstClr val="black"/>
                </a:solidFill>
                <a:latin typeface="Arial" pitchFamily="34" charset="0"/>
              </a:rPr>
              <a:t> </a:t>
            </a:r>
            <a:r>
              <a:rPr lang="en-US" sz="2000" dirty="0" err="1">
                <a:solidFill>
                  <a:prstClr val="black"/>
                </a:solidFill>
                <a:latin typeface="Arial" pitchFamily="34" charset="0"/>
              </a:rPr>
              <a:t>probleem</a:t>
            </a:r>
            <a:r>
              <a:rPr lang="en-US" sz="2000" dirty="0">
                <a:solidFill>
                  <a:prstClr val="black"/>
                </a:solidFill>
                <a:latin typeface="Arial" pitchFamily="34" charset="0"/>
              </a:rPr>
              <a:t> in </a:t>
            </a:r>
            <a:r>
              <a:rPr lang="en-US" sz="2000" dirty="0" err="1">
                <a:solidFill>
                  <a:prstClr val="black"/>
                </a:solidFill>
                <a:latin typeface="Arial" pitchFamily="34" charset="0"/>
              </a:rPr>
              <a:t>agtergeblewe</a:t>
            </a:r>
            <a:r>
              <a:rPr lang="en-US" sz="2000" dirty="0">
                <a:solidFill>
                  <a:prstClr val="black"/>
                </a:solidFill>
                <a:latin typeface="Arial" pitchFamily="34" charset="0"/>
              </a:rPr>
              <a:t> </a:t>
            </a:r>
            <a:r>
              <a:rPr lang="en-US" sz="2000" dirty="0" err="1">
                <a:solidFill>
                  <a:prstClr val="black"/>
                </a:solidFill>
                <a:latin typeface="Arial" pitchFamily="34" charset="0"/>
              </a:rPr>
              <a:t>gemeenskappe</a:t>
            </a:r>
            <a:r>
              <a:rPr lang="en-US" sz="2000" dirty="0">
                <a:solidFill>
                  <a:prstClr val="black"/>
                </a:solidFill>
                <a:latin typeface="Arial" pitchFamily="34" charset="0"/>
              </a:rPr>
              <a:t>: </a:t>
            </a:r>
            <a:r>
              <a:rPr lang="en-US" sz="2000" dirty="0" err="1">
                <a:solidFill>
                  <a:prstClr val="black"/>
                </a:solidFill>
                <a:latin typeface="Arial" pitchFamily="34" charset="0"/>
              </a:rPr>
              <a:t>ongeletterdheid</a:t>
            </a:r>
            <a:r>
              <a:rPr lang="en-US" sz="2000" dirty="0">
                <a:solidFill>
                  <a:prstClr val="black"/>
                </a:solidFill>
                <a:latin typeface="Arial" pitchFamily="34" charset="0"/>
              </a:rPr>
              <a:t>, </a:t>
            </a:r>
            <a:r>
              <a:rPr lang="en-US" sz="2000" dirty="0" err="1">
                <a:solidFill>
                  <a:prstClr val="black"/>
                </a:solidFill>
                <a:latin typeface="Arial" pitchFamily="34" charset="0"/>
              </a:rPr>
              <a:t>armoede</a:t>
            </a:r>
            <a:r>
              <a:rPr lang="en-US" sz="2000" dirty="0">
                <a:solidFill>
                  <a:prstClr val="black"/>
                </a:solidFill>
                <a:latin typeface="Arial" pitchFamily="34" charset="0"/>
              </a:rPr>
              <a:t>, </a:t>
            </a:r>
            <a:r>
              <a:rPr lang="en-US" sz="2000" dirty="0" err="1">
                <a:solidFill>
                  <a:prstClr val="black"/>
                </a:solidFill>
                <a:latin typeface="Arial" pitchFamily="34" charset="0"/>
              </a:rPr>
              <a:t>werkloosheid</a:t>
            </a:r>
            <a:endParaRPr lang="en-US" sz="2000" dirty="0">
              <a:solidFill>
                <a:prstClr val="black"/>
              </a:solidFill>
              <a:latin typeface="Arial" pitchFamily="34" charset="0"/>
            </a:endParaRPr>
          </a:p>
          <a:p>
            <a:pPr eaLnBrk="1" fontAlgn="base" hangingPunct="1">
              <a:spcBef>
                <a:spcPct val="0"/>
              </a:spcBef>
              <a:spcAft>
                <a:spcPct val="0"/>
              </a:spcAft>
              <a:buFont typeface="Arial" pitchFamily="34" charset="0"/>
              <a:buChar char="•"/>
            </a:pPr>
            <a:r>
              <a:rPr lang="en-US" sz="2000" dirty="0" err="1">
                <a:solidFill>
                  <a:prstClr val="white">
                    <a:lumMod val="75000"/>
                  </a:prstClr>
                </a:solidFill>
                <a:latin typeface="Arial" pitchFamily="34" charset="0"/>
              </a:rPr>
              <a:t>Breek</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siklus</a:t>
            </a:r>
            <a:r>
              <a:rPr lang="en-US" sz="2000" dirty="0">
                <a:solidFill>
                  <a:prstClr val="white">
                    <a:lumMod val="75000"/>
                  </a:prstClr>
                </a:solidFill>
                <a:latin typeface="Arial" pitchFamily="34" charset="0"/>
              </a:rPr>
              <a:t> van </a:t>
            </a:r>
            <a:r>
              <a:rPr lang="en-US" sz="2000" dirty="0" err="1">
                <a:solidFill>
                  <a:prstClr val="white">
                    <a:lumMod val="75000"/>
                  </a:prstClr>
                </a:solidFill>
                <a:latin typeface="Arial" pitchFamily="34" charset="0"/>
              </a:rPr>
              <a:t>armoede</a:t>
            </a:r>
            <a:r>
              <a:rPr lang="en-US" sz="2000" dirty="0">
                <a:solidFill>
                  <a:prstClr val="white">
                    <a:lumMod val="75000"/>
                  </a:prstClr>
                </a:solidFill>
                <a:latin typeface="Arial" pitchFamily="34" charset="0"/>
              </a:rPr>
              <a:t> en </a:t>
            </a:r>
            <a:r>
              <a:rPr lang="en-US" sz="2000" dirty="0" err="1">
                <a:solidFill>
                  <a:prstClr val="white">
                    <a:lumMod val="75000"/>
                  </a:prstClr>
                </a:solidFill>
                <a:latin typeface="Arial" pitchFamily="34" charset="0"/>
              </a:rPr>
              <a:t>ellende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deur</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bemagtiging</a:t>
            </a:r>
            <a:endParaRPr lang="en-US" sz="2000" dirty="0">
              <a:solidFill>
                <a:prstClr val="white">
                  <a:lumMod val="75000"/>
                </a:prstClr>
              </a:solidFill>
              <a:latin typeface="Arial" pitchFamily="34" charset="0"/>
            </a:endParaRPr>
          </a:p>
          <a:p>
            <a:pPr eaLnBrk="1" fontAlgn="base" hangingPunct="1">
              <a:spcBef>
                <a:spcPct val="0"/>
              </a:spcBef>
              <a:spcAft>
                <a:spcPct val="0"/>
              </a:spcAft>
              <a:buFont typeface="Arial" pitchFamily="34" charset="0"/>
              <a:buChar char="•"/>
            </a:pPr>
            <a:r>
              <a:rPr lang="en-US" sz="2000" dirty="0" err="1">
                <a:solidFill>
                  <a:prstClr val="white">
                    <a:lumMod val="75000"/>
                  </a:prstClr>
                </a:solidFill>
                <a:latin typeface="Arial" pitchFamily="34" charset="0"/>
              </a:rPr>
              <a:t>Droom</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stig</a:t>
            </a:r>
            <a:r>
              <a:rPr lang="en-US" sz="2000" dirty="0">
                <a:solidFill>
                  <a:prstClr val="white">
                    <a:lumMod val="75000"/>
                  </a:prstClr>
                </a:solidFill>
                <a:latin typeface="Arial" pitchFamily="34" charset="0"/>
              </a:rPr>
              <a:t> ‘n </a:t>
            </a:r>
            <a:r>
              <a:rPr lang="en-US" sz="2000" dirty="0" err="1">
                <a:solidFill>
                  <a:prstClr val="white">
                    <a:lumMod val="75000"/>
                  </a:prstClr>
                </a:solidFill>
                <a:latin typeface="Arial" pitchFamily="34" charset="0"/>
              </a:rPr>
              <a:t>opleidingsentrum</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waar</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holistiese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benadering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gevolg</a:t>
            </a:r>
            <a:r>
              <a:rPr lang="en-US" sz="2000" dirty="0">
                <a:solidFill>
                  <a:prstClr val="white">
                    <a:lumMod val="75000"/>
                  </a:prstClr>
                </a:solidFill>
                <a:latin typeface="Arial" pitchFamily="34" charset="0"/>
              </a:rPr>
              <a:t> word </a:t>
            </a:r>
            <a:r>
              <a:rPr lang="en-US" sz="2000" dirty="0" err="1">
                <a:solidFill>
                  <a:prstClr val="white">
                    <a:lumMod val="75000"/>
                  </a:prstClr>
                </a:solidFill>
                <a:latin typeface="Arial" pitchFamily="34" charset="0"/>
              </a:rPr>
              <a:t>om</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mense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te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bemagtig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geletterdheidskursusse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beroepsopleiding</a:t>
            </a:r>
            <a:endParaRPr lang="en-US" sz="2000" dirty="0">
              <a:solidFill>
                <a:prstClr val="white">
                  <a:lumMod val="75000"/>
                </a:prstClr>
              </a:solidFill>
              <a:latin typeface="Arial" pitchFamily="34" charset="0"/>
            </a:endParaRPr>
          </a:p>
          <a:p>
            <a:pPr eaLnBrk="1" fontAlgn="base" hangingPunct="1">
              <a:spcBef>
                <a:spcPct val="0"/>
              </a:spcBef>
              <a:spcAft>
                <a:spcPct val="0"/>
              </a:spcAft>
              <a:buFont typeface="Arial" pitchFamily="34" charset="0"/>
              <a:buChar char="•"/>
            </a:pPr>
            <a:r>
              <a:rPr lang="en-US" sz="2000" dirty="0" err="1">
                <a:solidFill>
                  <a:prstClr val="white">
                    <a:lumMod val="75000"/>
                  </a:prstClr>
                </a:solidFill>
                <a:latin typeface="Arial" pitchFamily="34" charset="0"/>
              </a:rPr>
              <a:t>Arbeidsmark</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bied</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werkgeleenthede</a:t>
            </a:r>
            <a:r>
              <a:rPr lang="en-US" sz="2000" dirty="0">
                <a:solidFill>
                  <a:prstClr val="white">
                    <a:lumMod val="75000"/>
                  </a:prstClr>
                </a:solidFill>
                <a:latin typeface="Arial" pitchFamily="34" charset="0"/>
              </a:rPr>
              <a:t> op </a:t>
            </a:r>
            <a:r>
              <a:rPr lang="en-US" sz="2000" dirty="0" err="1">
                <a:solidFill>
                  <a:prstClr val="white">
                    <a:lumMod val="75000"/>
                  </a:prstClr>
                </a:solidFill>
                <a:latin typeface="Arial" pitchFamily="34" charset="0"/>
              </a:rPr>
              <a:t>intreevlak</a:t>
            </a:r>
            <a:r>
              <a:rPr lang="en-US" sz="2000" dirty="0">
                <a:solidFill>
                  <a:prstClr val="white">
                    <a:lumMod val="75000"/>
                  </a:prstClr>
                </a:solidFill>
                <a:latin typeface="Arial" pitchFamily="34" charset="0"/>
              </a:rPr>
              <a:t> in </a:t>
            </a:r>
            <a:r>
              <a:rPr lang="en-US" sz="2000" dirty="0" err="1">
                <a:solidFill>
                  <a:prstClr val="white">
                    <a:lumMod val="75000"/>
                  </a:prstClr>
                </a:solidFill>
                <a:latin typeface="Arial" pitchFamily="34" charset="0"/>
              </a:rPr>
              <a:t>bedrywe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soos</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toerisme</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kinderversorging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bejaardesorg</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huisbestuur</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gasvryheids-bedryf</a:t>
            </a:r>
            <a:r>
              <a:rPr lang="en-US" sz="2000" dirty="0">
                <a:solidFill>
                  <a:prstClr val="white">
                    <a:lumMod val="75000"/>
                  </a:prstClr>
                </a:solidFill>
                <a:latin typeface="Arial" pitchFamily="34" charset="0"/>
              </a:rPr>
              <a:t>, </a:t>
            </a:r>
            <a:r>
              <a:rPr lang="en-US" sz="2000" dirty="0" err="1">
                <a:solidFill>
                  <a:prstClr val="white">
                    <a:lumMod val="75000"/>
                  </a:prstClr>
                </a:solidFill>
                <a:latin typeface="Arial" pitchFamily="34" charset="0"/>
              </a:rPr>
              <a:t>spyseniering</a:t>
            </a:r>
            <a:endParaRPr lang="en-ZA" sz="2000" dirty="0">
              <a:solidFill>
                <a:prstClr val="white">
                  <a:lumMod val="75000"/>
                </a:prstClr>
              </a:solidFill>
              <a:latin typeface="Arial" pitchFamily="34" charset="0"/>
            </a:endParaRPr>
          </a:p>
        </p:txBody>
      </p:sp>
    </p:spTree>
    <p:extLst>
      <p:ext uri="{BB962C8B-B14F-4D97-AF65-F5344CB8AC3E}">
        <p14:creationId xmlns:p14="http://schemas.microsoft.com/office/powerpoint/2010/main" val="251882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A6F1E087C04C41BD3FEB3AE981BA6A" ma:contentTypeVersion="2" ma:contentTypeDescription="Create a new document." ma:contentTypeScope="" ma:versionID="db2a21e783c606ab20e446a166221373">
  <xsd:schema xmlns:xsd="http://www.w3.org/2001/XMLSchema" xmlns:xs="http://www.w3.org/2001/XMLSchema" xmlns:p="http://schemas.microsoft.com/office/2006/metadata/properties" xmlns:ns1="http://schemas.microsoft.com/sharepoint/v3" xmlns:ns2="8df8337c-4e81-442e-97da-cf869c9a6eb5" targetNamespace="http://schemas.microsoft.com/office/2006/metadata/properties" ma:root="true" ma:fieldsID="ebd875e2d7b45f6c41267b308a1aeeea" ns1:_="" ns2:_="">
    <xsd:import namespace="http://schemas.microsoft.com/sharepoint/v3"/>
    <xsd:import namespace="8df8337c-4e81-442e-97da-cf869c9a6eb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f8337c-4e81-442e-97da-cf869c9a6eb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29FFCF-AA2B-44C7-B5DB-528CA0FCF1A9}"/>
</file>

<file path=customXml/itemProps2.xml><?xml version="1.0" encoding="utf-8"?>
<ds:datastoreItem xmlns:ds="http://schemas.openxmlformats.org/officeDocument/2006/customXml" ds:itemID="{C2DEA98E-CE1E-4549-987F-B0C2BF45DF3D}"/>
</file>

<file path=customXml/itemProps3.xml><?xml version="1.0" encoding="utf-8"?>
<ds:datastoreItem xmlns:ds="http://schemas.openxmlformats.org/officeDocument/2006/customXml" ds:itemID="{1F9BFF8B-B69F-4D73-B271-73066EB3B20B}"/>
</file>

<file path=docProps/app.xml><?xml version="1.0" encoding="utf-8"?>
<Properties xmlns="http://schemas.openxmlformats.org/officeDocument/2006/extended-properties" xmlns:vt="http://schemas.openxmlformats.org/officeDocument/2006/docPropsVTypes">
  <TotalTime>211</TotalTime>
  <Words>730</Words>
  <Application>Microsoft Office PowerPoint</Application>
  <PresentationFormat>On-screen Show (4:3)</PresentationFormat>
  <Paragraphs>106</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1_Office Theme</vt:lpstr>
      <vt:lpstr>Office Theme</vt:lpstr>
      <vt:lpstr>2_Office Theme</vt:lpstr>
      <vt:lpstr>3_Office Theme</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PowerPoint Presentation</vt:lpstr>
      <vt:lpstr> </vt:lpstr>
      <vt:lpstr>PowerPoint Presentation</vt:lpstr>
      <vt:lpstr> </vt:lpstr>
      <vt:lpstr>PowerPoint Presentation</vt:lpstr>
      <vt:lpstr> </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HCV</dc:creator>
  <cp:lastModifiedBy>Alec</cp:lastModifiedBy>
  <cp:revision>4</cp:revision>
  <dcterms:created xsi:type="dcterms:W3CDTF">2012-11-08T08:25:14Z</dcterms:created>
  <dcterms:modified xsi:type="dcterms:W3CDTF">2012-11-08T19:26:05Z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0x0101006DA6F1E087C04C41BD3FEB3AE981BA6A</vt:lpwstr>
  </property>
</Properties>
</file>